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sldIdLst>
    <p:sldId id="262" r:id="rId2"/>
    <p:sldId id="261" r:id="rId3"/>
    <p:sldId id="264" r:id="rId4"/>
    <p:sldId id="263" r:id="rId5"/>
    <p:sldId id="265" r:id="rId6"/>
    <p:sldId id="266" r:id="rId7"/>
    <p:sldId id="267" r:id="rId8"/>
    <p:sldId id="270" r:id="rId9"/>
    <p:sldId id="268" r:id="rId10"/>
    <p:sldId id="269" r:id="rId11"/>
    <p:sldId id="272" r:id="rId12"/>
    <p:sldId id="273" r:id="rId13"/>
    <p:sldId id="274" r:id="rId14"/>
    <p:sldId id="276" r:id="rId15"/>
    <p:sldId id="277" r:id="rId16"/>
    <p:sldId id="278" r:id="rId17"/>
    <p:sldId id="279" r:id="rId18"/>
    <p:sldId id="426" r:id="rId19"/>
    <p:sldId id="280" r:id="rId20"/>
    <p:sldId id="282" r:id="rId21"/>
    <p:sldId id="283" r:id="rId22"/>
    <p:sldId id="284" r:id="rId23"/>
    <p:sldId id="285" r:id="rId24"/>
    <p:sldId id="286" r:id="rId25"/>
    <p:sldId id="287" r:id="rId26"/>
    <p:sldId id="288" r:id="rId27"/>
    <p:sldId id="289" r:id="rId28"/>
    <p:sldId id="290" r:id="rId29"/>
    <p:sldId id="293" r:id="rId30"/>
    <p:sldId id="292" r:id="rId31"/>
    <p:sldId id="291" r:id="rId32"/>
    <p:sldId id="296" r:id="rId33"/>
    <p:sldId id="295" r:id="rId34"/>
    <p:sldId id="294" r:id="rId35"/>
    <p:sldId id="297" r:id="rId36"/>
    <p:sldId id="298" r:id="rId37"/>
    <p:sldId id="299" r:id="rId38"/>
    <p:sldId id="300" r:id="rId39"/>
    <p:sldId id="301" r:id="rId40"/>
    <p:sldId id="302" r:id="rId41"/>
    <p:sldId id="303" r:id="rId42"/>
    <p:sldId id="304" r:id="rId43"/>
    <p:sldId id="305" r:id="rId44"/>
    <p:sldId id="307" r:id="rId45"/>
    <p:sldId id="309" r:id="rId46"/>
    <p:sldId id="312" r:id="rId47"/>
    <p:sldId id="316" r:id="rId48"/>
    <p:sldId id="313" r:id="rId49"/>
    <p:sldId id="315" r:id="rId50"/>
    <p:sldId id="314"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2" r:id="rId66"/>
    <p:sldId id="331"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9" r:id="rId113"/>
    <p:sldId id="380" r:id="rId114"/>
    <p:sldId id="384" r:id="rId115"/>
    <p:sldId id="385"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98" r:id="rId129"/>
    <p:sldId id="399" r:id="rId130"/>
    <p:sldId id="400" r:id="rId131"/>
    <p:sldId id="401" r:id="rId132"/>
    <p:sldId id="402" r:id="rId133"/>
    <p:sldId id="403" r:id="rId134"/>
    <p:sldId id="408" r:id="rId135"/>
    <p:sldId id="407" r:id="rId136"/>
    <p:sldId id="406" r:id="rId137"/>
    <p:sldId id="405" r:id="rId138"/>
    <p:sldId id="404" r:id="rId139"/>
    <p:sldId id="410" r:id="rId140"/>
    <p:sldId id="413" r:id="rId141"/>
    <p:sldId id="412" r:id="rId142"/>
    <p:sldId id="411" r:id="rId143"/>
    <p:sldId id="409" r:id="rId144"/>
    <p:sldId id="414" r:id="rId145"/>
    <p:sldId id="417" r:id="rId146"/>
    <p:sldId id="416" r:id="rId147"/>
    <p:sldId id="415" r:id="rId148"/>
    <p:sldId id="418" r:id="rId149"/>
    <p:sldId id="422" r:id="rId150"/>
    <p:sldId id="421" r:id="rId151"/>
    <p:sldId id="420" r:id="rId152"/>
    <p:sldId id="419" r:id="rId153"/>
    <p:sldId id="424" r:id="rId154"/>
    <p:sldId id="425" r:id="rId155"/>
    <p:sldId id="423" r:id="rId156"/>
    <p:sldId id="430" r:id="rId157"/>
    <p:sldId id="429" r:id="rId158"/>
    <p:sldId id="428" r:id="rId159"/>
    <p:sldId id="427" r:id="rId160"/>
    <p:sldId id="431" r:id="rId161"/>
    <p:sldId id="433" r:id="rId162"/>
    <p:sldId id="432" r:id="rId163"/>
    <p:sldId id="434" r:id="rId164"/>
    <p:sldId id="436" r:id="rId165"/>
    <p:sldId id="435" r:id="rId166"/>
    <p:sldId id="437" r:id="rId167"/>
    <p:sldId id="438" r:id="rId168"/>
    <p:sldId id="439" r:id="rId169"/>
    <p:sldId id="443" r:id="rId170"/>
    <p:sldId id="442" r:id="rId171"/>
    <p:sldId id="441" r:id="rId172"/>
    <p:sldId id="440" r:id="rId173"/>
    <p:sldId id="444" r:id="rId174"/>
    <p:sldId id="448" r:id="rId175"/>
    <p:sldId id="447" r:id="rId176"/>
    <p:sldId id="446" r:id="rId177"/>
    <p:sldId id="445" r:id="rId178"/>
    <p:sldId id="449" r:id="rId179"/>
    <p:sldId id="451" r:id="rId180"/>
    <p:sldId id="450" r:id="rId181"/>
    <p:sldId id="454" r:id="rId182"/>
    <p:sldId id="453" r:id="rId183"/>
    <p:sldId id="452" r:id="rId184"/>
    <p:sldId id="455" r:id="rId185"/>
    <p:sldId id="456" r:id="rId186"/>
    <p:sldId id="459" r:id="rId187"/>
    <p:sldId id="462" r:id="rId188"/>
    <p:sldId id="461" r:id="rId189"/>
    <p:sldId id="460" r:id="rId190"/>
    <p:sldId id="457" r:id="rId191"/>
    <p:sldId id="458" r:id="rId19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Titolo" id="{2B4ACCBE-C61A-4A80-A25E-75B3A6851F1C}">
          <p14:sldIdLst>
            <p14:sldId id="262"/>
            <p14:sldId id="261"/>
            <p14:sldId id="264"/>
            <p14:sldId id="263"/>
            <p14:sldId id="265"/>
            <p14:sldId id="266"/>
          </p14:sldIdLst>
        </p14:section>
        <p14:section name="[1] Instance Segmentation" id="{EDB84DE1-60A7-452F-8439-1F6D006E0676}">
          <p14:sldIdLst>
            <p14:sldId id="267"/>
            <p14:sldId id="270"/>
            <p14:sldId id="268"/>
            <p14:sldId id="269"/>
            <p14:sldId id="272"/>
            <p14:sldId id="273"/>
            <p14:sldId id="274"/>
            <p14:sldId id="276"/>
          </p14:sldIdLst>
        </p14:section>
        <p14:section name="[2] Progetto" id="{A3381AD1-4DA3-4963-976A-79C3266C4BC2}">
          <p14:sldIdLst>
            <p14:sldId id="277"/>
            <p14:sldId id="278"/>
            <p14:sldId id="279"/>
            <p14:sldId id="426"/>
          </p14:sldIdLst>
        </p14:section>
        <p14:section name="[3] Dataset Utilizzato" id="{1DC29BDC-69D0-4014-91F4-522BA46391B7}">
          <p14:sldIdLst>
            <p14:sldId id="280"/>
            <p14:sldId id="282"/>
            <p14:sldId id="283"/>
            <p14:sldId id="284"/>
            <p14:sldId id="285"/>
            <p14:sldId id="286"/>
            <p14:sldId id="287"/>
            <p14:sldId id="288"/>
            <p14:sldId id="289"/>
            <p14:sldId id="290"/>
            <p14:sldId id="293"/>
            <p14:sldId id="292"/>
            <p14:sldId id="291"/>
            <p14:sldId id="296"/>
            <p14:sldId id="295"/>
            <p14:sldId id="294"/>
            <p14:sldId id="297"/>
            <p14:sldId id="298"/>
            <p14:sldId id="299"/>
            <p14:sldId id="300"/>
            <p14:sldId id="301"/>
          </p14:sldIdLst>
        </p14:section>
        <p14:section name="[4] Mask R-CNN" id="{B749466E-E9B3-4260-B60D-F2C85466CEC2}">
          <p14:sldIdLst>
            <p14:sldId id="302"/>
            <p14:sldId id="303"/>
            <p14:sldId id="304"/>
            <p14:sldId id="305"/>
            <p14:sldId id="307"/>
            <p14:sldId id="309"/>
            <p14:sldId id="312"/>
            <p14:sldId id="316"/>
            <p14:sldId id="313"/>
            <p14:sldId id="315"/>
            <p14:sldId id="314"/>
          </p14:sldIdLst>
        </p14:section>
        <p14:section name="[5] Mask R-CNN: ROIAlign" id="{B516E5D9-6CA6-4925-A68F-B3507141ACD8}">
          <p14:sldIdLst>
            <p14:sldId id="317"/>
            <p14:sldId id="318"/>
            <p14:sldId id="319"/>
            <p14:sldId id="320"/>
            <p14:sldId id="321"/>
            <p14:sldId id="322"/>
            <p14:sldId id="323"/>
            <p14:sldId id="324"/>
            <p14:sldId id="325"/>
            <p14:sldId id="326"/>
            <p14:sldId id="327"/>
            <p14:sldId id="328"/>
            <p14:sldId id="329"/>
            <p14:sldId id="330"/>
            <p14:sldId id="332"/>
            <p14:sldId id="331"/>
            <p14:sldId id="333"/>
            <p14:sldId id="334"/>
            <p14:sldId id="335"/>
            <p14:sldId id="336"/>
            <p14:sldId id="337"/>
            <p14:sldId id="338"/>
            <p14:sldId id="339"/>
            <p14:sldId id="340"/>
            <p14:sldId id="341"/>
            <p14:sldId id="342"/>
            <p14:sldId id="343"/>
            <p14:sldId id="344"/>
            <p14:sldId id="345"/>
            <p14:sldId id="346"/>
          </p14:sldIdLst>
        </p14:section>
        <p14:section name="[6] Mask R-CNN: PRE-Trained" id="{DF1C9EA4-6528-41A6-B2AB-5DC50DF79618}">
          <p14:sldIdLst>
            <p14:sldId id="347"/>
            <p14:sldId id="348"/>
            <p14:sldId id="349"/>
            <p14:sldId id="350"/>
            <p14:sldId id="351"/>
            <p14:sldId id="352"/>
            <p14:sldId id="353"/>
            <p14:sldId id="354"/>
            <p14:sldId id="355"/>
            <p14:sldId id="356"/>
          </p14:sldIdLst>
        </p14:section>
        <p14:section name="[7] Mask R-CNN: Codice" id="{840A2636-174D-4935-BCD8-568017B924D0}">
          <p14:sldIdLst>
            <p14:sldId id="357"/>
            <p14:sldId id="358"/>
            <p14:sldId id="359"/>
            <p14:sldId id="360"/>
            <p14:sldId id="361"/>
            <p14:sldId id="362"/>
          </p14:sldIdLst>
        </p14:section>
        <p14:section name="[8] Mask R-CNN: Risultati" id="{51A5A4CE-6400-4FDF-8FED-31EA5C4FCB8E}">
          <p14:sldIdLst>
            <p14:sldId id="363"/>
            <p14:sldId id="364"/>
            <p14:sldId id="365"/>
            <p14:sldId id="366"/>
          </p14:sldIdLst>
        </p14:section>
        <p14:section name="[9] Mask R-CNN: Fine-tuning" id="{E4B353ED-4824-4BDE-86B1-24775F235C29}">
          <p14:sldIdLst>
            <p14:sldId id="367"/>
            <p14:sldId id="368"/>
            <p14:sldId id="369"/>
            <p14:sldId id="370"/>
            <p14:sldId id="371"/>
            <p14:sldId id="372"/>
            <p14:sldId id="373"/>
            <p14:sldId id="374"/>
            <p14:sldId id="375"/>
            <p14:sldId id="376"/>
            <p14:sldId id="377"/>
          </p14:sldIdLst>
        </p14:section>
        <p14:section name="[10] YOLOv8" id="{036257B6-F46A-40E8-B89D-EF1E18F8BC0D}">
          <p14:sldIdLst>
            <p14:sldId id="379"/>
            <p14:sldId id="380"/>
            <p14:sldId id="384"/>
            <p14:sldId id="385"/>
            <p14:sldId id="386"/>
            <p14:sldId id="387"/>
            <p14:sldId id="388"/>
            <p14:sldId id="389"/>
            <p14:sldId id="390"/>
            <p14:sldId id="391"/>
            <p14:sldId id="392"/>
          </p14:sldIdLst>
        </p14:section>
        <p14:section name="[11] YOLOv8: Mosaic" id="{B96D3896-A5C5-4CCB-AAC9-58202A999F45}">
          <p14:sldIdLst>
            <p14:sldId id="393"/>
            <p14:sldId id="394"/>
            <p14:sldId id="395"/>
            <p14:sldId id="396"/>
            <p14:sldId id="397"/>
            <p14:sldId id="398"/>
            <p14:sldId id="399"/>
            <p14:sldId id="400"/>
            <p14:sldId id="401"/>
            <p14:sldId id="402"/>
          </p14:sldIdLst>
        </p14:section>
        <p14:section name="[12] YOLOv8: Training" id="{A862CA2F-4983-42DD-AFC4-D5FC97485F65}">
          <p14:sldIdLst>
            <p14:sldId id="403"/>
            <p14:sldId id="408"/>
            <p14:sldId id="407"/>
            <p14:sldId id="406"/>
            <p14:sldId id="405"/>
            <p14:sldId id="404"/>
            <p14:sldId id="410"/>
            <p14:sldId id="413"/>
            <p14:sldId id="412"/>
            <p14:sldId id="411"/>
            <p14:sldId id="409"/>
            <p14:sldId id="414"/>
            <p14:sldId id="417"/>
            <p14:sldId id="416"/>
            <p14:sldId id="415"/>
            <p14:sldId id="418"/>
            <p14:sldId id="422"/>
            <p14:sldId id="421"/>
            <p14:sldId id="420"/>
            <p14:sldId id="419"/>
            <p14:sldId id="424"/>
            <p14:sldId id="425"/>
          </p14:sldIdLst>
        </p14:section>
        <p14:section name="[13] Varianti e Analisi Mask R-CNN" id="{80A9D152-BFE3-4A76-AC3A-55C8A2EDD9DF}">
          <p14:sldIdLst>
            <p14:sldId id="423"/>
            <p14:sldId id="430"/>
            <p14:sldId id="429"/>
            <p14:sldId id="428"/>
            <p14:sldId id="427"/>
            <p14:sldId id="431"/>
            <p14:sldId id="433"/>
            <p14:sldId id="432"/>
            <p14:sldId id="434"/>
            <p14:sldId id="436"/>
            <p14:sldId id="435"/>
            <p14:sldId id="437"/>
            <p14:sldId id="438"/>
            <p14:sldId id="439"/>
            <p14:sldId id="443"/>
            <p14:sldId id="442"/>
            <p14:sldId id="441"/>
            <p14:sldId id="440"/>
          </p14:sldIdLst>
        </p14:section>
        <p14:section name="[14] Varianti e Analsi YOLOv8" id="{FEF29439-8CD6-4C24-BA0E-0773DD544441}">
          <p14:sldIdLst>
            <p14:sldId id="444"/>
            <p14:sldId id="448"/>
            <p14:sldId id="447"/>
            <p14:sldId id="446"/>
            <p14:sldId id="445"/>
            <p14:sldId id="449"/>
            <p14:sldId id="451"/>
            <p14:sldId id="450"/>
            <p14:sldId id="454"/>
            <p14:sldId id="453"/>
            <p14:sldId id="452"/>
            <p14:sldId id="455"/>
            <p14:sldId id="456"/>
          </p14:sldIdLst>
        </p14:section>
        <p14:section name="[15] Conclusioni" id="{059BAEAD-9B02-47AA-9A45-A65F18DCA7CA}">
          <p14:sldIdLst>
            <p14:sldId id="459"/>
            <p14:sldId id="462"/>
            <p14:sldId id="461"/>
            <p14:sldId id="460"/>
            <p14:sldId id="457"/>
            <p14:sldId id="458"/>
          </p14:sldIdLst>
        </p14:section>
        <p14:section name="Lavoro" id="{8A3CEBAC-894C-4B2B-B155-64063EFDBFB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CC0000"/>
    <a:srgbClr val="00501B"/>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8" autoAdjust="0"/>
    <p:restoredTop sz="97386" autoAdjust="0"/>
  </p:normalViewPr>
  <p:slideViewPr>
    <p:cSldViewPr snapToGrid="0">
      <p:cViewPr varScale="1">
        <p:scale>
          <a:sx n="81" d="100"/>
          <a:sy n="81" d="100"/>
        </p:scale>
        <p:origin x="180" y="17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A6F00-D1E2-4262-8733-B3587F05427E}" type="datetimeFigureOut">
              <a:rPr lang="it-IT" smtClean="0"/>
              <a:t>10/01/2024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480ED-3924-4C25-906C-454406076914}" type="slidenum">
              <a:rPr lang="it-IT" smtClean="0"/>
              <a:t>‹N›</a:t>
            </a:fld>
            <a:endParaRPr lang="it-IT"/>
          </a:p>
        </p:txBody>
      </p:sp>
    </p:spTree>
    <p:extLst>
      <p:ext uri="{BB962C8B-B14F-4D97-AF65-F5344CB8AC3E}">
        <p14:creationId xmlns:p14="http://schemas.microsoft.com/office/powerpoint/2010/main" val="811433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DED6CD-183F-EC41-0915-97CC2F56715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B57D6A6-82DF-F04B-5185-A6DAC6A399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234BECB-FDF3-6B43-86D5-5D0F4CB1233C}"/>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5" name="Segnaposto piè di pagina 4">
            <a:extLst>
              <a:ext uri="{FF2B5EF4-FFF2-40B4-BE49-F238E27FC236}">
                <a16:creationId xmlns:a16="http://schemas.microsoft.com/office/drawing/2014/main" id="{F53624C2-A4EB-5A45-F1D1-6C7732DE96B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8DC7BC-BE60-F8BF-FE4A-D977E4E62134}"/>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3170163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646820-91CF-770A-226A-76BE288DC57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A873055-4ED2-A24E-358F-61ECA6A2DE5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AD776B9-31A3-E7AD-6D29-A8486A99F4D2}"/>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5" name="Segnaposto piè di pagina 4">
            <a:extLst>
              <a:ext uri="{FF2B5EF4-FFF2-40B4-BE49-F238E27FC236}">
                <a16:creationId xmlns:a16="http://schemas.microsoft.com/office/drawing/2014/main" id="{F2FAE68B-6799-E35F-4335-16FEF3806A4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2F506C-D2A0-AD63-56AD-3FE884B0C365}"/>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3247661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5D5EDB9-29C7-4815-36E0-FEC3B326B84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9D0DFE2-4435-7BE8-6E09-44458B2A753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F98C7DF-D820-518A-BB3E-E070B8AA4A06}"/>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5" name="Segnaposto piè di pagina 4">
            <a:extLst>
              <a:ext uri="{FF2B5EF4-FFF2-40B4-BE49-F238E27FC236}">
                <a16:creationId xmlns:a16="http://schemas.microsoft.com/office/drawing/2014/main" id="{A77AC4F9-0DEF-E7BC-3501-AFA35E9EA6E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94FCAF-F359-E5AD-5878-DAE0CBE49FA8}"/>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702212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F5BE59-6BC7-BB68-AF45-BFBD6326FB5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79783A3-E7DF-B6D6-D1CB-F995E23C919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517C747-21D1-F27B-8AC8-56609E121E80}"/>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5" name="Segnaposto piè di pagina 4">
            <a:extLst>
              <a:ext uri="{FF2B5EF4-FFF2-40B4-BE49-F238E27FC236}">
                <a16:creationId xmlns:a16="http://schemas.microsoft.com/office/drawing/2014/main" id="{4BDA3F62-7EAC-AE24-D6B4-BE1D2129B8B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EC9416E-54BE-8634-E926-54477B57A94A}"/>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2691930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41B0E0-4295-9495-1C87-8D5632B5ED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706E5AE-B9D5-2140-CA89-E150840F37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984A32C-0824-FDD7-6B3D-4C4E9F62A99A}"/>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5" name="Segnaposto piè di pagina 4">
            <a:extLst>
              <a:ext uri="{FF2B5EF4-FFF2-40B4-BE49-F238E27FC236}">
                <a16:creationId xmlns:a16="http://schemas.microsoft.com/office/drawing/2014/main" id="{8C01E234-709B-2AF9-25B3-D1498B2AEE4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360DCC-9B77-6024-450B-35E70C73C4B0}"/>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3571805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3BCC48-24A1-B75A-30B4-53B84D16CA7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14C0D9-0A6E-CBD5-C594-4F2D0AFA5E7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4DBADB9-FF71-82BF-E1CB-C32ABA9145D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306D6EE-AF88-8BF8-7701-444D167B3195}"/>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6" name="Segnaposto piè di pagina 5">
            <a:extLst>
              <a:ext uri="{FF2B5EF4-FFF2-40B4-BE49-F238E27FC236}">
                <a16:creationId xmlns:a16="http://schemas.microsoft.com/office/drawing/2014/main" id="{D9537066-FDB9-FD9D-DDC8-1EA79365B8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6340001-8558-DF89-EC74-C7C800626CF8}"/>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1211918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6E229D-B1F4-D505-BF31-14B859650BE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83994F-E452-4B45-016B-264C8F33F2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CE282BA-ABA5-757E-C3E6-2198A11479E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B7DC66D-A2D0-4E94-8F88-27934E9D1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E5A0F07-6E1F-F6C6-C790-008B25FA82F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C7FE6BB-3E34-FAE9-645C-009BB0F40E5C}"/>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8" name="Segnaposto piè di pagina 7">
            <a:extLst>
              <a:ext uri="{FF2B5EF4-FFF2-40B4-BE49-F238E27FC236}">
                <a16:creationId xmlns:a16="http://schemas.microsoft.com/office/drawing/2014/main" id="{DBB4207D-1B5E-5DC4-A2E9-AA79E0427BC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1E33153-4CA1-D280-78AF-D5F1AF0CC119}"/>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31692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F9C8E4-E04F-E3EB-AB54-9603741CB36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CC752DD-9379-ABA4-2480-A8A23483A38C}"/>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4" name="Segnaposto piè di pagina 3">
            <a:extLst>
              <a:ext uri="{FF2B5EF4-FFF2-40B4-BE49-F238E27FC236}">
                <a16:creationId xmlns:a16="http://schemas.microsoft.com/office/drawing/2014/main" id="{3E130659-C0B7-53F2-ACE1-6FD8B3271F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636B2DB-9F9D-972B-0F52-DCCE3FFE6AC8}"/>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2958145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70432F1-2BE1-BD56-3E84-E91835DB9FF8}"/>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3" name="Segnaposto piè di pagina 2">
            <a:extLst>
              <a:ext uri="{FF2B5EF4-FFF2-40B4-BE49-F238E27FC236}">
                <a16:creationId xmlns:a16="http://schemas.microsoft.com/office/drawing/2014/main" id="{6C769627-1DF2-89FA-11CE-79ABCD57943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2FD319A-2D82-5419-CD9B-C888A8B7631E}"/>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397930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F5D62A-33AD-B124-B542-C06DA5E1F39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9023A1A-8F12-A691-496A-6FB91B4363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4C275E4-B212-ABAF-9B5A-252C4A671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62307BF-FD03-9466-4CEB-2F810FE9EEF5}"/>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6" name="Segnaposto piè di pagina 5">
            <a:extLst>
              <a:ext uri="{FF2B5EF4-FFF2-40B4-BE49-F238E27FC236}">
                <a16:creationId xmlns:a16="http://schemas.microsoft.com/office/drawing/2014/main" id="{24365208-DF12-BA72-3AB9-4DDBE6986DA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1EE2C6D-418B-4E8B-CCB2-E2061C3A75B1}"/>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2250206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644DB3-A43B-2D0B-4CFF-B620C05F2A1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FA881A2-D634-253C-6C70-E21F61B5E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98C266A-7B3F-2C2E-C81F-2D6DA06A9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50AEDD3-B548-945D-057D-3B4EDAF6283F}"/>
              </a:ext>
            </a:extLst>
          </p:cNvPr>
          <p:cNvSpPr>
            <a:spLocks noGrp="1"/>
          </p:cNvSpPr>
          <p:nvPr>
            <p:ph type="dt" sz="half" idx="10"/>
          </p:nvPr>
        </p:nvSpPr>
        <p:spPr/>
        <p:txBody>
          <a:bodyPr/>
          <a:lstStyle/>
          <a:p>
            <a:fld id="{8F719C29-1BB1-44ED-8E6D-E7F590A0694A}" type="datetimeFigureOut">
              <a:rPr lang="it-IT" smtClean="0"/>
              <a:t>10/01/2024</a:t>
            </a:fld>
            <a:endParaRPr lang="it-IT"/>
          </a:p>
        </p:txBody>
      </p:sp>
      <p:sp>
        <p:nvSpPr>
          <p:cNvPr id="6" name="Segnaposto piè di pagina 5">
            <a:extLst>
              <a:ext uri="{FF2B5EF4-FFF2-40B4-BE49-F238E27FC236}">
                <a16:creationId xmlns:a16="http://schemas.microsoft.com/office/drawing/2014/main" id="{8C75951C-7421-6940-681F-4B0DABEDEC5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B603144-4B2F-B269-1E7B-06C84D0606E6}"/>
              </a:ext>
            </a:extLst>
          </p:cNvPr>
          <p:cNvSpPr>
            <a:spLocks noGrp="1"/>
          </p:cNvSpPr>
          <p:nvPr>
            <p:ph type="sldNum" sz="quarter" idx="12"/>
          </p:nvPr>
        </p:nvSpPr>
        <p:spPr/>
        <p:txBody>
          <a:bodyPr/>
          <a:lstStyle/>
          <a:p>
            <a:fld id="{E05F67FA-788F-445C-9B73-A354F270D875}" type="slidenum">
              <a:rPr lang="it-IT" smtClean="0"/>
              <a:t>‹N›</a:t>
            </a:fld>
            <a:endParaRPr lang="it-IT"/>
          </a:p>
        </p:txBody>
      </p:sp>
    </p:spTree>
    <p:extLst>
      <p:ext uri="{BB962C8B-B14F-4D97-AF65-F5344CB8AC3E}">
        <p14:creationId xmlns:p14="http://schemas.microsoft.com/office/powerpoint/2010/main" val="110230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92C9BE9-EA93-C15E-E0FF-8B540F44A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7152827-AF17-BABF-5586-175310090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D13845A-F5C4-B894-6D28-2D87E1EF1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19C29-1BB1-44ED-8E6D-E7F590A0694A}" type="datetimeFigureOut">
              <a:rPr lang="it-IT" smtClean="0"/>
              <a:t>10/01/2024</a:t>
            </a:fld>
            <a:endParaRPr lang="it-IT"/>
          </a:p>
        </p:txBody>
      </p:sp>
      <p:sp>
        <p:nvSpPr>
          <p:cNvPr id="5" name="Segnaposto piè di pagina 4">
            <a:extLst>
              <a:ext uri="{FF2B5EF4-FFF2-40B4-BE49-F238E27FC236}">
                <a16:creationId xmlns:a16="http://schemas.microsoft.com/office/drawing/2014/main" id="{774D83E0-0690-4CAE-D33E-76A28A6AA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39B93B90-B985-9A2C-FCD3-5FCA25706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F67FA-788F-445C-9B73-A354F270D875}" type="slidenum">
              <a:rPr lang="it-IT" smtClean="0"/>
              <a:t>‹N›</a:t>
            </a:fld>
            <a:endParaRPr lang="it-IT"/>
          </a:p>
        </p:txBody>
      </p:sp>
    </p:spTree>
    <p:extLst>
      <p:ext uri="{BB962C8B-B14F-4D97-AF65-F5344CB8AC3E}">
        <p14:creationId xmlns:p14="http://schemas.microsoft.com/office/powerpoint/2010/main" val="3052007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43.png"/></Relationships>
</file>

<file path=ppt/slides/_rels/slide101.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3.wdp"/><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3.wdp"/><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3.wdp"/><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3.wdp"/><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1.wdp"/><Relationship Id="rId7"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hdphoto" Target="../media/hdphoto1.wdp"/><Relationship Id="rId7"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3.wdp"/><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3.wdp"/><Relationship Id="rId4" Type="http://schemas.openxmlformats.org/officeDocument/2006/relationships/image" Target="../media/image8.png"/></Relationships>
</file>

<file path=ppt/slides/_rels/slide1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3.wdp"/><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60.png"/></Relationships>
</file>

<file path=ppt/slides/_rels/slide1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microsoft.com/office/2007/relationships/hdphoto" Target="../media/hdphoto3.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microsoft.com/office/2007/relationships/hdphoto" Target="../media/hdphoto3.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62.png"/></Relationships>
</file>

<file path=ppt/slides/_rels/slide1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1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1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3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3.wdp"/><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1.png"/><Relationship Id="rId4" Type="http://schemas.openxmlformats.org/officeDocument/2006/relationships/image" Target="../media/image70.png"/></Relationships>
</file>

<file path=ppt/slides/_rels/slide1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png"/></Relationships>
</file>

<file path=ppt/slides/_rels/slide1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10.png"/></Relationships>
</file>

<file path=ppt/slides/_rels/slide1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10.png"/></Relationships>
</file>

<file path=ppt/slides/_rels/slide16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10.png"/></Relationships>
</file>

<file path=ppt/slides/_rels/slide1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0.png"/></Relationships>
</file>

<file path=ppt/slides/_rels/slide1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1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169.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hdphoto" Target="../media/hdphoto3.wdp"/><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0.png"/></Relationships>
</file>

<file path=ppt/slides/_rels/slide170.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hdphoto" Target="../media/hdphoto3.wdp"/><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171.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hdphoto" Target="../media/hdphoto3.wdp"/><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172.xml.rels><?xml version="1.0" encoding="UTF-8" standalone="yes"?>
<Relationships xmlns="http://schemas.openxmlformats.org/package/2006/relationships"><Relationship Id="rId8" Type="http://schemas.openxmlformats.org/officeDocument/2006/relationships/image" Target="../media/image83.png"/><Relationship Id="rId3" Type="http://schemas.microsoft.com/office/2007/relationships/hdphoto" Target="../media/hdphoto3.wdp"/><Relationship Id="rId7" Type="http://schemas.openxmlformats.org/officeDocument/2006/relationships/image" Target="../media/image8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79.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hdphoto" Target="../media/hdphoto3.wdp"/><Relationship Id="rId7"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0.png"/></Relationships>
</file>

<file path=ppt/slides/_rels/slide180.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hdphoto" Target="../media/hdphoto3.wdp"/><Relationship Id="rId7"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0.png"/></Relationships>
</file>

<file path=ppt/slides/_rels/slide181.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hdphoto" Target="../media/hdphoto3.wdp"/><Relationship Id="rId7"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7.png"/><Relationship Id="rId4" Type="http://schemas.openxmlformats.org/officeDocument/2006/relationships/image" Target="../media/image10.png"/><Relationship Id="rId9" Type="http://schemas.openxmlformats.org/officeDocument/2006/relationships/image" Target="../media/image86.png"/></Relationships>
</file>

<file path=ppt/slides/_rels/slide182.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hdphoto" Target="../media/hdphoto3.wdp"/><Relationship Id="rId7"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7.png"/><Relationship Id="rId4" Type="http://schemas.openxmlformats.org/officeDocument/2006/relationships/image" Target="../media/image10.png"/><Relationship Id="rId9" Type="http://schemas.openxmlformats.org/officeDocument/2006/relationships/image" Target="../media/image86.png"/></Relationships>
</file>

<file path=ppt/slides/_rels/slide1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10.png"/></Relationships>
</file>

<file path=ppt/slides/_rels/slide18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0.png"/></Relationships>
</file>

<file path=ppt/slides/_rels/slide1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18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1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18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1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1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1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22.png"/></Relationships>
</file>

<file path=ppt/slides/_rels/slide55.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22.png"/></Relationships>
</file>

<file path=ppt/slides/_rels/slide56.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3.wdp"/><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3.wdp"/><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3.wdp"/><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3.wdp"/><Relationship Id="rId10"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3.wdp"/><Relationship Id="rId10"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9.png"/></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3.wdp"/><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3.wdp"/><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3.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gif"/><Relationship Id="rId5" Type="http://schemas.microsoft.com/office/2007/relationships/hdphoto" Target="../media/hdphoto3.wdp"/><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gif"/><Relationship Id="rId5" Type="http://schemas.microsoft.com/office/2007/relationships/hdphoto" Target="../media/hdphoto3.wdp"/><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3.wdp"/><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Modello 3D 1">
                <a:extLst>
                  <a:ext uri="{FF2B5EF4-FFF2-40B4-BE49-F238E27FC236}">
                    <a16:creationId xmlns:a16="http://schemas.microsoft.com/office/drawing/2014/main" id="{22D92C81-3FD4-AC49-FB90-2AB817345AFD}"/>
                  </a:ext>
                </a:extLst>
              </p:cNvPr>
              <p:cNvGraphicFramePr>
                <a:graphicFrameLocks noChangeAspect="1"/>
              </p:cNvGraphicFramePr>
              <p:nvPr>
                <p:extLst>
                  <p:ext uri="{D42A27DB-BD31-4B8C-83A1-F6EECF244321}">
                    <p14:modId xmlns:p14="http://schemas.microsoft.com/office/powerpoint/2010/main" val="2448468029"/>
                  </p:ext>
                </p:extLst>
              </p:nvPr>
            </p:nvGraphicFramePr>
            <p:xfrm>
              <a:off x="5710715" y="2430753"/>
              <a:ext cx="19537276" cy="11575124"/>
            </p:xfrm>
            <a:graphic>
              <a:graphicData uri="http://schemas.microsoft.com/office/drawing/2017/model3d">
                <am3d:model3d r:embed="rId2">
                  <am3d:spPr>
                    <a:xfrm>
                      <a:off x="0" y="0"/>
                      <a:ext cx="19537276" cy="11575124"/>
                    </a:xfrm>
                    <a:prstGeom prst="rect">
                      <a:avLst/>
                    </a:prstGeom>
                  </am3d:spPr>
                  <am3d:camera>
                    <am3d:pos x="0" y="0" z="68965310"/>
                    <am3d:up dx="0" dy="36000000" dz="0"/>
                    <am3d:lookAt x="0" y="0" z="0"/>
                    <am3d:perspective fov="2700000"/>
                  </am3d:camera>
                  <am3d:trans>
                    <am3d:meterPerModelUnit n="41754" d="1000000"/>
                    <am3d:preTrans dx="-187341" dy="-5355347" dz="263"/>
                    <am3d:scale>
                      <am3d:sx n="1000000" d="1000000"/>
                      <am3d:sy n="1000000" d="1000000"/>
                      <am3d:sz n="1000000" d="1000000"/>
                    </am3d:scale>
                    <am3d:rot ax="9668997" ay="-3900927" az="-9768308"/>
                    <am3d:postTrans dx="0" dy="0" dz="0"/>
                  </am3d:trans>
                  <am3d:raster rName="Office3DRenderer" rVer="16.0.8326">
                    <am3d:blip r:embed="rId3"/>
                  </am3d:raster>
                  <am3d:objViewport viewportSz="21328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a:extLst>
                  <a:ext uri="{FF2B5EF4-FFF2-40B4-BE49-F238E27FC236}">
                    <a16:creationId xmlns:a16="http://schemas.microsoft.com/office/drawing/2014/main" id="{22D92C81-3FD4-AC49-FB90-2AB817345AFD}"/>
                  </a:ext>
                </a:extLst>
              </p:cNvPr>
              <p:cNvPicPr>
                <a:picLocks noGrp="1" noRot="1" noChangeAspect="1" noMove="1" noResize="1" noEditPoints="1" noAdjustHandles="1" noChangeArrowheads="1" noChangeShapeType="1" noCrop="1"/>
              </p:cNvPicPr>
              <p:nvPr/>
            </p:nvPicPr>
            <p:blipFill>
              <a:blip r:embed="rId3"/>
              <a:stretch>
                <a:fillRect/>
              </a:stretch>
            </p:blipFill>
            <p:spPr>
              <a:xfrm>
                <a:off x="5710715" y="2430753"/>
                <a:ext cx="19537276" cy="11575124"/>
              </a:xfrm>
              <a:prstGeom prst="rect">
                <a:avLst/>
              </a:prstGeom>
            </p:spPr>
          </p:pic>
        </mc:Fallback>
      </mc:AlternateContent>
    </p:spTree>
    <p:extLst>
      <p:ext uri="{BB962C8B-B14F-4D97-AF65-F5344CB8AC3E}">
        <p14:creationId xmlns:p14="http://schemas.microsoft.com/office/powerpoint/2010/main" val="358235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31242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6784844" y="1447800"/>
            <a:ext cx="4988056" cy="49301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2901E45-C6A9-905E-E7C3-3FD5E5B60B6C}"/>
              </a:ext>
            </a:extLst>
          </p:cNvPr>
          <p:cNvSpPr txBox="1"/>
          <p:nvPr/>
        </p:nvSpPr>
        <p:spPr>
          <a:xfrm>
            <a:off x="833624"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E’ un Task di Computer Vision che consiste nell’identificare e separare i diversi oggetti presenti nell’immagine, rilevandone i confini e assegnandogli una label unica.</a:t>
            </a:r>
            <a:endParaRPr lang="it-IT" sz="2400" dirty="0">
              <a:solidFill>
                <a:prstClr val="white"/>
              </a:solidFill>
              <a:latin typeface="Calibri" panose="020F0502020204030204"/>
            </a:endParaRPr>
          </a:p>
        </p:txBody>
      </p:sp>
      <p:pic>
        <p:nvPicPr>
          <p:cNvPr id="23" name="Immagine 22">
            <a:extLst>
              <a:ext uri="{FF2B5EF4-FFF2-40B4-BE49-F238E27FC236}">
                <a16:creationId xmlns:a16="http://schemas.microsoft.com/office/drawing/2014/main" id="{C85693F6-BA26-0C91-7D45-7F896AE842E6}"/>
              </a:ext>
            </a:extLst>
          </p:cNvPr>
          <p:cNvPicPr>
            <a:picLocks noChangeAspect="1"/>
          </p:cNvPicPr>
          <p:nvPr/>
        </p:nvPicPr>
        <p:blipFill>
          <a:blip r:embed="rId2"/>
          <a:stretch>
            <a:fillRect/>
          </a:stretch>
        </p:blipFill>
        <p:spPr>
          <a:xfrm>
            <a:off x="6994943" y="1645920"/>
            <a:ext cx="4561553" cy="4495800"/>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82072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sellaDiTesto 16">
            <a:extLst>
              <a:ext uri="{FF2B5EF4-FFF2-40B4-BE49-F238E27FC236}">
                <a16:creationId xmlns:a16="http://schemas.microsoft.com/office/drawing/2014/main" id="{BAA0BE50-98EB-B9D8-40C9-3306106FC6C3}"/>
              </a:ext>
            </a:extLst>
          </p:cNvPr>
          <p:cNvSpPr txBox="1"/>
          <p:nvPr/>
        </p:nvSpPr>
        <p:spPr>
          <a:xfrm>
            <a:off x="460244" y="1024212"/>
            <a:ext cx="10652764" cy="1200329"/>
          </a:xfrm>
          <a:prstGeom prst="rect">
            <a:avLst/>
          </a:prstGeom>
          <a:noFill/>
        </p:spPr>
        <p:txBody>
          <a:bodyPr wrap="square">
            <a:spAutoFit/>
          </a:bodyPr>
          <a:lstStyle/>
          <a:p>
            <a:pPr marL="0" indent="0">
              <a:buNone/>
            </a:pPr>
            <a:r>
              <a:rPr lang="it-IT" sz="1800" b="0" i="0" dirty="0">
                <a:effectLst/>
                <a:latin typeface="Söhne"/>
              </a:rPr>
              <a:t>Il "fine-tuning" si riferisce al processo di adattamento di un modello </a:t>
            </a:r>
            <a:r>
              <a:rPr lang="it-IT" sz="1800" b="0" i="0" dirty="0" err="1">
                <a:effectLst/>
                <a:latin typeface="Söhne"/>
              </a:rPr>
              <a:t>pre</a:t>
            </a:r>
            <a:r>
              <a:rPr lang="it-IT" sz="1800" b="0" i="0" dirty="0">
                <a:effectLst/>
                <a:latin typeface="Söhne"/>
              </a:rPr>
              <a:t>-addestrato a nuovi dati o ad un </a:t>
            </a:r>
            <a:r>
              <a:rPr lang="it-IT" sz="1800" dirty="0">
                <a:latin typeface="Söhne"/>
              </a:rPr>
              <a:t>nu</a:t>
            </a:r>
            <a:r>
              <a:rPr lang="it-IT" sz="1800" b="0" i="0" dirty="0">
                <a:effectLst/>
                <a:latin typeface="Söhne"/>
              </a:rPr>
              <a:t>ovo task. Ad esempio, si potrebbe iniziare con un modello già addestrato su un ampio set di dati e poi regolarlo ulteriormente su dati più specifici. </a:t>
            </a:r>
            <a:r>
              <a:rPr lang="it-IT" sz="1800" dirty="0">
                <a:latin typeface="Söhne"/>
              </a:rPr>
              <a:t>L’architettura di cui si fa il </a:t>
            </a:r>
            <a:r>
              <a:rPr lang="it-IT" sz="1800" dirty="0" err="1">
                <a:latin typeface="Söhne"/>
              </a:rPr>
              <a:t>finetuning</a:t>
            </a:r>
            <a:r>
              <a:rPr lang="it-IT" sz="1800" dirty="0">
                <a:latin typeface="Söhne"/>
              </a:rPr>
              <a:t> in questo </a:t>
            </a:r>
            <a:r>
              <a:rPr lang="it-IT" dirty="0">
                <a:latin typeface="Söhne"/>
              </a:rPr>
              <a:t>caso </a:t>
            </a:r>
            <a:r>
              <a:rPr lang="it-IT" sz="1800" dirty="0">
                <a:latin typeface="Söhne"/>
              </a:rPr>
              <a:t>è la </a:t>
            </a:r>
            <a:r>
              <a:rPr lang="it-IT" sz="1800" dirty="0" err="1">
                <a:latin typeface="Söhne"/>
              </a:rPr>
              <a:t>MaskRCNN</a:t>
            </a:r>
            <a:r>
              <a:rPr lang="it-IT" sz="1800" dirty="0">
                <a:latin typeface="Söhne"/>
              </a:rPr>
              <a:t> con </a:t>
            </a:r>
            <a:r>
              <a:rPr lang="it-IT" sz="1800" dirty="0" err="1">
                <a:latin typeface="Söhne"/>
              </a:rPr>
              <a:t>backbone</a:t>
            </a:r>
            <a:r>
              <a:rPr lang="it-IT" sz="1800" dirty="0">
                <a:latin typeface="Söhne"/>
              </a:rPr>
              <a:t> </a:t>
            </a:r>
            <a:r>
              <a:rPr lang="it-IT" sz="1800" dirty="0" err="1">
                <a:latin typeface="Söhne"/>
              </a:rPr>
              <a:t>ResNet</a:t>
            </a:r>
            <a:r>
              <a:rPr lang="it-IT" sz="1800" dirty="0">
                <a:latin typeface="Söhne"/>
              </a:rPr>
              <a:t> 50 FPN.</a:t>
            </a:r>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8583168" y="1456739"/>
            <a:ext cx="2529840" cy="459658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Risultati</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10858422"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9845040"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10858422"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10969314"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10858423" y="4843934"/>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istruzione imposta il modello in modalità di valutazione, il modello si concentra solo sulla predizione senza apportare modifiche ai pesi.</a:t>
            </a:r>
            <a:endParaRPr lang="it-IT" sz="2800" dirty="0">
              <a:solidFill>
                <a:schemeClr val="bg1"/>
              </a:solidFill>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10969314" y="5490265"/>
            <a:ext cx="6097002" cy="369332"/>
          </a:xfrm>
          <a:prstGeom prst="rect">
            <a:avLst/>
          </a:prstGeom>
          <a:noFill/>
        </p:spPr>
        <p:txBody>
          <a:bodyPr wrap="square">
            <a:spAutoFit/>
          </a:bodyPr>
          <a:lstStyle/>
          <a:p>
            <a:r>
              <a:rPr lang="it-IT" sz="1800" b="0" dirty="0" err="1">
                <a:effectLst/>
                <a:highlight>
                  <a:srgbClr val="C0C0C0"/>
                </a:highlight>
                <a:latin typeface="Courier New" panose="02070309020205020404" pitchFamily="49" charset="0"/>
              </a:rPr>
              <a:t>model.eval</a:t>
            </a:r>
            <a:r>
              <a:rPr lang="it-IT" sz="1800" b="0" dirty="0">
                <a:effectLst/>
                <a:highlight>
                  <a:srgbClr val="C0C0C0"/>
                </a:highlight>
                <a:latin typeface="Courier New" panose="02070309020205020404" pitchFamily="49" charset="0"/>
              </a:rPr>
              <a:t>()</a:t>
            </a:r>
          </a:p>
        </p:txBody>
      </p:sp>
      <p:pic>
        <p:nvPicPr>
          <p:cNvPr id="4" name="Immagine 3">
            <a:extLst>
              <a:ext uri="{FF2B5EF4-FFF2-40B4-BE49-F238E27FC236}">
                <a16:creationId xmlns:a16="http://schemas.microsoft.com/office/drawing/2014/main" id="{D3A7C96A-1375-DA27-72C9-C9E86F7CD4E5}"/>
              </a:ext>
            </a:extLst>
          </p:cNvPr>
          <p:cNvPicPr>
            <a:picLocks noChangeAspect="1"/>
          </p:cNvPicPr>
          <p:nvPr/>
        </p:nvPicPr>
        <p:blipFill>
          <a:blip r:embed="rId8"/>
          <a:stretch>
            <a:fillRect/>
          </a:stretch>
        </p:blipFill>
        <p:spPr>
          <a:xfrm>
            <a:off x="-9672515" y="1292947"/>
            <a:ext cx="9274701" cy="4845197"/>
          </a:xfrm>
          <a:prstGeom prst="rect">
            <a:avLst/>
          </a:prstGeom>
        </p:spPr>
      </p:pic>
      <p:sp>
        <p:nvSpPr>
          <p:cNvPr id="13" name="CasellaDiTesto 12">
            <a:extLst>
              <a:ext uri="{FF2B5EF4-FFF2-40B4-BE49-F238E27FC236}">
                <a16:creationId xmlns:a16="http://schemas.microsoft.com/office/drawing/2014/main" id="{76B93A9B-1B45-CD58-2612-F32F2B2E3770}"/>
              </a:ext>
            </a:extLst>
          </p:cNvPr>
          <p:cNvSpPr txBox="1"/>
          <p:nvPr/>
        </p:nvSpPr>
        <p:spPr>
          <a:xfrm>
            <a:off x="460244" y="1087407"/>
            <a:ext cx="8196076" cy="369332"/>
          </a:xfrm>
          <a:prstGeom prst="rect">
            <a:avLst/>
          </a:prstGeom>
          <a:noFill/>
        </p:spPr>
        <p:txBody>
          <a:bodyPr wrap="square">
            <a:spAutoFit/>
          </a:bodyPr>
          <a:lstStyle/>
          <a:p>
            <a:r>
              <a:rPr lang="it-IT" sz="1800" dirty="0">
                <a:solidFill>
                  <a:schemeClr val="bg1"/>
                </a:solidFill>
              </a:rPr>
              <a:t>Si è fatta inferenza utilizzando le rete </a:t>
            </a:r>
            <a:r>
              <a:rPr lang="it-IT" sz="1800" dirty="0" err="1">
                <a:solidFill>
                  <a:schemeClr val="bg1"/>
                </a:solidFill>
              </a:rPr>
              <a:t>pre</a:t>
            </a:r>
            <a:r>
              <a:rPr lang="it-IT" sz="1800" dirty="0">
                <a:solidFill>
                  <a:schemeClr val="bg1"/>
                </a:solidFill>
              </a:rPr>
              <a:t>-addestrata su una immagine di </a:t>
            </a:r>
            <a:r>
              <a:rPr lang="it-IT" sz="1800" dirty="0" err="1">
                <a:solidFill>
                  <a:schemeClr val="bg1"/>
                </a:solidFill>
              </a:rPr>
              <a:t>CityScapes</a:t>
            </a:r>
            <a:endParaRPr lang="it-IT" sz="1800" dirty="0">
              <a:solidFill>
                <a:schemeClr val="bg1"/>
              </a:solidFill>
            </a:endParaRPr>
          </a:p>
        </p:txBody>
      </p:sp>
      <p:pic>
        <p:nvPicPr>
          <p:cNvPr id="9" name="Immagine 8">
            <a:extLst>
              <a:ext uri="{FF2B5EF4-FFF2-40B4-BE49-F238E27FC236}">
                <a16:creationId xmlns:a16="http://schemas.microsoft.com/office/drawing/2014/main" id="{6590183C-2A56-9A3D-F808-8724EBDAB8F8}"/>
              </a:ext>
            </a:extLst>
          </p:cNvPr>
          <p:cNvPicPr>
            <a:picLocks noChangeAspect="1"/>
          </p:cNvPicPr>
          <p:nvPr/>
        </p:nvPicPr>
        <p:blipFill>
          <a:blip r:embed="rId9"/>
          <a:stretch>
            <a:fillRect/>
          </a:stretch>
        </p:blipFill>
        <p:spPr>
          <a:xfrm>
            <a:off x="581097" y="1738403"/>
            <a:ext cx="7821172" cy="4072726"/>
          </a:xfrm>
          <a:prstGeom prst="rect">
            <a:avLst/>
          </a:prstGeom>
        </p:spPr>
      </p:pic>
      <p:sp>
        <p:nvSpPr>
          <p:cNvPr id="16" name="CasellaDiTesto 5">
            <a:extLst>
              <a:ext uri="{FF2B5EF4-FFF2-40B4-BE49-F238E27FC236}">
                <a16:creationId xmlns:a16="http://schemas.microsoft.com/office/drawing/2014/main" id="{578D5D41-3368-BD8F-00AD-0156A06C9A3A}"/>
              </a:ext>
            </a:extLst>
          </p:cNvPr>
          <p:cNvSpPr txBox="1"/>
          <p:nvPr/>
        </p:nvSpPr>
        <p:spPr>
          <a:xfrm>
            <a:off x="8656320" y="2482104"/>
            <a:ext cx="2456688" cy="2585323"/>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Si noti che alcune classi previste dal dataset </a:t>
            </a:r>
            <a:r>
              <a:rPr lang="it-IT" dirty="0" err="1"/>
              <a:t>CityScapes</a:t>
            </a:r>
            <a:r>
              <a:rPr lang="it-IT" dirty="0"/>
              <a:t> non sono individuate nell’immagine restituita dalla rete </a:t>
            </a:r>
            <a:br>
              <a:rPr lang="it-IT" dirty="0"/>
            </a:br>
            <a:r>
              <a:rPr lang="it-IT" dirty="0" err="1"/>
              <a:t>pre</a:t>
            </a:r>
            <a:r>
              <a:rPr lang="it-IT" dirty="0"/>
              <a:t>-addestrata, perché non presenti nel dataset COCO </a:t>
            </a:r>
          </a:p>
        </p:txBody>
      </p:sp>
    </p:spTree>
    <p:extLst>
      <p:ext uri="{BB962C8B-B14F-4D97-AF65-F5344CB8AC3E}">
        <p14:creationId xmlns:p14="http://schemas.microsoft.com/office/powerpoint/2010/main" val="2698201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301318" y="1015664"/>
            <a:ext cx="10811690" cy="1208878"/>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10858422"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9845040"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10858422"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10969314"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10858423" y="4843934"/>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istruzione imposta il modello in modalità di valutazione, il modello si concentra solo sulla predizione senza apportare modifiche ai pesi.</a:t>
            </a:r>
            <a:endParaRPr lang="it-IT" sz="2800" dirty="0">
              <a:solidFill>
                <a:schemeClr val="bg1"/>
              </a:solidFill>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10969314" y="5490265"/>
            <a:ext cx="6097002" cy="369332"/>
          </a:xfrm>
          <a:prstGeom prst="rect">
            <a:avLst/>
          </a:prstGeom>
          <a:noFill/>
        </p:spPr>
        <p:txBody>
          <a:bodyPr wrap="square">
            <a:spAutoFit/>
          </a:bodyPr>
          <a:lstStyle/>
          <a:p>
            <a:r>
              <a:rPr lang="it-IT" sz="1800" b="0" dirty="0" err="1">
                <a:effectLst/>
                <a:highlight>
                  <a:srgbClr val="C0C0C0"/>
                </a:highlight>
                <a:latin typeface="Courier New" panose="02070309020205020404" pitchFamily="49" charset="0"/>
              </a:rPr>
              <a:t>model.eval</a:t>
            </a:r>
            <a:r>
              <a:rPr lang="it-IT" sz="1800" b="0" dirty="0">
                <a:effectLst/>
                <a:highlight>
                  <a:srgbClr val="C0C0C0"/>
                </a:highlight>
                <a:latin typeface="Courier New" panose="02070309020205020404" pitchFamily="49" charset="0"/>
              </a:rPr>
              <a:t>()</a:t>
            </a:r>
          </a:p>
        </p:txBody>
      </p:sp>
      <p:pic>
        <p:nvPicPr>
          <p:cNvPr id="4" name="Immagine 3">
            <a:extLst>
              <a:ext uri="{FF2B5EF4-FFF2-40B4-BE49-F238E27FC236}">
                <a16:creationId xmlns:a16="http://schemas.microsoft.com/office/drawing/2014/main" id="{D3A7C96A-1375-DA27-72C9-C9E86F7CD4E5}"/>
              </a:ext>
            </a:extLst>
          </p:cNvPr>
          <p:cNvPicPr>
            <a:picLocks noChangeAspect="1"/>
          </p:cNvPicPr>
          <p:nvPr/>
        </p:nvPicPr>
        <p:blipFill>
          <a:blip r:embed="rId8"/>
          <a:stretch>
            <a:fillRect/>
          </a:stretch>
        </p:blipFill>
        <p:spPr>
          <a:xfrm>
            <a:off x="-9672515" y="1292947"/>
            <a:ext cx="9274701" cy="4845197"/>
          </a:xfrm>
          <a:prstGeom prst="rect">
            <a:avLst/>
          </a:prstGeom>
        </p:spPr>
      </p:pic>
      <p:sp>
        <p:nvSpPr>
          <p:cNvPr id="13" name="CasellaDiTesto 12">
            <a:extLst>
              <a:ext uri="{FF2B5EF4-FFF2-40B4-BE49-F238E27FC236}">
                <a16:creationId xmlns:a16="http://schemas.microsoft.com/office/drawing/2014/main" id="{76B93A9B-1B45-CD58-2612-F32F2B2E3770}"/>
              </a:ext>
            </a:extLst>
          </p:cNvPr>
          <p:cNvSpPr txBox="1"/>
          <p:nvPr/>
        </p:nvSpPr>
        <p:spPr>
          <a:xfrm>
            <a:off x="-10860028" y="1087407"/>
            <a:ext cx="8196076" cy="369332"/>
          </a:xfrm>
          <a:prstGeom prst="rect">
            <a:avLst/>
          </a:prstGeom>
          <a:noFill/>
        </p:spPr>
        <p:txBody>
          <a:bodyPr wrap="square">
            <a:spAutoFit/>
          </a:bodyPr>
          <a:lstStyle/>
          <a:p>
            <a:r>
              <a:rPr lang="it-IT" sz="1800" dirty="0">
                <a:solidFill>
                  <a:schemeClr val="bg1"/>
                </a:solidFill>
              </a:rPr>
              <a:t>Si è fatta inferenza utilizzando le rete </a:t>
            </a:r>
            <a:r>
              <a:rPr lang="it-IT" sz="1800" dirty="0" err="1">
                <a:solidFill>
                  <a:schemeClr val="bg1"/>
                </a:solidFill>
              </a:rPr>
              <a:t>pre</a:t>
            </a:r>
            <a:r>
              <a:rPr lang="it-IT" sz="1800" dirty="0">
                <a:solidFill>
                  <a:schemeClr val="bg1"/>
                </a:solidFill>
              </a:rPr>
              <a:t>-addestrata su una immagine di </a:t>
            </a:r>
            <a:r>
              <a:rPr lang="it-IT" sz="1800" dirty="0" err="1">
                <a:solidFill>
                  <a:schemeClr val="bg1"/>
                </a:solidFill>
              </a:rPr>
              <a:t>CityScapes</a:t>
            </a:r>
            <a:endParaRPr lang="it-IT" sz="1800" dirty="0">
              <a:solidFill>
                <a:schemeClr val="bg1"/>
              </a:solidFill>
            </a:endParaRPr>
          </a:p>
        </p:txBody>
      </p:sp>
      <p:pic>
        <p:nvPicPr>
          <p:cNvPr id="9" name="Immagine 8">
            <a:extLst>
              <a:ext uri="{FF2B5EF4-FFF2-40B4-BE49-F238E27FC236}">
                <a16:creationId xmlns:a16="http://schemas.microsoft.com/office/drawing/2014/main" id="{6590183C-2A56-9A3D-F808-8724EBDAB8F8}"/>
              </a:ext>
            </a:extLst>
          </p:cNvPr>
          <p:cNvPicPr>
            <a:picLocks noChangeAspect="1"/>
          </p:cNvPicPr>
          <p:nvPr/>
        </p:nvPicPr>
        <p:blipFill>
          <a:blip r:embed="rId9"/>
          <a:stretch>
            <a:fillRect/>
          </a:stretch>
        </p:blipFill>
        <p:spPr>
          <a:xfrm>
            <a:off x="-10739175" y="1738403"/>
            <a:ext cx="7821172" cy="4072726"/>
          </a:xfrm>
          <a:prstGeom prst="rect">
            <a:avLst/>
          </a:prstGeom>
        </p:spPr>
      </p:pic>
      <p:sp>
        <p:nvSpPr>
          <p:cNvPr id="16" name="CasellaDiTesto 5">
            <a:extLst>
              <a:ext uri="{FF2B5EF4-FFF2-40B4-BE49-F238E27FC236}">
                <a16:creationId xmlns:a16="http://schemas.microsoft.com/office/drawing/2014/main" id="{578D5D41-3368-BD8F-00AD-0156A06C9A3A}"/>
              </a:ext>
            </a:extLst>
          </p:cNvPr>
          <p:cNvSpPr txBox="1"/>
          <p:nvPr/>
        </p:nvSpPr>
        <p:spPr>
          <a:xfrm>
            <a:off x="-2663952" y="2482104"/>
            <a:ext cx="2456688" cy="2585323"/>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noti che alcune classi previste dal dataset </a:t>
            </a:r>
            <a:r>
              <a:rPr lang="it-IT" dirty="0" err="1">
                <a:solidFill>
                  <a:schemeClr val="bg1"/>
                </a:solidFill>
              </a:rPr>
              <a:t>CityScapes</a:t>
            </a:r>
            <a:r>
              <a:rPr lang="it-IT" dirty="0">
                <a:solidFill>
                  <a:schemeClr val="bg1"/>
                </a:solidFill>
              </a:rPr>
              <a:t> non sono individuate nell’immagine restituita dalla rete </a:t>
            </a:r>
            <a:br>
              <a:rPr lang="it-IT" dirty="0">
                <a:solidFill>
                  <a:schemeClr val="bg1"/>
                </a:solidFill>
              </a:rPr>
            </a:br>
            <a:r>
              <a:rPr lang="it-IT" dirty="0" err="1">
                <a:solidFill>
                  <a:schemeClr val="bg1"/>
                </a:solidFill>
              </a:rPr>
              <a:t>pre</a:t>
            </a:r>
            <a:r>
              <a:rPr lang="it-IT" dirty="0">
                <a:solidFill>
                  <a:schemeClr val="bg1"/>
                </a:solidFill>
              </a:rPr>
              <a:t>-addestrata, perché non presenti nel dataset COCO </a:t>
            </a:r>
          </a:p>
        </p:txBody>
      </p:sp>
      <p:sp>
        <p:nvSpPr>
          <p:cNvPr id="18" name="CasellaDiTesto 17">
            <a:extLst>
              <a:ext uri="{FF2B5EF4-FFF2-40B4-BE49-F238E27FC236}">
                <a16:creationId xmlns:a16="http://schemas.microsoft.com/office/drawing/2014/main" id="{DD7F77DF-A471-8C13-29E0-134C70AAF03B}"/>
              </a:ext>
            </a:extLst>
          </p:cNvPr>
          <p:cNvSpPr txBox="1"/>
          <p:nvPr/>
        </p:nvSpPr>
        <p:spPr>
          <a:xfrm>
            <a:off x="460244" y="1024212"/>
            <a:ext cx="10652764" cy="1200329"/>
          </a:xfrm>
          <a:prstGeom prst="rect">
            <a:avLst/>
          </a:prstGeom>
          <a:noFill/>
        </p:spPr>
        <p:txBody>
          <a:bodyPr wrap="square">
            <a:spAutoFit/>
          </a:bodyPr>
          <a:lstStyle/>
          <a:p>
            <a:pPr marL="0" indent="0">
              <a:buNone/>
            </a:pPr>
            <a:r>
              <a:rPr lang="it-IT" sz="1800" b="0" i="0" dirty="0">
                <a:effectLst/>
                <a:latin typeface="Söhne"/>
              </a:rPr>
              <a:t>Il "fine-tuning" si riferisce al processo di adattamento di un modello </a:t>
            </a:r>
            <a:r>
              <a:rPr lang="it-IT" sz="1800" b="0" i="0" dirty="0" err="1">
                <a:effectLst/>
                <a:latin typeface="Söhne"/>
              </a:rPr>
              <a:t>pre</a:t>
            </a:r>
            <a:r>
              <a:rPr lang="it-IT" sz="1800" b="0" i="0" dirty="0">
                <a:effectLst/>
                <a:latin typeface="Söhne"/>
              </a:rPr>
              <a:t>-addestrato a nuovi dati o ad un </a:t>
            </a:r>
            <a:r>
              <a:rPr lang="it-IT" sz="1800" dirty="0">
                <a:latin typeface="Söhne"/>
              </a:rPr>
              <a:t>nu</a:t>
            </a:r>
            <a:r>
              <a:rPr lang="it-IT" sz="1800" b="0" i="0" dirty="0">
                <a:effectLst/>
                <a:latin typeface="Söhne"/>
              </a:rPr>
              <a:t>ovo task. Ad esempio, si potrebbe iniziare con un modello già addestrato su un ampio set di dati e poi regolarlo ulteriormente su dati più specifici. </a:t>
            </a:r>
            <a:r>
              <a:rPr lang="it-IT" sz="1800" dirty="0">
                <a:latin typeface="Söhne"/>
              </a:rPr>
              <a:t>L’architettura di cui si fa il </a:t>
            </a:r>
            <a:r>
              <a:rPr lang="it-IT" sz="1800" dirty="0" err="1">
                <a:latin typeface="Söhne"/>
              </a:rPr>
              <a:t>finetuning</a:t>
            </a:r>
            <a:r>
              <a:rPr lang="it-IT" sz="1800" dirty="0">
                <a:latin typeface="Söhne"/>
              </a:rPr>
              <a:t> in questo </a:t>
            </a:r>
            <a:r>
              <a:rPr lang="it-IT" dirty="0">
                <a:latin typeface="Söhne"/>
              </a:rPr>
              <a:t>caso </a:t>
            </a:r>
            <a:r>
              <a:rPr lang="it-IT" sz="1800" dirty="0">
                <a:latin typeface="Söhne"/>
              </a:rPr>
              <a:t>è la </a:t>
            </a:r>
            <a:r>
              <a:rPr lang="it-IT" sz="1800" dirty="0" err="1">
                <a:latin typeface="Söhne"/>
              </a:rPr>
              <a:t>MaskRCNN</a:t>
            </a:r>
            <a:r>
              <a:rPr lang="it-IT" sz="1800" dirty="0">
                <a:latin typeface="Söhne"/>
              </a:rPr>
              <a:t> con </a:t>
            </a:r>
            <a:r>
              <a:rPr lang="it-IT" sz="1800" dirty="0" err="1">
                <a:latin typeface="Söhne"/>
              </a:rPr>
              <a:t>backbone</a:t>
            </a:r>
            <a:r>
              <a:rPr lang="it-IT" sz="1800" dirty="0">
                <a:latin typeface="Söhne"/>
              </a:rPr>
              <a:t> </a:t>
            </a:r>
            <a:r>
              <a:rPr lang="it-IT" sz="1800" dirty="0" err="1">
                <a:latin typeface="Söhne"/>
              </a:rPr>
              <a:t>ResNet</a:t>
            </a:r>
            <a:r>
              <a:rPr lang="it-IT" sz="1800" dirty="0">
                <a:latin typeface="Söhne"/>
              </a:rPr>
              <a:t> 50 FPN.</a:t>
            </a:r>
          </a:p>
        </p:txBody>
      </p:sp>
      <p:sp>
        <p:nvSpPr>
          <p:cNvPr id="19" name="CasellaDiTesto 18">
            <a:extLst>
              <a:ext uri="{FF2B5EF4-FFF2-40B4-BE49-F238E27FC236}">
                <a16:creationId xmlns:a16="http://schemas.microsoft.com/office/drawing/2014/main" id="{46F25E60-5219-E4B6-C6DB-E68C4792BDD9}"/>
              </a:ext>
            </a:extLst>
          </p:cNvPr>
          <p:cNvSpPr txBox="1"/>
          <p:nvPr/>
        </p:nvSpPr>
        <p:spPr>
          <a:xfrm>
            <a:off x="1078992" y="2364698"/>
            <a:ext cx="6097002" cy="1477328"/>
          </a:xfrm>
          <a:prstGeom prst="rect">
            <a:avLst/>
          </a:prstGeom>
          <a:noFill/>
        </p:spPr>
        <p:txBody>
          <a:bodyPr wrap="square">
            <a:spAutoFit/>
          </a:bodyPr>
          <a:lstStyle/>
          <a:p>
            <a:pPr marL="0" indent="0">
              <a:buNone/>
            </a:pPr>
            <a:r>
              <a:rPr lang="it-IT" sz="1800" b="0" i="0" dirty="0">
                <a:effectLst/>
                <a:latin typeface="Söhne"/>
              </a:rPr>
              <a:t>Il Fine-tuning completo prevede i seguenti step:</a:t>
            </a:r>
          </a:p>
          <a:p>
            <a:pPr marL="0" indent="0">
              <a:buNone/>
            </a:pPr>
            <a:r>
              <a:rPr lang="it-IT" sz="1800" b="0" i="0" dirty="0">
                <a:effectLst/>
                <a:latin typeface="Söhne"/>
              </a:rPr>
              <a:t>- Definizione della classe dataset</a:t>
            </a:r>
          </a:p>
          <a:p>
            <a:pPr marL="0" indent="0">
              <a:buNone/>
            </a:pPr>
            <a:r>
              <a:rPr lang="it-IT" sz="1800" dirty="0">
                <a:latin typeface="Söhne"/>
              </a:rPr>
              <a:t>- Definire l’architettura del modello</a:t>
            </a:r>
          </a:p>
          <a:p>
            <a:pPr marL="0" indent="0">
              <a:buNone/>
            </a:pPr>
            <a:r>
              <a:rPr lang="it-IT" sz="1800" b="0" i="0" dirty="0">
                <a:effectLst/>
                <a:latin typeface="Söhne"/>
              </a:rPr>
              <a:t>- Addestramento del modello</a:t>
            </a:r>
          </a:p>
          <a:p>
            <a:pPr marL="0" indent="0">
              <a:buNone/>
            </a:pPr>
            <a:r>
              <a:rPr lang="it-IT" sz="1800" dirty="0">
                <a:latin typeface="Söhne"/>
              </a:rPr>
              <a:t>- Inferenza</a:t>
            </a:r>
            <a:endParaRPr lang="it-IT" sz="1800" b="0" i="0" dirty="0">
              <a:effectLst/>
              <a:latin typeface="Söhne"/>
            </a:endParaRPr>
          </a:p>
        </p:txBody>
      </p:sp>
    </p:spTree>
    <p:extLst>
      <p:ext uri="{BB962C8B-B14F-4D97-AF65-F5344CB8AC3E}">
        <p14:creationId xmlns:p14="http://schemas.microsoft.com/office/powerpoint/2010/main" val="2193467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D0B7B850-ABF5-99AF-D250-CBAD6C578699}"/>
              </a:ext>
            </a:extLst>
          </p:cNvPr>
          <p:cNvSpPr/>
          <p:nvPr/>
        </p:nvSpPr>
        <p:spPr>
          <a:xfrm>
            <a:off x="802633" y="2321393"/>
            <a:ext cx="5119437" cy="165534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1686CAE6-B819-DF77-D9E0-0A602A9736FC}"/>
              </a:ext>
            </a:extLst>
          </p:cNvPr>
          <p:cNvSpPr txBox="1"/>
          <p:nvPr/>
        </p:nvSpPr>
        <p:spPr>
          <a:xfrm>
            <a:off x="908304" y="2922244"/>
            <a:ext cx="5663184" cy="923330"/>
          </a:xfrm>
          <a:prstGeom prst="rect">
            <a:avLst/>
          </a:prstGeom>
          <a:noFill/>
        </p:spPr>
        <p:txBody>
          <a:bodyPr wrap="square">
            <a:spAutoFit/>
          </a:bodyPr>
          <a:lstStyle/>
          <a:p>
            <a:r>
              <a:rPr lang="it-IT" sz="1800" dirty="0"/>
              <a:t>La classe dataset deve ereditare dalla classe standard </a:t>
            </a:r>
            <a:r>
              <a:rPr lang="it-IT" sz="1800" b="1" dirty="0"/>
              <a:t>.</a:t>
            </a:r>
            <a:r>
              <a:rPr lang="it-IT" sz="1800" b="1" dirty="0" err="1"/>
              <a:t>torch.utils.data.Dataset</a:t>
            </a:r>
            <a:r>
              <a:rPr lang="it-IT" sz="1800" b="1" dirty="0"/>
              <a:t> </a:t>
            </a:r>
            <a:r>
              <a:rPr lang="it-IT" sz="1800" dirty="0"/>
              <a:t>ed implementare le due funzioni: </a:t>
            </a:r>
            <a:r>
              <a:rPr lang="it-IT" sz="1800" b="1" dirty="0"/>
              <a:t>__</a:t>
            </a:r>
            <a:r>
              <a:rPr lang="it-IT" sz="1800" b="1" dirty="0" err="1"/>
              <a:t>len</a:t>
            </a:r>
            <a:r>
              <a:rPr lang="it-IT" sz="1800" b="1" dirty="0"/>
              <a:t>__ </a:t>
            </a:r>
            <a:r>
              <a:rPr lang="it-IT" sz="1800" dirty="0"/>
              <a:t>e </a:t>
            </a:r>
            <a:r>
              <a:rPr lang="it-IT" sz="1800" b="1" dirty="0"/>
              <a:t>__</a:t>
            </a:r>
            <a:r>
              <a:rPr lang="it-IT" sz="1800" b="1" dirty="0" err="1"/>
              <a:t>getitem</a:t>
            </a:r>
            <a:r>
              <a:rPr lang="it-IT" sz="1800" b="1" dirty="0"/>
              <a:t>__</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8" name="CasellaDiTesto 17">
            <a:extLst>
              <a:ext uri="{FF2B5EF4-FFF2-40B4-BE49-F238E27FC236}">
                <a16:creationId xmlns:a16="http://schemas.microsoft.com/office/drawing/2014/main" id="{DD7F77DF-A471-8C13-29E0-134C70AAF03B}"/>
              </a:ext>
            </a:extLst>
          </p:cNvPr>
          <p:cNvSpPr txBox="1"/>
          <p:nvPr/>
        </p:nvSpPr>
        <p:spPr>
          <a:xfrm>
            <a:off x="460244" y="1024212"/>
            <a:ext cx="10652764" cy="1200329"/>
          </a:xfrm>
          <a:prstGeom prst="rect">
            <a:avLst/>
          </a:prstGeom>
          <a:noFill/>
        </p:spPr>
        <p:txBody>
          <a:bodyPr wrap="square">
            <a:spAutoFit/>
          </a:bodyPr>
          <a:lstStyle/>
          <a:p>
            <a:pPr marL="0" indent="0">
              <a:buNone/>
            </a:pPr>
            <a:r>
              <a:rPr lang="it-IT" sz="1800" b="0" i="0" dirty="0">
                <a:solidFill>
                  <a:schemeClr val="bg1"/>
                </a:solidFill>
                <a:effectLst/>
                <a:latin typeface="Söhne"/>
              </a:rPr>
              <a:t>Il "fine-tuning" si riferisce al processo di adattamento di un modello </a:t>
            </a:r>
            <a:r>
              <a:rPr lang="it-IT" sz="1800" b="0" i="0" dirty="0" err="1">
                <a:solidFill>
                  <a:schemeClr val="bg1"/>
                </a:solidFill>
                <a:effectLst/>
                <a:latin typeface="Söhne"/>
              </a:rPr>
              <a:t>pre</a:t>
            </a:r>
            <a:r>
              <a:rPr lang="it-IT" sz="1800" b="0" i="0" dirty="0">
                <a:solidFill>
                  <a:schemeClr val="bg1"/>
                </a:solidFill>
                <a:effectLst/>
                <a:latin typeface="Söhne"/>
              </a:rPr>
              <a:t>-addestrato a nuovi dati o ad un </a:t>
            </a:r>
            <a:r>
              <a:rPr lang="it-IT" sz="1800" dirty="0">
                <a:solidFill>
                  <a:schemeClr val="bg1"/>
                </a:solidFill>
                <a:latin typeface="Söhne"/>
              </a:rPr>
              <a:t>nu</a:t>
            </a:r>
            <a:r>
              <a:rPr lang="it-IT" sz="1800" b="0" i="0" dirty="0">
                <a:solidFill>
                  <a:schemeClr val="bg1"/>
                </a:solidFill>
                <a:effectLst/>
                <a:latin typeface="Söhne"/>
              </a:rPr>
              <a:t>ovo task. Ad esempio, si potrebbe iniziare con un modello già addestrato su un ampio set di dati e poi regolarlo ulteriormente su dati più specifici. </a:t>
            </a:r>
            <a:r>
              <a:rPr lang="it-IT" sz="1800" dirty="0">
                <a:solidFill>
                  <a:schemeClr val="bg1"/>
                </a:solidFill>
                <a:latin typeface="Söhne"/>
              </a:rPr>
              <a:t>L’architettura di cui si fa il </a:t>
            </a:r>
            <a:r>
              <a:rPr lang="it-IT" sz="1800" dirty="0" err="1">
                <a:solidFill>
                  <a:schemeClr val="bg1"/>
                </a:solidFill>
                <a:latin typeface="Söhne"/>
              </a:rPr>
              <a:t>finetuning</a:t>
            </a:r>
            <a:r>
              <a:rPr lang="it-IT" sz="1800" dirty="0">
                <a:solidFill>
                  <a:schemeClr val="bg1"/>
                </a:solidFill>
                <a:latin typeface="Söhne"/>
              </a:rPr>
              <a:t> in questo </a:t>
            </a:r>
            <a:r>
              <a:rPr lang="it-IT" dirty="0">
                <a:solidFill>
                  <a:schemeClr val="bg1"/>
                </a:solidFill>
                <a:latin typeface="Söhne"/>
              </a:rPr>
              <a:t>caso </a:t>
            </a:r>
            <a:r>
              <a:rPr lang="it-IT" sz="1800" dirty="0">
                <a:solidFill>
                  <a:schemeClr val="bg1"/>
                </a:solidFill>
                <a:latin typeface="Söhne"/>
              </a:rPr>
              <a:t>è la </a:t>
            </a:r>
            <a:r>
              <a:rPr lang="it-IT" sz="1800" dirty="0" err="1">
                <a:solidFill>
                  <a:schemeClr val="bg1"/>
                </a:solidFill>
                <a:latin typeface="Söhne"/>
              </a:rPr>
              <a:t>MaskRCNN</a:t>
            </a:r>
            <a:r>
              <a:rPr lang="it-IT" sz="1800" dirty="0">
                <a:solidFill>
                  <a:schemeClr val="bg1"/>
                </a:solidFill>
                <a:latin typeface="Söhne"/>
              </a:rPr>
              <a:t> con </a:t>
            </a:r>
            <a:r>
              <a:rPr lang="it-IT" sz="1800" dirty="0" err="1">
                <a:solidFill>
                  <a:schemeClr val="bg1"/>
                </a:solidFill>
                <a:latin typeface="Söhne"/>
              </a:rPr>
              <a:t>backbone</a:t>
            </a:r>
            <a:r>
              <a:rPr lang="it-IT" sz="1800" dirty="0">
                <a:solidFill>
                  <a:schemeClr val="bg1"/>
                </a:solidFill>
                <a:latin typeface="Söhne"/>
              </a:rPr>
              <a:t> </a:t>
            </a:r>
            <a:r>
              <a:rPr lang="it-IT" sz="1800" dirty="0" err="1">
                <a:solidFill>
                  <a:schemeClr val="bg1"/>
                </a:solidFill>
                <a:latin typeface="Söhne"/>
              </a:rPr>
              <a:t>ResNet</a:t>
            </a:r>
            <a:r>
              <a:rPr lang="it-IT" sz="1800" dirty="0">
                <a:solidFill>
                  <a:schemeClr val="bg1"/>
                </a:solidFill>
                <a:latin typeface="Söhne"/>
              </a:rPr>
              <a:t> 50 FPN.</a:t>
            </a:r>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794084" y="2272967"/>
            <a:ext cx="5119437" cy="165534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2364698"/>
            <a:ext cx="6097002" cy="1477328"/>
          </a:xfrm>
          <a:prstGeom prst="rect">
            <a:avLst/>
          </a:prstGeom>
          <a:noFill/>
        </p:spPr>
        <p:txBody>
          <a:bodyPr wrap="square">
            <a:spAutoFit/>
          </a:bodyPr>
          <a:lstStyle/>
          <a:p>
            <a:pPr marL="0" indent="0">
              <a:buNone/>
            </a:pPr>
            <a:r>
              <a:rPr lang="it-IT" sz="1800" b="0" i="0" dirty="0">
                <a:effectLst/>
                <a:latin typeface="Söhne"/>
              </a:rPr>
              <a:t>Il Fine-tuning completo prevede i seguenti step:</a:t>
            </a:r>
          </a:p>
          <a:p>
            <a:pPr marL="0" indent="0">
              <a:buNone/>
            </a:pPr>
            <a:r>
              <a:rPr lang="it-IT" sz="1800" b="0" i="0" dirty="0">
                <a:effectLst/>
                <a:latin typeface="Söhne"/>
              </a:rPr>
              <a:t>- Definizione della classe dataset</a:t>
            </a:r>
          </a:p>
          <a:p>
            <a:pPr marL="0" indent="0">
              <a:buNone/>
            </a:pPr>
            <a:r>
              <a:rPr lang="it-IT" sz="1800" dirty="0">
                <a:latin typeface="Söhne"/>
              </a:rPr>
              <a:t>- Definire l’architettura del modello</a:t>
            </a:r>
          </a:p>
          <a:p>
            <a:pPr marL="0" indent="0">
              <a:buNone/>
            </a:pPr>
            <a:r>
              <a:rPr lang="it-IT" sz="1800" b="0" i="0" dirty="0">
                <a:effectLst/>
                <a:latin typeface="Söhne"/>
              </a:rPr>
              <a:t>- Addestramento del modello</a:t>
            </a:r>
          </a:p>
          <a:p>
            <a:pPr marL="0" indent="0">
              <a:buNone/>
            </a:pPr>
            <a:r>
              <a:rPr lang="it-IT" sz="1800" dirty="0">
                <a:latin typeface="Söhne"/>
              </a:rPr>
              <a:t>- Inferenza</a:t>
            </a:r>
            <a:endParaRPr lang="it-IT" sz="1800" b="0" i="0" dirty="0">
              <a:effectLst/>
              <a:latin typeface="Söhne"/>
            </a:endParaRPr>
          </a:p>
        </p:txBody>
      </p:sp>
    </p:spTree>
    <p:extLst>
      <p:ext uri="{BB962C8B-B14F-4D97-AF65-F5344CB8AC3E}">
        <p14:creationId xmlns:p14="http://schemas.microsoft.com/office/powerpoint/2010/main" val="401797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31A41C26-8049-7334-719D-8B338F17FDC7}"/>
              </a:ext>
            </a:extLst>
          </p:cNvPr>
          <p:cNvSpPr txBox="1"/>
          <p:nvPr/>
        </p:nvSpPr>
        <p:spPr>
          <a:xfrm>
            <a:off x="908303" y="3527366"/>
            <a:ext cx="9986292" cy="3046988"/>
          </a:xfrm>
          <a:prstGeom prst="rect">
            <a:avLst/>
          </a:prstGeom>
          <a:noFill/>
        </p:spPr>
        <p:txBody>
          <a:bodyPr wrap="square">
            <a:spAutoFit/>
          </a:bodyPr>
          <a:lstStyle/>
          <a:p>
            <a:r>
              <a:rPr lang="it-IT" sz="1600" dirty="0"/>
              <a:t>La funzione __</a:t>
            </a:r>
            <a:r>
              <a:rPr lang="it-IT" sz="1600" dirty="0" err="1"/>
              <a:t>getitem</a:t>
            </a:r>
            <a:r>
              <a:rPr lang="it-IT" sz="1600" dirty="0"/>
              <a:t>__ deve restituire:</a:t>
            </a:r>
          </a:p>
          <a:p>
            <a:r>
              <a:rPr lang="it-IT" sz="1600" b="0" i="0" dirty="0">
                <a:solidFill>
                  <a:srgbClr val="000000"/>
                </a:solidFill>
                <a:effectLst/>
                <a:ea typeface="Lato" panose="020F0502020204030203" pitchFamily="34" charset="0"/>
                <a:cs typeface="Lato" panose="020F0502020204030203" pitchFamily="34" charset="0"/>
              </a:rPr>
              <a:t>	-immagine: 	un'immagine PIL di dimensioni (H, W)</a:t>
            </a:r>
          </a:p>
          <a:p>
            <a:r>
              <a:rPr lang="it-IT" sz="1600" dirty="0">
                <a:solidFill>
                  <a:srgbClr val="000000"/>
                </a:solidFill>
                <a:ea typeface="Lato" panose="020F0502020204030203" pitchFamily="34" charset="0"/>
                <a:cs typeface="Lato" panose="020F0502020204030203" pitchFamily="34" charset="0"/>
              </a:rPr>
              <a:t>	-target:		un </a:t>
            </a:r>
            <a:r>
              <a:rPr lang="it-IT" sz="1600" dirty="0" err="1">
                <a:solidFill>
                  <a:srgbClr val="000000"/>
                </a:solidFill>
                <a:ea typeface="Lato" panose="020F0502020204030203" pitchFamily="34" charset="0"/>
                <a:cs typeface="Lato" panose="020F0502020204030203" pitchFamily="34" charset="0"/>
              </a:rPr>
              <a:t>dictionary</a:t>
            </a:r>
            <a:r>
              <a:rPr lang="it-IT" sz="1600" dirty="0">
                <a:solidFill>
                  <a:srgbClr val="000000"/>
                </a:solidFill>
                <a:ea typeface="Lato" panose="020F0502020204030203" pitchFamily="34" charset="0"/>
                <a:cs typeface="Lato" panose="020F0502020204030203" pitchFamily="34" charset="0"/>
              </a:rPr>
              <a:t> contenente i seguenti campi:</a:t>
            </a:r>
          </a:p>
          <a:p>
            <a:r>
              <a:rPr lang="it-IT" sz="1600" dirty="0">
                <a:solidFill>
                  <a:srgbClr val="000000"/>
                </a:solidFill>
                <a:ea typeface="Lato" panose="020F0502020204030203" pitchFamily="34" charset="0"/>
                <a:cs typeface="Lato" panose="020F0502020204030203" pitchFamily="34" charset="0"/>
              </a:rPr>
              <a:t>		-boxes(</a:t>
            </a:r>
            <a:r>
              <a:rPr lang="it-IT" sz="1600" dirty="0" err="1">
                <a:solidFill>
                  <a:srgbClr val="000000"/>
                </a:solidFill>
                <a:ea typeface="Lato" panose="020F0502020204030203" pitchFamily="34" charset="0"/>
                <a:cs typeface="Lato" panose="020F0502020204030203" pitchFamily="34" charset="0"/>
              </a:rPr>
              <a:t>FloatTensor</a:t>
            </a:r>
            <a:r>
              <a:rPr lang="it-IT" sz="1600" dirty="0">
                <a:solidFill>
                  <a:srgbClr val="000000"/>
                </a:solidFill>
                <a:ea typeface="Lato" panose="020F0502020204030203" pitchFamily="34" charset="0"/>
                <a:cs typeface="Lato" panose="020F0502020204030203" pitchFamily="34" charset="0"/>
              </a:rPr>
              <a:t>[N, 4]):	</a:t>
            </a:r>
          </a:p>
          <a:p>
            <a:r>
              <a:rPr lang="it-IT" sz="1600" dirty="0">
                <a:solidFill>
                  <a:srgbClr val="000000"/>
                </a:solidFill>
                <a:ea typeface="Lato" panose="020F0502020204030203" pitchFamily="34" charset="0"/>
                <a:cs typeface="Lato" panose="020F0502020204030203" pitchFamily="34" charset="0"/>
              </a:rPr>
              <a:t>			le coordinate dei riquadri di delimitazione in formato [x1, y1, x2, y2] con </a:t>
            </a:r>
            <a:br>
              <a:rPr lang="it-IT" sz="1600" dirty="0">
                <a:solidFill>
                  <a:srgbClr val="000000"/>
                </a:solidFill>
                <a:ea typeface="Lato" panose="020F0502020204030203" pitchFamily="34" charset="0"/>
                <a:cs typeface="Lato" panose="020F0502020204030203" pitchFamily="34" charset="0"/>
              </a:rPr>
            </a:br>
            <a:r>
              <a:rPr lang="it-IT" sz="1600" dirty="0">
                <a:solidFill>
                  <a:srgbClr val="000000"/>
                </a:solidFill>
                <a:ea typeface="Lato" panose="020F0502020204030203" pitchFamily="34" charset="0"/>
                <a:cs typeface="Lato" panose="020F0502020204030203" pitchFamily="34" charset="0"/>
              </a:rPr>
              <a:t>				0 &lt;= x1 &lt; x2 &lt;= W,	0 &lt;= y1 &lt; y2 &lt;= H</a:t>
            </a:r>
          </a:p>
          <a:p>
            <a:r>
              <a:rPr lang="it-IT" sz="1600" b="0" i="0" dirty="0">
                <a:solidFill>
                  <a:srgbClr val="000000"/>
                </a:solidFill>
                <a:effectLst/>
                <a:ea typeface="Lato" panose="020F0502020204030203" pitchFamily="34" charset="0"/>
                <a:cs typeface="Lato" panose="020F0502020204030203" pitchFamily="34" charset="0"/>
              </a:rPr>
              <a:t>		-labels(Int64Tensor[N]):</a:t>
            </a:r>
          </a:p>
          <a:p>
            <a:r>
              <a:rPr lang="it-IT" sz="1600" dirty="0">
                <a:solidFill>
                  <a:srgbClr val="000000"/>
                </a:solidFill>
                <a:ea typeface="Lato" panose="020F0502020204030203" pitchFamily="34" charset="0"/>
                <a:cs typeface="Lato" panose="020F0502020204030203" pitchFamily="34" charset="0"/>
              </a:rPr>
              <a:t>			l’etichetta per ogni rettangolo di selezione (è una lista di ID, definiti in labels.py, 			ciascun ID è corrispondente all’istanza della classe a cui appartiene l’oggetto 				delimitato dal box corrispondente)</a:t>
            </a:r>
          </a:p>
          <a:p>
            <a:r>
              <a:rPr lang="it-IT" sz="1600" dirty="0">
                <a:solidFill>
                  <a:srgbClr val="000000"/>
                </a:solidFill>
                <a:ea typeface="Lato" panose="020F0502020204030203" pitchFamily="34" charset="0"/>
                <a:cs typeface="Lato" panose="020F0502020204030203" pitchFamily="34" charset="0"/>
              </a:rPr>
              <a:t>		-</a:t>
            </a:r>
            <a:r>
              <a:rPr lang="it-IT" sz="1600" dirty="0" err="1">
                <a:solidFill>
                  <a:srgbClr val="000000"/>
                </a:solidFill>
                <a:ea typeface="Lato" panose="020F0502020204030203" pitchFamily="34" charset="0"/>
                <a:cs typeface="Lato" panose="020F0502020204030203" pitchFamily="34" charset="0"/>
              </a:rPr>
              <a:t>masks</a:t>
            </a:r>
            <a:r>
              <a:rPr lang="it-IT" sz="1600" dirty="0">
                <a:solidFill>
                  <a:srgbClr val="000000"/>
                </a:solidFill>
                <a:ea typeface="Lato" panose="020F0502020204030203" pitchFamily="34" charset="0"/>
                <a:cs typeface="Lato" panose="020F0502020204030203" pitchFamily="34" charset="0"/>
              </a:rPr>
              <a:t>(UInt8Tensor[N, H, W]):</a:t>
            </a:r>
          </a:p>
          <a:p>
            <a:r>
              <a:rPr lang="it-IT" sz="1600" dirty="0">
                <a:solidFill>
                  <a:srgbClr val="000000"/>
                </a:solidFill>
                <a:ea typeface="Lato" panose="020F0502020204030203" pitchFamily="34" charset="0"/>
                <a:cs typeface="Lato" panose="020F0502020204030203" pitchFamily="34" charset="0"/>
              </a:rPr>
              <a:t>			le maschere di segmentazione binaria per ogni istanza</a:t>
            </a:r>
          </a:p>
        </p:txBody>
      </p:sp>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3" y="2798064"/>
            <a:ext cx="6000503" cy="123748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219200"/>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8" name="CasellaDiTesto 17">
            <a:extLst>
              <a:ext uri="{FF2B5EF4-FFF2-40B4-BE49-F238E27FC236}">
                <a16:creationId xmlns:a16="http://schemas.microsoft.com/office/drawing/2014/main" id="{DD7F77DF-A471-8C13-29E0-134C70AAF03B}"/>
              </a:ext>
            </a:extLst>
          </p:cNvPr>
          <p:cNvSpPr txBox="1"/>
          <p:nvPr/>
        </p:nvSpPr>
        <p:spPr>
          <a:xfrm>
            <a:off x="-10753671" y="1024212"/>
            <a:ext cx="10652764" cy="1200329"/>
          </a:xfrm>
          <a:prstGeom prst="rect">
            <a:avLst/>
          </a:prstGeom>
          <a:noFill/>
        </p:spPr>
        <p:txBody>
          <a:bodyPr wrap="square">
            <a:spAutoFit/>
          </a:bodyPr>
          <a:lstStyle/>
          <a:p>
            <a:pPr marL="0" indent="0">
              <a:buNone/>
            </a:pPr>
            <a:r>
              <a:rPr lang="it-IT" sz="1800" b="0" i="0" dirty="0">
                <a:solidFill>
                  <a:schemeClr val="bg1"/>
                </a:solidFill>
                <a:effectLst/>
                <a:latin typeface="Söhne"/>
              </a:rPr>
              <a:t>Il "fine-tuning" si riferisce al processo di adattamento di un modello </a:t>
            </a:r>
            <a:r>
              <a:rPr lang="it-IT" sz="1800" b="0" i="0" dirty="0" err="1">
                <a:solidFill>
                  <a:schemeClr val="bg1"/>
                </a:solidFill>
                <a:effectLst/>
                <a:latin typeface="Söhne"/>
              </a:rPr>
              <a:t>pre</a:t>
            </a:r>
            <a:r>
              <a:rPr lang="it-IT" sz="1800" b="0" i="0" dirty="0">
                <a:solidFill>
                  <a:schemeClr val="bg1"/>
                </a:solidFill>
                <a:effectLst/>
                <a:latin typeface="Söhne"/>
              </a:rPr>
              <a:t>-addestrato a nuovi dati o ad un </a:t>
            </a:r>
            <a:r>
              <a:rPr lang="it-IT" sz="1800" dirty="0">
                <a:solidFill>
                  <a:schemeClr val="bg1"/>
                </a:solidFill>
                <a:latin typeface="Söhne"/>
              </a:rPr>
              <a:t>nu</a:t>
            </a:r>
            <a:r>
              <a:rPr lang="it-IT" sz="1800" b="0" i="0" dirty="0">
                <a:solidFill>
                  <a:schemeClr val="bg1"/>
                </a:solidFill>
                <a:effectLst/>
                <a:latin typeface="Söhne"/>
              </a:rPr>
              <a:t>ovo task. Ad esempio, si potrebbe iniziare con un modello già addestrato su un ampio set di dati e poi regolarlo ulteriormente su dati più specifici. </a:t>
            </a:r>
            <a:r>
              <a:rPr lang="it-IT" sz="1800" dirty="0">
                <a:solidFill>
                  <a:schemeClr val="bg1"/>
                </a:solidFill>
                <a:latin typeface="Söhne"/>
              </a:rPr>
              <a:t>L’architettura di cui si fa il </a:t>
            </a:r>
            <a:r>
              <a:rPr lang="it-IT" sz="1800" dirty="0" err="1">
                <a:solidFill>
                  <a:schemeClr val="bg1"/>
                </a:solidFill>
                <a:latin typeface="Söhne"/>
              </a:rPr>
              <a:t>finetuning</a:t>
            </a:r>
            <a:r>
              <a:rPr lang="it-IT" sz="1800" dirty="0">
                <a:solidFill>
                  <a:schemeClr val="bg1"/>
                </a:solidFill>
                <a:latin typeface="Söhne"/>
              </a:rPr>
              <a:t> in questo </a:t>
            </a:r>
            <a:r>
              <a:rPr lang="it-IT" dirty="0">
                <a:solidFill>
                  <a:schemeClr val="bg1"/>
                </a:solidFill>
                <a:latin typeface="Söhne"/>
              </a:rPr>
              <a:t>caso </a:t>
            </a:r>
            <a:r>
              <a:rPr lang="it-IT" sz="1800" dirty="0">
                <a:solidFill>
                  <a:schemeClr val="bg1"/>
                </a:solidFill>
                <a:latin typeface="Söhne"/>
              </a:rPr>
              <a:t>è la </a:t>
            </a:r>
            <a:r>
              <a:rPr lang="it-IT" sz="1800" dirty="0" err="1">
                <a:solidFill>
                  <a:schemeClr val="bg1"/>
                </a:solidFill>
                <a:latin typeface="Söhne"/>
              </a:rPr>
              <a:t>MaskRCNN</a:t>
            </a:r>
            <a:r>
              <a:rPr lang="it-IT" sz="1800" dirty="0">
                <a:solidFill>
                  <a:schemeClr val="bg1"/>
                </a:solidFill>
                <a:latin typeface="Söhne"/>
              </a:rPr>
              <a:t> con </a:t>
            </a:r>
            <a:r>
              <a:rPr lang="it-IT" sz="1800" dirty="0" err="1">
                <a:solidFill>
                  <a:schemeClr val="bg1"/>
                </a:solidFill>
                <a:latin typeface="Söhne"/>
              </a:rPr>
              <a:t>backbone</a:t>
            </a:r>
            <a:r>
              <a:rPr lang="it-IT" sz="1800" dirty="0">
                <a:solidFill>
                  <a:schemeClr val="bg1"/>
                </a:solidFill>
                <a:latin typeface="Söhne"/>
              </a:rPr>
              <a:t> </a:t>
            </a:r>
            <a:r>
              <a:rPr lang="it-IT" sz="1800" dirty="0" err="1">
                <a:solidFill>
                  <a:schemeClr val="bg1"/>
                </a:solidFill>
                <a:latin typeface="Söhne"/>
              </a:rPr>
              <a:t>ResNet</a:t>
            </a:r>
            <a:r>
              <a:rPr lang="it-IT" sz="1800" dirty="0">
                <a:solidFill>
                  <a:schemeClr val="bg1"/>
                </a:solidFill>
                <a:latin typeface="Söhne"/>
              </a:rPr>
              <a:t> 50 FPN.</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sp>
        <p:nvSpPr>
          <p:cNvPr id="5" name="CasellaDiTesto 4">
            <a:extLst>
              <a:ext uri="{FF2B5EF4-FFF2-40B4-BE49-F238E27FC236}">
                <a16:creationId xmlns:a16="http://schemas.microsoft.com/office/drawing/2014/main" id="{39E1B007-0FA2-369F-6C0E-2046FBDDC7B4}"/>
              </a:ext>
            </a:extLst>
          </p:cNvPr>
          <p:cNvSpPr txBox="1"/>
          <p:nvPr/>
        </p:nvSpPr>
        <p:spPr>
          <a:xfrm>
            <a:off x="908304" y="2922244"/>
            <a:ext cx="5663184" cy="923330"/>
          </a:xfrm>
          <a:prstGeom prst="rect">
            <a:avLst/>
          </a:prstGeom>
          <a:noFill/>
        </p:spPr>
        <p:txBody>
          <a:bodyPr wrap="square">
            <a:spAutoFit/>
          </a:bodyPr>
          <a:lstStyle/>
          <a:p>
            <a:r>
              <a:rPr lang="it-IT" sz="1800" dirty="0"/>
              <a:t>La classe dataset deve ereditare dalla classe standard </a:t>
            </a:r>
            <a:r>
              <a:rPr lang="it-IT" sz="1800" b="1" dirty="0"/>
              <a:t>.</a:t>
            </a:r>
            <a:r>
              <a:rPr lang="it-IT" sz="1800" b="1" dirty="0" err="1"/>
              <a:t>torch.utils.data.Dataset</a:t>
            </a:r>
            <a:r>
              <a:rPr lang="it-IT" sz="1800" b="1" dirty="0"/>
              <a:t> </a:t>
            </a:r>
            <a:r>
              <a:rPr lang="it-IT" sz="1800" dirty="0"/>
              <a:t>ed implementare le due funzioni: </a:t>
            </a:r>
            <a:r>
              <a:rPr lang="it-IT" sz="1800" b="1" dirty="0"/>
              <a:t>__</a:t>
            </a:r>
            <a:r>
              <a:rPr lang="it-IT" sz="1800" b="1" dirty="0" err="1"/>
              <a:t>len</a:t>
            </a:r>
            <a:r>
              <a:rPr lang="it-IT" sz="1800" b="1" dirty="0"/>
              <a:t>__ </a:t>
            </a:r>
            <a:r>
              <a:rPr lang="it-IT" sz="1800" dirty="0"/>
              <a:t>e </a:t>
            </a:r>
            <a:r>
              <a:rPr lang="it-IT" sz="1800" b="1" dirty="0"/>
              <a:t>__</a:t>
            </a:r>
            <a:r>
              <a:rPr lang="it-IT" sz="1800" b="1" dirty="0" err="1"/>
              <a:t>getitem</a:t>
            </a:r>
            <a:r>
              <a:rPr lang="it-IT" sz="1800" b="1" dirty="0"/>
              <a:t>__</a:t>
            </a:r>
          </a:p>
        </p:txBody>
      </p:sp>
    </p:spTree>
    <p:extLst>
      <p:ext uri="{BB962C8B-B14F-4D97-AF65-F5344CB8AC3E}">
        <p14:creationId xmlns:p14="http://schemas.microsoft.com/office/powerpoint/2010/main" val="3446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3429000"/>
            <a:ext cx="10284468" cy="322446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219200"/>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sp>
        <p:nvSpPr>
          <p:cNvPr id="5" name="CasellaDiTesto 4">
            <a:extLst>
              <a:ext uri="{FF2B5EF4-FFF2-40B4-BE49-F238E27FC236}">
                <a16:creationId xmlns:a16="http://schemas.microsoft.com/office/drawing/2014/main" id="{39E1B007-0FA2-369F-6C0E-2046FBDDC7B4}"/>
              </a:ext>
            </a:extLst>
          </p:cNvPr>
          <p:cNvSpPr txBox="1"/>
          <p:nvPr/>
        </p:nvSpPr>
        <p:spPr>
          <a:xfrm>
            <a:off x="908304" y="2398867"/>
            <a:ext cx="5663184" cy="923330"/>
          </a:xfrm>
          <a:prstGeom prst="rect">
            <a:avLst/>
          </a:prstGeom>
          <a:noFill/>
        </p:spPr>
        <p:txBody>
          <a:bodyPr wrap="square">
            <a:spAutoFit/>
          </a:bodyPr>
          <a:lstStyle/>
          <a:p>
            <a:r>
              <a:rPr lang="it-IT" sz="1800" dirty="0">
                <a:solidFill>
                  <a:schemeClr val="bg1"/>
                </a:solidFill>
              </a:rPr>
              <a:t>La classe dataset deve ereditare dalla classe standard </a:t>
            </a:r>
            <a:r>
              <a:rPr lang="it-IT" sz="1800" b="1" dirty="0">
                <a:solidFill>
                  <a:schemeClr val="bg1"/>
                </a:solidFill>
              </a:rPr>
              <a:t>.</a:t>
            </a:r>
            <a:r>
              <a:rPr lang="it-IT" sz="1800" b="1" dirty="0" err="1">
                <a:solidFill>
                  <a:schemeClr val="bg1"/>
                </a:solidFill>
              </a:rPr>
              <a:t>torch.utils.data.Dataset</a:t>
            </a:r>
            <a:r>
              <a:rPr lang="it-IT" sz="1800" b="1" dirty="0">
                <a:solidFill>
                  <a:schemeClr val="bg1"/>
                </a:solidFill>
              </a:rPr>
              <a:t> </a:t>
            </a:r>
            <a:r>
              <a:rPr lang="it-IT" sz="1800" dirty="0">
                <a:solidFill>
                  <a:schemeClr val="bg1"/>
                </a:solidFill>
              </a:rPr>
              <a:t>ed implementare le due funzioni: </a:t>
            </a:r>
            <a:r>
              <a:rPr lang="it-IT" sz="1800" b="1" dirty="0">
                <a:solidFill>
                  <a:schemeClr val="bg1"/>
                </a:solidFill>
              </a:rPr>
              <a:t>__</a:t>
            </a:r>
            <a:r>
              <a:rPr lang="it-IT" sz="1800" b="1" dirty="0" err="1">
                <a:solidFill>
                  <a:schemeClr val="bg1"/>
                </a:solidFill>
              </a:rPr>
              <a:t>len</a:t>
            </a:r>
            <a:r>
              <a:rPr lang="it-IT" sz="1800" b="1" dirty="0">
                <a:solidFill>
                  <a:schemeClr val="bg1"/>
                </a:solidFill>
              </a:rPr>
              <a:t>__ </a:t>
            </a:r>
            <a:r>
              <a:rPr lang="it-IT" sz="1800" dirty="0">
                <a:solidFill>
                  <a:schemeClr val="bg1"/>
                </a:solidFill>
              </a:rPr>
              <a:t>e </a:t>
            </a:r>
            <a:r>
              <a:rPr lang="it-IT" sz="1800" b="1" dirty="0">
                <a:solidFill>
                  <a:schemeClr val="bg1"/>
                </a:solidFill>
              </a:rPr>
              <a:t>__</a:t>
            </a:r>
            <a:r>
              <a:rPr lang="it-IT" sz="1800" b="1" dirty="0" err="1">
                <a:solidFill>
                  <a:schemeClr val="bg1"/>
                </a:solidFill>
              </a:rPr>
              <a:t>getitem</a:t>
            </a:r>
            <a:r>
              <a:rPr lang="it-IT" sz="1800" b="1" dirty="0">
                <a:solidFill>
                  <a:schemeClr val="bg1"/>
                </a:solidFill>
              </a:rPr>
              <a:t>__</a:t>
            </a:r>
          </a:p>
        </p:txBody>
      </p:sp>
      <p:sp>
        <p:nvSpPr>
          <p:cNvPr id="6" name="CasellaDiTesto 5">
            <a:extLst>
              <a:ext uri="{FF2B5EF4-FFF2-40B4-BE49-F238E27FC236}">
                <a16:creationId xmlns:a16="http://schemas.microsoft.com/office/drawing/2014/main" id="{9F34603F-B561-6895-A156-FC8C6D1E30D4}"/>
              </a:ext>
            </a:extLst>
          </p:cNvPr>
          <p:cNvSpPr txBox="1"/>
          <p:nvPr/>
        </p:nvSpPr>
        <p:spPr>
          <a:xfrm>
            <a:off x="908303" y="3527366"/>
            <a:ext cx="9986292" cy="3046988"/>
          </a:xfrm>
          <a:prstGeom prst="rect">
            <a:avLst/>
          </a:prstGeom>
          <a:noFill/>
        </p:spPr>
        <p:txBody>
          <a:bodyPr wrap="square">
            <a:spAutoFit/>
          </a:bodyPr>
          <a:lstStyle/>
          <a:p>
            <a:r>
              <a:rPr lang="it-IT" sz="1600" dirty="0"/>
              <a:t>La funzione </a:t>
            </a:r>
            <a:r>
              <a:rPr lang="it-IT" sz="1600" b="1" dirty="0"/>
              <a:t>__</a:t>
            </a:r>
            <a:r>
              <a:rPr lang="it-IT" sz="1600" b="1" dirty="0" err="1"/>
              <a:t>getitem</a:t>
            </a:r>
            <a:r>
              <a:rPr lang="it-IT" sz="1600" b="1" dirty="0"/>
              <a:t>__ </a:t>
            </a:r>
            <a:r>
              <a:rPr lang="it-IT" sz="1600" dirty="0"/>
              <a:t>deve restituire:</a:t>
            </a:r>
          </a:p>
          <a:p>
            <a:r>
              <a:rPr lang="it-IT" sz="1600" b="0" i="0" dirty="0">
                <a:solidFill>
                  <a:srgbClr val="000000"/>
                </a:solidFill>
                <a:effectLst/>
                <a:ea typeface="Lato" panose="020F0502020204030203" pitchFamily="34" charset="0"/>
                <a:cs typeface="Lato" panose="020F0502020204030203" pitchFamily="34" charset="0"/>
              </a:rPr>
              <a:t>	-</a:t>
            </a:r>
            <a:r>
              <a:rPr lang="it-IT" sz="1600" b="1" i="0" dirty="0">
                <a:solidFill>
                  <a:srgbClr val="000000"/>
                </a:solidFill>
                <a:effectLst/>
                <a:ea typeface="Lato" panose="020F0502020204030203" pitchFamily="34" charset="0"/>
                <a:cs typeface="Lato" panose="020F0502020204030203" pitchFamily="34" charset="0"/>
              </a:rPr>
              <a:t>immagine</a:t>
            </a:r>
            <a:r>
              <a:rPr lang="it-IT" sz="1600" b="0" i="0" dirty="0">
                <a:solidFill>
                  <a:srgbClr val="000000"/>
                </a:solidFill>
                <a:effectLst/>
                <a:ea typeface="Lato" panose="020F0502020204030203" pitchFamily="34" charset="0"/>
                <a:cs typeface="Lato" panose="020F0502020204030203" pitchFamily="34" charset="0"/>
              </a:rPr>
              <a:t>: 	un'immagine PIL di dimensioni (H, W)</a:t>
            </a:r>
          </a:p>
          <a:p>
            <a:r>
              <a:rPr lang="it-IT" sz="1600" dirty="0">
                <a:solidFill>
                  <a:srgbClr val="000000"/>
                </a:solidFill>
                <a:ea typeface="Lato" panose="020F0502020204030203" pitchFamily="34" charset="0"/>
                <a:cs typeface="Lato" panose="020F0502020204030203" pitchFamily="34" charset="0"/>
              </a:rPr>
              <a:t>	-</a:t>
            </a:r>
            <a:r>
              <a:rPr lang="it-IT" sz="1600" b="1" dirty="0">
                <a:solidFill>
                  <a:srgbClr val="000000"/>
                </a:solidFill>
                <a:ea typeface="Lato" panose="020F0502020204030203" pitchFamily="34" charset="0"/>
                <a:cs typeface="Lato" panose="020F0502020204030203" pitchFamily="34" charset="0"/>
              </a:rPr>
              <a:t>target</a:t>
            </a:r>
            <a:r>
              <a:rPr lang="it-IT" sz="1600" dirty="0">
                <a:solidFill>
                  <a:srgbClr val="000000"/>
                </a:solidFill>
                <a:ea typeface="Lato" panose="020F0502020204030203" pitchFamily="34" charset="0"/>
                <a:cs typeface="Lato" panose="020F0502020204030203" pitchFamily="34" charset="0"/>
              </a:rPr>
              <a:t>:		un </a:t>
            </a:r>
            <a:r>
              <a:rPr lang="it-IT" sz="1600" dirty="0" err="1">
                <a:solidFill>
                  <a:srgbClr val="000000"/>
                </a:solidFill>
                <a:ea typeface="Lato" panose="020F0502020204030203" pitchFamily="34" charset="0"/>
                <a:cs typeface="Lato" panose="020F0502020204030203" pitchFamily="34" charset="0"/>
              </a:rPr>
              <a:t>dictionary</a:t>
            </a:r>
            <a:r>
              <a:rPr lang="it-IT" sz="1600" dirty="0">
                <a:solidFill>
                  <a:srgbClr val="000000"/>
                </a:solidFill>
                <a:ea typeface="Lato" panose="020F0502020204030203" pitchFamily="34" charset="0"/>
                <a:cs typeface="Lato" panose="020F0502020204030203" pitchFamily="34" charset="0"/>
              </a:rPr>
              <a:t> contenente i seguenti campi:</a:t>
            </a:r>
          </a:p>
          <a:p>
            <a:r>
              <a:rPr lang="it-IT" sz="1600" dirty="0">
                <a:solidFill>
                  <a:srgbClr val="000000"/>
                </a:solidFill>
                <a:ea typeface="Lato" panose="020F0502020204030203" pitchFamily="34" charset="0"/>
                <a:cs typeface="Lato" panose="020F0502020204030203" pitchFamily="34" charset="0"/>
              </a:rPr>
              <a:t>		-</a:t>
            </a:r>
            <a:r>
              <a:rPr lang="it-IT" sz="1600" b="1" dirty="0">
                <a:solidFill>
                  <a:srgbClr val="000000"/>
                </a:solidFill>
                <a:ea typeface="Lato" panose="020F0502020204030203" pitchFamily="34" charset="0"/>
                <a:cs typeface="Lato" panose="020F0502020204030203" pitchFamily="34" charset="0"/>
              </a:rPr>
              <a:t>boxes(</a:t>
            </a:r>
            <a:r>
              <a:rPr lang="it-IT" sz="1600" b="1" dirty="0" err="1">
                <a:solidFill>
                  <a:srgbClr val="000000"/>
                </a:solidFill>
                <a:ea typeface="Lato" panose="020F0502020204030203" pitchFamily="34" charset="0"/>
                <a:cs typeface="Lato" panose="020F0502020204030203" pitchFamily="34" charset="0"/>
              </a:rPr>
              <a:t>FloatTensor</a:t>
            </a:r>
            <a:r>
              <a:rPr lang="it-IT" sz="1600" b="1" dirty="0">
                <a:solidFill>
                  <a:srgbClr val="000000"/>
                </a:solidFill>
                <a:ea typeface="Lato" panose="020F0502020204030203" pitchFamily="34" charset="0"/>
                <a:cs typeface="Lato" panose="020F0502020204030203" pitchFamily="34" charset="0"/>
              </a:rPr>
              <a:t>[N, 4]):</a:t>
            </a:r>
            <a:r>
              <a:rPr lang="it-IT" sz="1600" dirty="0">
                <a:solidFill>
                  <a:srgbClr val="000000"/>
                </a:solidFill>
                <a:ea typeface="Lato" panose="020F0502020204030203" pitchFamily="34" charset="0"/>
                <a:cs typeface="Lato" panose="020F0502020204030203" pitchFamily="34" charset="0"/>
              </a:rPr>
              <a:t>	</a:t>
            </a:r>
          </a:p>
          <a:p>
            <a:r>
              <a:rPr lang="it-IT" sz="1600" dirty="0">
                <a:solidFill>
                  <a:srgbClr val="000000"/>
                </a:solidFill>
                <a:ea typeface="Lato" panose="020F0502020204030203" pitchFamily="34" charset="0"/>
                <a:cs typeface="Lato" panose="020F0502020204030203" pitchFamily="34" charset="0"/>
              </a:rPr>
              <a:t>			le coordinate dei riquadri di delimitazione in formato [x1, y1, x2, y2] con </a:t>
            </a:r>
            <a:br>
              <a:rPr lang="it-IT" sz="1600" dirty="0">
                <a:solidFill>
                  <a:srgbClr val="000000"/>
                </a:solidFill>
                <a:ea typeface="Lato" panose="020F0502020204030203" pitchFamily="34" charset="0"/>
                <a:cs typeface="Lato" panose="020F0502020204030203" pitchFamily="34" charset="0"/>
              </a:rPr>
            </a:br>
            <a:r>
              <a:rPr lang="it-IT" sz="1600" dirty="0">
                <a:solidFill>
                  <a:srgbClr val="000000"/>
                </a:solidFill>
                <a:ea typeface="Lato" panose="020F0502020204030203" pitchFamily="34" charset="0"/>
                <a:cs typeface="Lato" panose="020F0502020204030203" pitchFamily="34" charset="0"/>
              </a:rPr>
              <a:t>				0 &lt;= x1 &lt; x2 &lt;= W,	0 &lt;= y1 &lt; y2 &lt;= H</a:t>
            </a:r>
          </a:p>
          <a:p>
            <a:r>
              <a:rPr lang="it-IT" sz="1600" b="0" i="0" dirty="0">
                <a:solidFill>
                  <a:srgbClr val="000000"/>
                </a:solidFill>
                <a:effectLst/>
                <a:ea typeface="Lato" panose="020F0502020204030203" pitchFamily="34" charset="0"/>
                <a:cs typeface="Lato" panose="020F0502020204030203" pitchFamily="34" charset="0"/>
              </a:rPr>
              <a:t>		-</a:t>
            </a:r>
            <a:r>
              <a:rPr lang="it-IT" sz="1600" b="1" i="0" dirty="0">
                <a:solidFill>
                  <a:srgbClr val="000000"/>
                </a:solidFill>
                <a:effectLst/>
                <a:ea typeface="Lato" panose="020F0502020204030203" pitchFamily="34" charset="0"/>
                <a:cs typeface="Lato" panose="020F0502020204030203" pitchFamily="34" charset="0"/>
              </a:rPr>
              <a:t>labels(Int64Tensor[N]):</a:t>
            </a:r>
          </a:p>
          <a:p>
            <a:r>
              <a:rPr lang="it-IT" sz="1600" dirty="0">
                <a:solidFill>
                  <a:srgbClr val="000000"/>
                </a:solidFill>
                <a:ea typeface="Lato" panose="020F0502020204030203" pitchFamily="34" charset="0"/>
                <a:cs typeface="Lato" panose="020F0502020204030203" pitchFamily="34" charset="0"/>
              </a:rPr>
              <a:t>			l’etichetta per ogni rettangolo di selezione (è una lista di ID, definiti in labels.py, 			ciascun ID è corrispondente all’istanza della classe a cui appartiene l’oggetto 				delimitato dal box corrispondente)</a:t>
            </a:r>
          </a:p>
          <a:p>
            <a:r>
              <a:rPr lang="it-IT" sz="1600" dirty="0">
                <a:solidFill>
                  <a:srgbClr val="000000"/>
                </a:solidFill>
                <a:ea typeface="Lato" panose="020F0502020204030203" pitchFamily="34" charset="0"/>
                <a:cs typeface="Lato" panose="020F0502020204030203" pitchFamily="34" charset="0"/>
              </a:rPr>
              <a:t>		-</a:t>
            </a:r>
            <a:r>
              <a:rPr lang="it-IT" sz="1600" b="1" dirty="0" err="1">
                <a:solidFill>
                  <a:srgbClr val="000000"/>
                </a:solidFill>
                <a:ea typeface="Lato" panose="020F0502020204030203" pitchFamily="34" charset="0"/>
                <a:cs typeface="Lato" panose="020F0502020204030203" pitchFamily="34" charset="0"/>
              </a:rPr>
              <a:t>masks</a:t>
            </a:r>
            <a:r>
              <a:rPr lang="it-IT" sz="1600" b="1" dirty="0">
                <a:solidFill>
                  <a:srgbClr val="000000"/>
                </a:solidFill>
                <a:ea typeface="Lato" panose="020F0502020204030203" pitchFamily="34" charset="0"/>
                <a:cs typeface="Lato" panose="020F0502020204030203" pitchFamily="34" charset="0"/>
              </a:rPr>
              <a:t>(UInt8Tensor[N, H, W]):</a:t>
            </a:r>
          </a:p>
          <a:p>
            <a:r>
              <a:rPr lang="it-IT" sz="1600" dirty="0">
                <a:solidFill>
                  <a:srgbClr val="000000"/>
                </a:solidFill>
                <a:ea typeface="Lato" panose="020F0502020204030203" pitchFamily="34" charset="0"/>
                <a:cs typeface="Lato" panose="020F0502020204030203" pitchFamily="34" charset="0"/>
              </a:rPr>
              <a:t>			le maschere di segmentazione binaria per ogni istanza</a:t>
            </a:r>
          </a:p>
        </p:txBody>
      </p:sp>
    </p:spTree>
    <p:extLst>
      <p:ext uri="{BB962C8B-B14F-4D97-AF65-F5344CB8AC3E}">
        <p14:creationId xmlns:p14="http://schemas.microsoft.com/office/powerpoint/2010/main" val="356748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7"/>
            <a:ext cx="10284468" cy="405229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219200"/>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sp>
        <p:nvSpPr>
          <p:cNvPr id="5" name="CasellaDiTesto 4">
            <a:extLst>
              <a:ext uri="{FF2B5EF4-FFF2-40B4-BE49-F238E27FC236}">
                <a16:creationId xmlns:a16="http://schemas.microsoft.com/office/drawing/2014/main" id="{39E1B007-0FA2-369F-6C0E-2046FBDDC7B4}"/>
              </a:ext>
            </a:extLst>
          </p:cNvPr>
          <p:cNvSpPr txBox="1"/>
          <p:nvPr/>
        </p:nvSpPr>
        <p:spPr>
          <a:xfrm>
            <a:off x="-10080541" y="2398867"/>
            <a:ext cx="5663184" cy="923330"/>
          </a:xfrm>
          <a:prstGeom prst="rect">
            <a:avLst/>
          </a:prstGeom>
          <a:noFill/>
        </p:spPr>
        <p:txBody>
          <a:bodyPr wrap="square">
            <a:spAutoFit/>
          </a:bodyPr>
          <a:lstStyle/>
          <a:p>
            <a:r>
              <a:rPr lang="it-IT" sz="1800" dirty="0">
                <a:solidFill>
                  <a:schemeClr val="bg1"/>
                </a:solidFill>
              </a:rPr>
              <a:t>La classe dataset deve ereditare dalla classe standard </a:t>
            </a:r>
            <a:r>
              <a:rPr lang="it-IT" sz="1800" b="1" dirty="0">
                <a:solidFill>
                  <a:schemeClr val="bg1"/>
                </a:solidFill>
              </a:rPr>
              <a:t>.</a:t>
            </a:r>
            <a:r>
              <a:rPr lang="it-IT" sz="1800" b="1" dirty="0" err="1">
                <a:solidFill>
                  <a:schemeClr val="bg1"/>
                </a:solidFill>
              </a:rPr>
              <a:t>torch.utils.data.Dataset</a:t>
            </a:r>
            <a:r>
              <a:rPr lang="it-IT" sz="1800" b="1" dirty="0">
                <a:solidFill>
                  <a:schemeClr val="bg1"/>
                </a:solidFill>
              </a:rPr>
              <a:t> </a:t>
            </a:r>
            <a:r>
              <a:rPr lang="it-IT" sz="1800" dirty="0">
                <a:solidFill>
                  <a:schemeClr val="bg1"/>
                </a:solidFill>
              </a:rPr>
              <a:t>ed implementare le due funzioni: </a:t>
            </a:r>
            <a:r>
              <a:rPr lang="it-IT" sz="1800" b="1" dirty="0">
                <a:solidFill>
                  <a:schemeClr val="bg1"/>
                </a:solidFill>
              </a:rPr>
              <a:t>__</a:t>
            </a:r>
            <a:r>
              <a:rPr lang="it-IT" sz="1800" b="1" dirty="0" err="1">
                <a:solidFill>
                  <a:schemeClr val="bg1"/>
                </a:solidFill>
              </a:rPr>
              <a:t>len</a:t>
            </a:r>
            <a:r>
              <a:rPr lang="it-IT" sz="1800" b="1" dirty="0">
                <a:solidFill>
                  <a:schemeClr val="bg1"/>
                </a:solidFill>
              </a:rPr>
              <a:t>__ </a:t>
            </a:r>
            <a:r>
              <a:rPr lang="it-IT" sz="1800" dirty="0">
                <a:solidFill>
                  <a:schemeClr val="bg1"/>
                </a:solidFill>
              </a:rPr>
              <a:t>e </a:t>
            </a:r>
            <a:r>
              <a:rPr lang="it-IT" sz="1800" b="1" dirty="0">
                <a:solidFill>
                  <a:schemeClr val="bg1"/>
                </a:solidFill>
              </a:rPr>
              <a:t>__</a:t>
            </a:r>
            <a:r>
              <a:rPr lang="it-IT" sz="1800" b="1" dirty="0" err="1">
                <a:solidFill>
                  <a:schemeClr val="bg1"/>
                </a:solidFill>
              </a:rPr>
              <a:t>getitem</a:t>
            </a:r>
            <a:r>
              <a:rPr lang="it-IT" sz="1800" b="1" dirty="0">
                <a:solidFill>
                  <a:schemeClr val="bg1"/>
                </a:solidFill>
              </a:rPr>
              <a:t>__</a:t>
            </a:r>
          </a:p>
        </p:txBody>
      </p:sp>
      <p:sp>
        <p:nvSpPr>
          <p:cNvPr id="6" name="CasellaDiTesto 5">
            <a:extLst>
              <a:ext uri="{FF2B5EF4-FFF2-40B4-BE49-F238E27FC236}">
                <a16:creationId xmlns:a16="http://schemas.microsoft.com/office/drawing/2014/main" id="{9F34603F-B561-6895-A156-FC8C6D1E30D4}"/>
              </a:ext>
            </a:extLst>
          </p:cNvPr>
          <p:cNvSpPr txBox="1"/>
          <p:nvPr/>
        </p:nvSpPr>
        <p:spPr>
          <a:xfrm>
            <a:off x="-10080542" y="3527366"/>
            <a:ext cx="9986292" cy="3046988"/>
          </a:xfrm>
          <a:prstGeom prst="rect">
            <a:avLst/>
          </a:prstGeom>
          <a:noFill/>
        </p:spPr>
        <p:txBody>
          <a:bodyPr wrap="square">
            <a:spAutoFit/>
          </a:bodyPr>
          <a:lstStyle/>
          <a:p>
            <a:r>
              <a:rPr lang="it-IT" sz="1600" dirty="0">
                <a:solidFill>
                  <a:schemeClr val="bg1"/>
                </a:solidFill>
              </a:rPr>
              <a:t>La funzione </a:t>
            </a:r>
            <a:r>
              <a:rPr lang="it-IT" sz="1600" b="1" dirty="0">
                <a:solidFill>
                  <a:schemeClr val="bg1"/>
                </a:solidFill>
              </a:rPr>
              <a:t>__</a:t>
            </a:r>
            <a:r>
              <a:rPr lang="it-IT" sz="1600" b="1" dirty="0" err="1">
                <a:solidFill>
                  <a:schemeClr val="bg1"/>
                </a:solidFill>
              </a:rPr>
              <a:t>getitem</a:t>
            </a:r>
            <a:r>
              <a:rPr lang="it-IT" sz="1600" b="1" dirty="0">
                <a:solidFill>
                  <a:schemeClr val="bg1"/>
                </a:solidFill>
              </a:rPr>
              <a:t>__ </a:t>
            </a:r>
            <a:r>
              <a:rPr lang="it-IT" sz="1600" dirty="0">
                <a:solidFill>
                  <a:schemeClr val="bg1"/>
                </a:solidFill>
              </a:rPr>
              <a:t>deve restituire:</a:t>
            </a:r>
          </a:p>
          <a:p>
            <a:r>
              <a:rPr lang="it-IT" sz="1600" b="0" i="0" dirty="0">
                <a:solidFill>
                  <a:schemeClr val="bg1"/>
                </a:solidFill>
                <a:effectLst/>
                <a:ea typeface="Lato" panose="020F0502020204030203" pitchFamily="34" charset="0"/>
                <a:cs typeface="Lato" panose="020F0502020204030203" pitchFamily="34" charset="0"/>
              </a:rPr>
              <a:t>	-</a:t>
            </a:r>
            <a:r>
              <a:rPr lang="it-IT" sz="1600" b="1" i="0" dirty="0">
                <a:solidFill>
                  <a:schemeClr val="bg1"/>
                </a:solidFill>
                <a:effectLst/>
                <a:ea typeface="Lato" panose="020F0502020204030203" pitchFamily="34" charset="0"/>
                <a:cs typeface="Lato" panose="020F0502020204030203" pitchFamily="34" charset="0"/>
              </a:rPr>
              <a:t>immagine</a:t>
            </a:r>
            <a:r>
              <a:rPr lang="it-IT" sz="1600" b="0" i="0" dirty="0">
                <a:solidFill>
                  <a:schemeClr val="bg1"/>
                </a:solidFill>
                <a:effectLst/>
                <a:ea typeface="Lato" panose="020F0502020204030203" pitchFamily="34" charset="0"/>
                <a:cs typeface="Lato" panose="020F0502020204030203" pitchFamily="34" charset="0"/>
              </a:rPr>
              <a:t>: 	un'immagine PIL di dimensioni (H, W)</a:t>
            </a:r>
          </a:p>
          <a:p>
            <a:r>
              <a:rPr lang="it-IT" sz="1600" dirty="0">
                <a:solidFill>
                  <a:schemeClr val="bg1"/>
                </a:solidFill>
                <a:ea typeface="Lato" panose="020F0502020204030203" pitchFamily="34" charset="0"/>
                <a:cs typeface="Lato" panose="020F0502020204030203" pitchFamily="34" charset="0"/>
              </a:rPr>
              <a:t>	-</a:t>
            </a:r>
            <a:r>
              <a:rPr lang="it-IT" sz="1600" b="1" dirty="0">
                <a:solidFill>
                  <a:schemeClr val="bg1"/>
                </a:solidFill>
                <a:ea typeface="Lato" panose="020F0502020204030203" pitchFamily="34" charset="0"/>
                <a:cs typeface="Lato" panose="020F0502020204030203" pitchFamily="34" charset="0"/>
              </a:rPr>
              <a:t>target</a:t>
            </a:r>
            <a:r>
              <a:rPr lang="it-IT" sz="1600" dirty="0">
                <a:solidFill>
                  <a:schemeClr val="bg1"/>
                </a:solidFill>
                <a:ea typeface="Lato" panose="020F0502020204030203" pitchFamily="34" charset="0"/>
                <a:cs typeface="Lato" panose="020F0502020204030203" pitchFamily="34" charset="0"/>
              </a:rPr>
              <a:t>:		un </a:t>
            </a:r>
            <a:r>
              <a:rPr lang="it-IT" sz="1600" dirty="0" err="1">
                <a:solidFill>
                  <a:schemeClr val="bg1"/>
                </a:solidFill>
                <a:ea typeface="Lato" panose="020F0502020204030203" pitchFamily="34" charset="0"/>
                <a:cs typeface="Lato" panose="020F0502020204030203" pitchFamily="34" charset="0"/>
              </a:rPr>
              <a:t>dictionary</a:t>
            </a:r>
            <a:r>
              <a:rPr lang="it-IT" sz="1600" dirty="0">
                <a:solidFill>
                  <a:schemeClr val="bg1"/>
                </a:solidFill>
                <a:ea typeface="Lato" panose="020F0502020204030203" pitchFamily="34" charset="0"/>
                <a:cs typeface="Lato" panose="020F0502020204030203" pitchFamily="34" charset="0"/>
              </a:rPr>
              <a:t> contenente i seguenti campi:</a:t>
            </a:r>
          </a:p>
          <a:p>
            <a:r>
              <a:rPr lang="it-IT" sz="1600" dirty="0">
                <a:solidFill>
                  <a:schemeClr val="bg1"/>
                </a:solidFill>
                <a:ea typeface="Lato" panose="020F0502020204030203" pitchFamily="34" charset="0"/>
                <a:cs typeface="Lato" panose="020F0502020204030203" pitchFamily="34" charset="0"/>
              </a:rPr>
              <a:t>		-</a:t>
            </a:r>
            <a:r>
              <a:rPr lang="it-IT" sz="1600" b="1" dirty="0">
                <a:solidFill>
                  <a:schemeClr val="bg1"/>
                </a:solidFill>
                <a:ea typeface="Lato" panose="020F0502020204030203" pitchFamily="34" charset="0"/>
                <a:cs typeface="Lato" panose="020F0502020204030203" pitchFamily="34" charset="0"/>
              </a:rPr>
              <a:t>boxes(</a:t>
            </a:r>
            <a:r>
              <a:rPr lang="it-IT" sz="1600" b="1" dirty="0" err="1">
                <a:solidFill>
                  <a:schemeClr val="bg1"/>
                </a:solidFill>
                <a:ea typeface="Lato" panose="020F0502020204030203" pitchFamily="34" charset="0"/>
                <a:cs typeface="Lato" panose="020F0502020204030203" pitchFamily="34" charset="0"/>
              </a:rPr>
              <a:t>FloatTensor</a:t>
            </a:r>
            <a:r>
              <a:rPr lang="it-IT" sz="1600" b="1" dirty="0">
                <a:solidFill>
                  <a:schemeClr val="bg1"/>
                </a:solidFill>
                <a:ea typeface="Lato" panose="020F0502020204030203" pitchFamily="34" charset="0"/>
                <a:cs typeface="Lato" panose="020F0502020204030203" pitchFamily="34" charset="0"/>
              </a:rPr>
              <a:t>[N, 4]):</a:t>
            </a:r>
            <a:r>
              <a:rPr lang="it-IT" sz="1600" dirty="0">
                <a:solidFill>
                  <a:schemeClr val="bg1"/>
                </a:solidFill>
                <a:ea typeface="Lato" panose="020F0502020204030203" pitchFamily="34" charset="0"/>
                <a:cs typeface="Lato" panose="020F0502020204030203" pitchFamily="34" charset="0"/>
              </a:rPr>
              <a:t>	</a:t>
            </a:r>
          </a:p>
          <a:p>
            <a:r>
              <a:rPr lang="it-IT" sz="1600" dirty="0">
                <a:solidFill>
                  <a:schemeClr val="bg1"/>
                </a:solidFill>
                <a:ea typeface="Lato" panose="020F0502020204030203" pitchFamily="34" charset="0"/>
                <a:cs typeface="Lato" panose="020F0502020204030203" pitchFamily="34" charset="0"/>
              </a:rPr>
              <a:t>			le coordinate dei riquadri di delimitazione in formato [x1, y1, x2, y2] con </a:t>
            </a:r>
            <a:br>
              <a:rPr lang="it-IT" sz="1600" dirty="0">
                <a:solidFill>
                  <a:schemeClr val="bg1"/>
                </a:solidFill>
                <a:ea typeface="Lato" panose="020F0502020204030203" pitchFamily="34" charset="0"/>
                <a:cs typeface="Lato" panose="020F0502020204030203" pitchFamily="34" charset="0"/>
              </a:rPr>
            </a:br>
            <a:r>
              <a:rPr lang="it-IT" sz="1600" dirty="0">
                <a:solidFill>
                  <a:schemeClr val="bg1"/>
                </a:solidFill>
                <a:ea typeface="Lato" panose="020F0502020204030203" pitchFamily="34" charset="0"/>
                <a:cs typeface="Lato" panose="020F0502020204030203" pitchFamily="34" charset="0"/>
              </a:rPr>
              <a:t>				0 &lt;= x1 &lt; x2 &lt;= W,	0 &lt;= y1 &lt; y2 &lt;= H</a:t>
            </a:r>
          </a:p>
          <a:p>
            <a:r>
              <a:rPr lang="it-IT" sz="1600" b="0" i="0" dirty="0">
                <a:solidFill>
                  <a:schemeClr val="bg1"/>
                </a:solidFill>
                <a:effectLst/>
                <a:ea typeface="Lato" panose="020F0502020204030203" pitchFamily="34" charset="0"/>
                <a:cs typeface="Lato" panose="020F0502020204030203" pitchFamily="34" charset="0"/>
              </a:rPr>
              <a:t>		-</a:t>
            </a:r>
            <a:r>
              <a:rPr lang="it-IT" sz="1600" b="1" i="0" dirty="0">
                <a:solidFill>
                  <a:schemeClr val="bg1"/>
                </a:solidFill>
                <a:effectLst/>
                <a:ea typeface="Lato" panose="020F0502020204030203" pitchFamily="34" charset="0"/>
                <a:cs typeface="Lato" panose="020F0502020204030203" pitchFamily="34" charset="0"/>
              </a:rPr>
              <a:t>labels(Int64Tensor[N]):</a:t>
            </a:r>
          </a:p>
          <a:p>
            <a:r>
              <a:rPr lang="it-IT" sz="1600" dirty="0">
                <a:solidFill>
                  <a:schemeClr val="bg1"/>
                </a:solidFill>
                <a:ea typeface="Lato" panose="020F0502020204030203" pitchFamily="34" charset="0"/>
                <a:cs typeface="Lato" panose="020F0502020204030203" pitchFamily="34" charset="0"/>
              </a:rPr>
              <a:t>			l’etichetta per ogni rettangolo di selezione (è una lista di ID, definiti in labels.py, 			ciascun ID è corrispondente all’istanza della classe a cui appartiene l’oggetto 				delimitato dal box corrispondente)</a:t>
            </a:r>
          </a:p>
          <a:p>
            <a:r>
              <a:rPr lang="it-IT" sz="1600" dirty="0">
                <a:solidFill>
                  <a:schemeClr val="bg1"/>
                </a:solidFill>
                <a:ea typeface="Lato" panose="020F0502020204030203" pitchFamily="34" charset="0"/>
                <a:cs typeface="Lato" panose="020F0502020204030203" pitchFamily="34" charset="0"/>
              </a:rPr>
              <a:t>		-</a:t>
            </a:r>
            <a:r>
              <a:rPr lang="it-IT" sz="1600" b="1" dirty="0" err="1">
                <a:solidFill>
                  <a:schemeClr val="bg1"/>
                </a:solidFill>
                <a:ea typeface="Lato" panose="020F0502020204030203" pitchFamily="34" charset="0"/>
                <a:cs typeface="Lato" panose="020F0502020204030203" pitchFamily="34" charset="0"/>
              </a:rPr>
              <a:t>masks</a:t>
            </a:r>
            <a:r>
              <a:rPr lang="it-IT" sz="1600" b="1" dirty="0">
                <a:solidFill>
                  <a:schemeClr val="bg1"/>
                </a:solidFill>
                <a:ea typeface="Lato" panose="020F0502020204030203" pitchFamily="34" charset="0"/>
                <a:cs typeface="Lato" panose="020F0502020204030203" pitchFamily="34" charset="0"/>
              </a:rPr>
              <a:t>(UInt8Tensor[N, H, W]):</a:t>
            </a:r>
          </a:p>
          <a:p>
            <a:r>
              <a:rPr lang="it-IT" sz="1600" dirty="0">
                <a:solidFill>
                  <a:schemeClr val="bg1"/>
                </a:solidFill>
                <a:ea typeface="Lato" panose="020F0502020204030203" pitchFamily="34" charset="0"/>
                <a:cs typeface="Lato" panose="020F0502020204030203" pitchFamily="34" charset="0"/>
              </a:rPr>
              <a:t>			le maschere di segmentazione binaria per ogni istanza</a:t>
            </a:r>
          </a:p>
        </p:txBody>
      </p:sp>
      <p:grpSp>
        <p:nvGrpSpPr>
          <p:cNvPr id="10" name="Gruppo 9">
            <a:extLst>
              <a:ext uri="{FF2B5EF4-FFF2-40B4-BE49-F238E27FC236}">
                <a16:creationId xmlns:a16="http://schemas.microsoft.com/office/drawing/2014/main" id="{BB102924-882B-DAA5-015C-1FD2A34368F7}"/>
              </a:ext>
            </a:extLst>
          </p:cNvPr>
          <p:cNvGrpSpPr/>
          <p:nvPr/>
        </p:nvGrpSpPr>
        <p:grpSpPr>
          <a:xfrm>
            <a:off x="1246865" y="2511957"/>
            <a:ext cx="9381901" cy="3730347"/>
            <a:chOff x="1246865" y="2511957"/>
            <a:chExt cx="9381901" cy="3730347"/>
          </a:xfrm>
        </p:grpSpPr>
        <p:pic>
          <p:nvPicPr>
            <p:cNvPr id="4" name="Immagine 3">
              <a:extLst>
                <a:ext uri="{FF2B5EF4-FFF2-40B4-BE49-F238E27FC236}">
                  <a16:creationId xmlns:a16="http://schemas.microsoft.com/office/drawing/2014/main" id="{07A916C0-7BE2-766F-F434-DFA5E2C09BBB}"/>
                </a:ext>
              </a:extLst>
            </p:cNvPr>
            <p:cNvPicPr>
              <a:picLocks noChangeAspect="1"/>
            </p:cNvPicPr>
            <p:nvPr/>
          </p:nvPicPr>
          <p:blipFill>
            <a:blip r:embed="rId6"/>
            <a:stretch>
              <a:fillRect/>
            </a:stretch>
          </p:blipFill>
          <p:spPr>
            <a:xfrm>
              <a:off x="1246865" y="2511957"/>
              <a:ext cx="4344131" cy="3730347"/>
            </a:xfrm>
            <a:prstGeom prst="rect">
              <a:avLst/>
            </a:prstGeom>
          </p:spPr>
        </p:pic>
        <p:pic>
          <p:nvPicPr>
            <p:cNvPr id="8" name="Immagine 7">
              <a:extLst>
                <a:ext uri="{FF2B5EF4-FFF2-40B4-BE49-F238E27FC236}">
                  <a16:creationId xmlns:a16="http://schemas.microsoft.com/office/drawing/2014/main" id="{85C77BCE-2EFB-1857-3C59-CC7966053A95}"/>
                </a:ext>
              </a:extLst>
            </p:cNvPr>
            <p:cNvPicPr>
              <a:picLocks noChangeAspect="1"/>
            </p:cNvPicPr>
            <p:nvPr/>
          </p:nvPicPr>
          <p:blipFill>
            <a:blip r:embed="rId7"/>
            <a:stretch>
              <a:fillRect/>
            </a:stretch>
          </p:blipFill>
          <p:spPr>
            <a:xfrm>
              <a:off x="5590996" y="2511957"/>
              <a:ext cx="5037770" cy="3730347"/>
            </a:xfrm>
            <a:prstGeom prst="rect">
              <a:avLst/>
            </a:prstGeom>
          </p:spPr>
        </p:pic>
      </p:grpSp>
    </p:spTree>
    <p:extLst>
      <p:ext uri="{BB962C8B-B14F-4D97-AF65-F5344CB8AC3E}">
        <p14:creationId xmlns:p14="http://schemas.microsoft.com/office/powerpoint/2010/main" val="176015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7"/>
            <a:ext cx="10284468" cy="405229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219200"/>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sp>
        <p:nvSpPr>
          <p:cNvPr id="5" name="CasellaDiTesto 4">
            <a:extLst>
              <a:ext uri="{FF2B5EF4-FFF2-40B4-BE49-F238E27FC236}">
                <a16:creationId xmlns:a16="http://schemas.microsoft.com/office/drawing/2014/main" id="{39E1B007-0FA2-369F-6C0E-2046FBDDC7B4}"/>
              </a:ext>
            </a:extLst>
          </p:cNvPr>
          <p:cNvSpPr txBox="1"/>
          <p:nvPr/>
        </p:nvSpPr>
        <p:spPr>
          <a:xfrm>
            <a:off x="-10080541" y="2398867"/>
            <a:ext cx="5663184" cy="923330"/>
          </a:xfrm>
          <a:prstGeom prst="rect">
            <a:avLst/>
          </a:prstGeom>
          <a:noFill/>
        </p:spPr>
        <p:txBody>
          <a:bodyPr wrap="square">
            <a:spAutoFit/>
          </a:bodyPr>
          <a:lstStyle/>
          <a:p>
            <a:r>
              <a:rPr lang="it-IT" sz="1800" dirty="0">
                <a:solidFill>
                  <a:schemeClr val="bg1"/>
                </a:solidFill>
              </a:rPr>
              <a:t>La classe dataset deve ereditare dalla classe standard </a:t>
            </a:r>
            <a:r>
              <a:rPr lang="it-IT" sz="1800" b="1" dirty="0">
                <a:solidFill>
                  <a:schemeClr val="bg1"/>
                </a:solidFill>
              </a:rPr>
              <a:t>.</a:t>
            </a:r>
            <a:r>
              <a:rPr lang="it-IT" sz="1800" b="1" dirty="0" err="1">
                <a:solidFill>
                  <a:schemeClr val="bg1"/>
                </a:solidFill>
              </a:rPr>
              <a:t>torch.utils.data.Dataset</a:t>
            </a:r>
            <a:r>
              <a:rPr lang="it-IT" sz="1800" b="1" dirty="0">
                <a:solidFill>
                  <a:schemeClr val="bg1"/>
                </a:solidFill>
              </a:rPr>
              <a:t> </a:t>
            </a:r>
            <a:r>
              <a:rPr lang="it-IT" sz="1800" dirty="0">
                <a:solidFill>
                  <a:schemeClr val="bg1"/>
                </a:solidFill>
              </a:rPr>
              <a:t>ed implementare le due funzioni: </a:t>
            </a:r>
            <a:r>
              <a:rPr lang="it-IT" sz="1800" b="1" dirty="0">
                <a:solidFill>
                  <a:schemeClr val="bg1"/>
                </a:solidFill>
              </a:rPr>
              <a:t>__</a:t>
            </a:r>
            <a:r>
              <a:rPr lang="it-IT" sz="1800" b="1" dirty="0" err="1">
                <a:solidFill>
                  <a:schemeClr val="bg1"/>
                </a:solidFill>
              </a:rPr>
              <a:t>len</a:t>
            </a:r>
            <a:r>
              <a:rPr lang="it-IT" sz="1800" b="1" dirty="0">
                <a:solidFill>
                  <a:schemeClr val="bg1"/>
                </a:solidFill>
              </a:rPr>
              <a:t>__ </a:t>
            </a:r>
            <a:r>
              <a:rPr lang="it-IT" sz="1800" dirty="0">
                <a:solidFill>
                  <a:schemeClr val="bg1"/>
                </a:solidFill>
              </a:rPr>
              <a:t>e </a:t>
            </a:r>
            <a:r>
              <a:rPr lang="it-IT" sz="1800" b="1" dirty="0">
                <a:solidFill>
                  <a:schemeClr val="bg1"/>
                </a:solidFill>
              </a:rPr>
              <a:t>__</a:t>
            </a:r>
            <a:r>
              <a:rPr lang="it-IT" sz="1800" b="1" dirty="0" err="1">
                <a:solidFill>
                  <a:schemeClr val="bg1"/>
                </a:solidFill>
              </a:rPr>
              <a:t>getitem</a:t>
            </a:r>
            <a:r>
              <a:rPr lang="it-IT" sz="1800" b="1" dirty="0">
                <a:solidFill>
                  <a:schemeClr val="bg1"/>
                </a:solidFill>
              </a:rPr>
              <a:t>__</a:t>
            </a:r>
          </a:p>
        </p:txBody>
      </p:sp>
      <p:sp>
        <p:nvSpPr>
          <p:cNvPr id="6" name="CasellaDiTesto 5">
            <a:extLst>
              <a:ext uri="{FF2B5EF4-FFF2-40B4-BE49-F238E27FC236}">
                <a16:creationId xmlns:a16="http://schemas.microsoft.com/office/drawing/2014/main" id="{9F34603F-B561-6895-A156-FC8C6D1E30D4}"/>
              </a:ext>
            </a:extLst>
          </p:cNvPr>
          <p:cNvSpPr txBox="1"/>
          <p:nvPr/>
        </p:nvSpPr>
        <p:spPr>
          <a:xfrm>
            <a:off x="-10080542" y="3527366"/>
            <a:ext cx="9986292" cy="3046988"/>
          </a:xfrm>
          <a:prstGeom prst="rect">
            <a:avLst/>
          </a:prstGeom>
          <a:noFill/>
        </p:spPr>
        <p:txBody>
          <a:bodyPr wrap="square">
            <a:spAutoFit/>
          </a:bodyPr>
          <a:lstStyle/>
          <a:p>
            <a:r>
              <a:rPr lang="it-IT" sz="1600" dirty="0">
                <a:solidFill>
                  <a:schemeClr val="bg1"/>
                </a:solidFill>
              </a:rPr>
              <a:t>La funzione </a:t>
            </a:r>
            <a:r>
              <a:rPr lang="it-IT" sz="1600" b="1" dirty="0">
                <a:solidFill>
                  <a:schemeClr val="bg1"/>
                </a:solidFill>
              </a:rPr>
              <a:t>__</a:t>
            </a:r>
            <a:r>
              <a:rPr lang="it-IT" sz="1600" b="1" dirty="0" err="1">
                <a:solidFill>
                  <a:schemeClr val="bg1"/>
                </a:solidFill>
              </a:rPr>
              <a:t>getitem</a:t>
            </a:r>
            <a:r>
              <a:rPr lang="it-IT" sz="1600" b="1" dirty="0">
                <a:solidFill>
                  <a:schemeClr val="bg1"/>
                </a:solidFill>
              </a:rPr>
              <a:t>__ </a:t>
            </a:r>
            <a:r>
              <a:rPr lang="it-IT" sz="1600" dirty="0">
                <a:solidFill>
                  <a:schemeClr val="bg1"/>
                </a:solidFill>
              </a:rPr>
              <a:t>deve restituire:</a:t>
            </a:r>
          </a:p>
          <a:p>
            <a:r>
              <a:rPr lang="it-IT" sz="1600" b="0" i="0" dirty="0">
                <a:solidFill>
                  <a:schemeClr val="bg1"/>
                </a:solidFill>
                <a:effectLst/>
                <a:ea typeface="Lato" panose="020F0502020204030203" pitchFamily="34" charset="0"/>
                <a:cs typeface="Lato" panose="020F0502020204030203" pitchFamily="34" charset="0"/>
              </a:rPr>
              <a:t>	-</a:t>
            </a:r>
            <a:r>
              <a:rPr lang="it-IT" sz="1600" b="1" i="0" dirty="0">
                <a:solidFill>
                  <a:schemeClr val="bg1"/>
                </a:solidFill>
                <a:effectLst/>
                <a:ea typeface="Lato" panose="020F0502020204030203" pitchFamily="34" charset="0"/>
                <a:cs typeface="Lato" panose="020F0502020204030203" pitchFamily="34" charset="0"/>
              </a:rPr>
              <a:t>immagine</a:t>
            </a:r>
            <a:r>
              <a:rPr lang="it-IT" sz="1600" b="0" i="0" dirty="0">
                <a:solidFill>
                  <a:schemeClr val="bg1"/>
                </a:solidFill>
                <a:effectLst/>
                <a:ea typeface="Lato" panose="020F0502020204030203" pitchFamily="34" charset="0"/>
                <a:cs typeface="Lato" panose="020F0502020204030203" pitchFamily="34" charset="0"/>
              </a:rPr>
              <a:t>: 	un'immagine PIL di dimensioni (H, W)</a:t>
            </a:r>
          </a:p>
          <a:p>
            <a:r>
              <a:rPr lang="it-IT" sz="1600" dirty="0">
                <a:solidFill>
                  <a:schemeClr val="bg1"/>
                </a:solidFill>
                <a:ea typeface="Lato" panose="020F0502020204030203" pitchFamily="34" charset="0"/>
                <a:cs typeface="Lato" panose="020F0502020204030203" pitchFamily="34" charset="0"/>
              </a:rPr>
              <a:t>	-</a:t>
            </a:r>
            <a:r>
              <a:rPr lang="it-IT" sz="1600" b="1" dirty="0">
                <a:solidFill>
                  <a:schemeClr val="bg1"/>
                </a:solidFill>
                <a:ea typeface="Lato" panose="020F0502020204030203" pitchFamily="34" charset="0"/>
                <a:cs typeface="Lato" panose="020F0502020204030203" pitchFamily="34" charset="0"/>
              </a:rPr>
              <a:t>target</a:t>
            </a:r>
            <a:r>
              <a:rPr lang="it-IT" sz="1600" dirty="0">
                <a:solidFill>
                  <a:schemeClr val="bg1"/>
                </a:solidFill>
                <a:ea typeface="Lato" panose="020F0502020204030203" pitchFamily="34" charset="0"/>
                <a:cs typeface="Lato" panose="020F0502020204030203" pitchFamily="34" charset="0"/>
              </a:rPr>
              <a:t>:		un </a:t>
            </a:r>
            <a:r>
              <a:rPr lang="it-IT" sz="1600" dirty="0" err="1">
                <a:solidFill>
                  <a:schemeClr val="bg1"/>
                </a:solidFill>
                <a:ea typeface="Lato" panose="020F0502020204030203" pitchFamily="34" charset="0"/>
                <a:cs typeface="Lato" panose="020F0502020204030203" pitchFamily="34" charset="0"/>
              </a:rPr>
              <a:t>dictionary</a:t>
            </a:r>
            <a:r>
              <a:rPr lang="it-IT" sz="1600" dirty="0">
                <a:solidFill>
                  <a:schemeClr val="bg1"/>
                </a:solidFill>
                <a:ea typeface="Lato" panose="020F0502020204030203" pitchFamily="34" charset="0"/>
                <a:cs typeface="Lato" panose="020F0502020204030203" pitchFamily="34" charset="0"/>
              </a:rPr>
              <a:t> contenente i seguenti campi:</a:t>
            </a:r>
          </a:p>
          <a:p>
            <a:r>
              <a:rPr lang="it-IT" sz="1600" dirty="0">
                <a:solidFill>
                  <a:schemeClr val="bg1"/>
                </a:solidFill>
                <a:ea typeface="Lato" panose="020F0502020204030203" pitchFamily="34" charset="0"/>
                <a:cs typeface="Lato" panose="020F0502020204030203" pitchFamily="34" charset="0"/>
              </a:rPr>
              <a:t>		-</a:t>
            </a:r>
            <a:r>
              <a:rPr lang="it-IT" sz="1600" b="1" dirty="0">
                <a:solidFill>
                  <a:schemeClr val="bg1"/>
                </a:solidFill>
                <a:ea typeface="Lato" panose="020F0502020204030203" pitchFamily="34" charset="0"/>
                <a:cs typeface="Lato" panose="020F0502020204030203" pitchFamily="34" charset="0"/>
              </a:rPr>
              <a:t>boxes(</a:t>
            </a:r>
            <a:r>
              <a:rPr lang="it-IT" sz="1600" b="1" dirty="0" err="1">
                <a:solidFill>
                  <a:schemeClr val="bg1"/>
                </a:solidFill>
                <a:ea typeface="Lato" panose="020F0502020204030203" pitchFamily="34" charset="0"/>
                <a:cs typeface="Lato" panose="020F0502020204030203" pitchFamily="34" charset="0"/>
              </a:rPr>
              <a:t>FloatTensor</a:t>
            </a:r>
            <a:r>
              <a:rPr lang="it-IT" sz="1600" b="1" dirty="0">
                <a:solidFill>
                  <a:schemeClr val="bg1"/>
                </a:solidFill>
                <a:ea typeface="Lato" panose="020F0502020204030203" pitchFamily="34" charset="0"/>
                <a:cs typeface="Lato" panose="020F0502020204030203" pitchFamily="34" charset="0"/>
              </a:rPr>
              <a:t>[N, 4]):</a:t>
            </a:r>
            <a:r>
              <a:rPr lang="it-IT" sz="1600" dirty="0">
                <a:solidFill>
                  <a:schemeClr val="bg1"/>
                </a:solidFill>
                <a:ea typeface="Lato" panose="020F0502020204030203" pitchFamily="34" charset="0"/>
                <a:cs typeface="Lato" panose="020F0502020204030203" pitchFamily="34" charset="0"/>
              </a:rPr>
              <a:t>	</a:t>
            </a:r>
          </a:p>
          <a:p>
            <a:r>
              <a:rPr lang="it-IT" sz="1600" dirty="0">
                <a:solidFill>
                  <a:schemeClr val="bg1"/>
                </a:solidFill>
                <a:ea typeface="Lato" panose="020F0502020204030203" pitchFamily="34" charset="0"/>
                <a:cs typeface="Lato" panose="020F0502020204030203" pitchFamily="34" charset="0"/>
              </a:rPr>
              <a:t>			le coordinate dei riquadri di delimitazione in formato [x1, y1, x2, y2] con </a:t>
            </a:r>
            <a:br>
              <a:rPr lang="it-IT" sz="1600" dirty="0">
                <a:solidFill>
                  <a:schemeClr val="bg1"/>
                </a:solidFill>
                <a:ea typeface="Lato" panose="020F0502020204030203" pitchFamily="34" charset="0"/>
                <a:cs typeface="Lato" panose="020F0502020204030203" pitchFamily="34" charset="0"/>
              </a:rPr>
            </a:br>
            <a:r>
              <a:rPr lang="it-IT" sz="1600" dirty="0">
                <a:solidFill>
                  <a:schemeClr val="bg1"/>
                </a:solidFill>
                <a:ea typeface="Lato" panose="020F0502020204030203" pitchFamily="34" charset="0"/>
                <a:cs typeface="Lato" panose="020F0502020204030203" pitchFamily="34" charset="0"/>
              </a:rPr>
              <a:t>				0 &lt;= x1 &lt; x2 &lt;= W,	0 &lt;= y1 &lt; y2 &lt;= H</a:t>
            </a:r>
          </a:p>
          <a:p>
            <a:r>
              <a:rPr lang="it-IT" sz="1600" b="0" i="0" dirty="0">
                <a:solidFill>
                  <a:schemeClr val="bg1"/>
                </a:solidFill>
                <a:effectLst/>
                <a:ea typeface="Lato" panose="020F0502020204030203" pitchFamily="34" charset="0"/>
                <a:cs typeface="Lato" panose="020F0502020204030203" pitchFamily="34" charset="0"/>
              </a:rPr>
              <a:t>		-</a:t>
            </a:r>
            <a:r>
              <a:rPr lang="it-IT" sz="1600" b="1" i="0" dirty="0">
                <a:solidFill>
                  <a:schemeClr val="bg1"/>
                </a:solidFill>
                <a:effectLst/>
                <a:ea typeface="Lato" panose="020F0502020204030203" pitchFamily="34" charset="0"/>
                <a:cs typeface="Lato" panose="020F0502020204030203" pitchFamily="34" charset="0"/>
              </a:rPr>
              <a:t>labels(Int64Tensor[N]):</a:t>
            </a:r>
          </a:p>
          <a:p>
            <a:r>
              <a:rPr lang="it-IT" sz="1600" dirty="0">
                <a:solidFill>
                  <a:schemeClr val="bg1"/>
                </a:solidFill>
                <a:ea typeface="Lato" panose="020F0502020204030203" pitchFamily="34" charset="0"/>
                <a:cs typeface="Lato" panose="020F0502020204030203" pitchFamily="34" charset="0"/>
              </a:rPr>
              <a:t>			l’etichetta per ogni rettangolo di selezione (è una lista di ID, definiti in labels.py, 			ciascun ID è corrispondente all’istanza della classe a cui appartiene l’oggetto 				delimitato dal box corrispondente)</a:t>
            </a:r>
          </a:p>
          <a:p>
            <a:r>
              <a:rPr lang="it-IT" sz="1600" dirty="0">
                <a:solidFill>
                  <a:schemeClr val="bg1"/>
                </a:solidFill>
                <a:ea typeface="Lato" panose="020F0502020204030203" pitchFamily="34" charset="0"/>
                <a:cs typeface="Lato" panose="020F0502020204030203" pitchFamily="34" charset="0"/>
              </a:rPr>
              <a:t>		-</a:t>
            </a:r>
            <a:r>
              <a:rPr lang="it-IT" sz="1600" b="1" dirty="0" err="1">
                <a:solidFill>
                  <a:schemeClr val="bg1"/>
                </a:solidFill>
                <a:ea typeface="Lato" panose="020F0502020204030203" pitchFamily="34" charset="0"/>
                <a:cs typeface="Lato" panose="020F0502020204030203" pitchFamily="34" charset="0"/>
              </a:rPr>
              <a:t>masks</a:t>
            </a:r>
            <a:r>
              <a:rPr lang="it-IT" sz="1600" b="1" dirty="0">
                <a:solidFill>
                  <a:schemeClr val="bg1"/>
                </a:solidFill>
                <a:ea typeface="Lato" panose="020F0502020204030203" pitchFamily="34" charset="0"/>
                <a:cs typeface="Lato" panose="020F0502020204030203" pitchFamily="34" charset="0"/>
              </a:rPr>
              <a:t>(UInt8Tensor[N, H, W]):</a:t>
            </a:r>
          </a:p>
          <a:p>
            <a:r>
              <a:rPr lang="it-IT" sz="1600" dirty="0">
                <a:solidFill>
                  <a:schemeClr val="bg1"/>
                </a:solidFill>
                <a:ea typeface="Lato" panose="020F0502020204030203" pitchFamily="34" charset="0"/>
                <a:cs typeface="Lato" panose="020F0502020204030203" pitchFamily="34" charset="0"/>
              </a:rPr>
              <a:t>			le maschere di segmentazione binaria per ogni istanza</a:t>
            </a:r>
          </a:p>
        </p:txBody>
      </p:sp>
      <p:pic>
        <p:nvPicPr>
          <p:cNvPr id="9" name="Immagine 8">
            <a:extLst>
              <a:ext uri="{FF2B5EF4-FFF2-40B4-BE49-F238E27FC236}">
                <a16:creationId xmlns:a16="http://schemas.microsoft.com/office/drawing/2014/main" id="{C4AF1AB3-65DE-8C92-7115-F2C4166D1490}"/>
              </a:ext>
            </a:extLst>
          </p:cNvPr>
          <p:cNvPicPr>
            <a:picLocks noChangeAspect="1"/>
          </p:cNvPicPr>
          <p:nvPr/>
        </p:nvPicPr>
        <p:blipFill>
          <a:blip r:embed="rId6"/>
          <a:stretch>
            <a:fillRect/>
          </a:stretch>
        </p:blipFill>
        <p:spPr>
          <a:xfrm>
            <a:off x="1077995" y="2723280"/>
            <a:ext cx="5820905" cy="3129602"/>
          </a:xfrm>
          <a:prstGeom prst="rect">
            <a:avLst/>
          </a:prstGeom>
        </p:spPr>
      </p:pic>
      <p:pic>
        <p:nvPicPr>
          <p:cNvPr id="13" name="Immagine 12">
            <a:extLst>
              <a:ext uri="{FF2B5EF4-FFF2-40B4-BE49-F238E27FC236}">
                <a16:creationId xmlns:a16="http://schemas.microsoft.com/office/drawing/2014/main" id="{35D4D784-EE4F-EDCA-8AEA-9DB564115247}"/>
              </a:ext>
            </a:extLst>
          </p:cNvPr>
          <p:cNvPicPr>
            <a:picLocks noChangeAspect="1"/>
          </p:cNvPicPr>
          <p:nvPr/>
        </p:nvPicPr>
        <p:blipFill>
          <a:blip r:embed="rId7"/>
          <a:stretch>
            <a:fillRect/>
          </a:stretch>
        </p:blipFill>
        <p:spPr>
          <a:xfrm>
            <a:off x="6898900" y="3082800"/>
            <a:ext cx="3656106" cy="2571961"/>
          </a:xfrm>
          <a:prstGeom prst="rect">
            <a:avLst/>
          </a:prstGeom>
        </p:spPr>
      </p:pic>
      <p:sp>
        <p:nvSpPr>
          <p:cNvPr id="14" name="CasellaDiTesto 13">
            <a:extLst>
              <a:ext uri="{FF2B5EF4-FFF2-40B4-BE49-F238E27FC236}">
                <a16:creationId xmlns:a16="http://schemas.microsoft.com/office/drawing/2014/main" id="{6EDA6CE3-8E07-C165-2334-97823E8D0894}"/>
              </a:ext>
            </a:extLst>
          </p:cNvPr>
          <p:cNvSpPr txBox="1"/>
          <p:nvPr/>
        </p:nvSpPr>
        <p:spPr>
          <a:xfrm>
            <a:off x="-2980944" y="3518609"/>
            <a:ext cx="3767388" cy="2031325"/>
          </a:xfrm>
          <a:prstGeom prst="rect">
            <a:avLst/>
          </a:prstGeom>
          <a:noFill/>
        </p:spPr>
        <p:txBody>
          <a:bodyPr wrap="square">
            <a:spAutoFit/>
          </a:bodyPr>
          <a:lstStyle/>
          <a:p>
            <a:r>
              <a:rPr lang="it-IT" sz="1800" b="0" i="0" dirty="0">
                <a:solidFill>
                  <a:srgbClr val="000000"/>
                </a:solidFill>
                <a:effectLst/>
                <a:latin typeface="Lato" panose="020F0502020204030204" pitchFamily="34" charset="0"/>
              </a:rPr>
              <a:t>Dobbiamo modificare la testa del modello </a:t>
            </a:r>
            <a:r>
              <a:rPr lang="it-IT" sz="1800" b="0" i="0" dirty="0" err="1">
                <a:solidFill>
                  <a:srgbClr val="000000"/>
                </a:solidFill>
                <a:effectLst/>
                <a:latin typeface="Lato" panose="020F0502020204030204" pitchFamily="34" charset="0"/>
              </a:rPr>
              <a:t>pre</a:t>
            </a:r>
            <a:r>
              <a:rPr lang="it-IT" sz="1800" b="0" i="0" dirty="0">
                <a:solidFill>
                  <a:srgbClr val="000000"/>
                </a:solidFill>
                <a:effectLst/>
                <a:latin typeface="Lato" panose="020F0502020204030204" pitchFamily="34" charset="0"/>
              </a:rPr>
              <a:t>-addestrato con una nuova. </a:t>
            </a:r>
            <a:r>
              <a:rPr lang="it-IT" sz="1800" dirty="0">
                <a:solidFill>
                  <a:srgbClr val="000000"/>
                </a:solidFill>
                <a:latin typeface="Lato" panose="020F0502020204030204" pitchFamily="34" charset="0"/>
              </a:rPr>
              <a:t>Dato che</a:t>
            </a:r>
            <a:r>
              <a:rPr lang="it-IT" sz="1800" b="0" i="0" dirty="0">
                <a:solidFill>
                  <a:srgbClr val="000000"/>
                </a:solidFill>
                <a:effectLst/>
                <a:latin typeface="Lato" panose="020F0502020204030204" pitchFamily="34" charset="0"/>
              </a:rPr>
              <a:t> la Mask-RCNN prevede un </a:t>
            </a:r>
            <a:r>
              <a:rPr lang="it-IT" sz="1800" b="0" i="0" dirty="0" err="1">
                <a:solidFill>
                  <a:srgbClr val="000000"/>
                </a:solidFill>
                <a:effectLst/>
                <a:latin typeface="Lato" panose="020F0502020204030204" pitchFamily="34" charset="0"/>
              </a:rPr>
              <a:t>box_predictor</a:t>
            </a:r>
            <a:r>
              <a:rPr lang="it-IT" sz="1800" dirty="0">
                <a:solidFill>
                  <a:srgbClr val="000000"/>
                </a:solidFill>
                <a:latin typeface="Lato" panose="020F0502020204030204" pitchFamily="34" charset="0"/>
              </a:rPr>
              <a:t> </a:t>
            </a:r>
            <a:r>
              <a:rPr lang="it-IT" sz="1800" b="0" i="0" dirty="0">
                <a:solidFill>
                  <a:srgbClr val="000000"/>
                </a:solidFill>
                <a:effectLst/>
                <a:latin typeface="Lato" panose="020F0502020204030204" pitchFamily="34" charset="0"/>
              </a:rPr>
              <a:t>e un </a:t>
            </a:r>
            <a:r>
              <a:rPr lang="it-IT" sz="1800" b="0" i="0" dirty="0" err="1">
                <a:solidFill>
                  <a:srgbClr val="000000"/>
                </a:solidFill>
                <a:effectLst/>
                <a:latin typeface="Lato" panose="020F0502020204030204" pitchFamily="34" charset="0"/>
              </a:rPr>
              <a:t>mask_predictor</a:t>
            </a:r>
            <a:r>
              <a:rPr lang="it-IT" sz="1800" dirty="0">
                <a:solidFill>
                  <a:srgbClr val="000000"/>
                </a:solidFill>
                <a:latin typeface="Lato" panose="020F0502020204030204" pitchFamily="34" charset="0"/>
              </a:rPr>
              <a:t> vengono </a:t>
            </a:r>
            <a:r>
              <a:rPr lang="it-IT" sz="1800" b="0" i="0" dirty="0">
                <a:solidFill>
                  <a:srgbClr val="000000"/>
                </a:solidFill>
                <a:effectLst/>
                <a:latin typeface="Lato" panose="020F0502020204030204" pitchFamily="34" charset="0"/>
              </a:rPr>
              <a:t>modificati entrambi per adattarli al nostro set di dati.</a:t>
            </a:r>
          </a:p>
        </p:txBody>
      </p:sp>
    </p:spTree>
    <p:extLst>
      <p:ext uri="{BB962C8B-B14F-4D97-AF65-F5344CB8AC3E}">
        <p14:creationId xmlns:p14="http://schemas.microsoft.com/office/powerpoint/2010/main" val="2345231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6"/>
            <a:ext cx="10284468" cy="431057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493520"/>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solidFill>
                  <a:schemeClr val="bg1"/>
                </a:solidFill>
                <a:effectLst/>
                <a:latin typeface="Söhne"/>
              </a:rPr>
              <a:t>- Definizione della classe dataset</a:t>
            </a:r>
          </a:p>
          <a:p>
            <a:pPr marL="0" indent="0">
              <a:buNone/>
            </a:pPr>
            <a:r>
              <a:rPr lang="it-IT" sz="1800" dirty="0">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pic>
        <p:nvPicPr>
          <p:cNvPr id="17" name="Immagine 16">
            <a:extLst>
              <a:ext uri="{FF2B5EF4-FFF2-40B4-BE49-F238E27FC236}">
                <a16:creationId xmlns:a16="http://schemas.microsoft.com/office/drawing/2014/main" id="{FECA3D5A-3C10-5C81-1BB9-29AF1243D860}"/>
              </a:ext>
            </a:extLst>
          </p:cNvPr>
          <p:cNvPicPr>
            <a:picLocks noChangeAspect="1"/>
          </p:cNvPicPr>
          <p:nvPr/>
        </p:nvPicPr>
        <p:blipFill>
          <a:blip r:embed="rId6"/>
          <a:stretch>
            <a:fillRect/>
          </a:stretch>
        </p:blipFill>
        <p:spPr>
          <a:xfrm>
            <a:off x="4859095" y="2506001"/>
            <a:ext cx="5728695" cy="4053273"/>
          </a:xfrm>
          <a:prstGeom prst="rect">
            <a:avLst/>
          </a:prstGeom>
        </p:spPr>
      </p:pic>
      <p:sp>
        <p:nvSpPr>
          <p:cNvPr id="20" name="CasellaDiTesto 19">
            <a:extLst>
              <a:ext uri="{FF2B5EF4-FFF2-40B4-BE49-F238E27FC236}">
                <a16:creationId xmlns:a16="http://schemas.microsoft.com/office/drawing/2014/main" id="{802D636F-9F6E-A253-0503-CC3BC9131DAD}"/>
              </a:ext>
            </a:extLst>
          </p:cNvPr>
          <p:cNvSpPr txBox="1"/>
          <p:nvPr/>
        </p:nvSpPr>
        <p:spPr>
          <a:xfrm>
            <a:off x="1078992" y="3518609"/>
            <a:ext cx="3767388" cy="2031325"/>
          </a:xfrm>
          <a:prstGeom prst="rect">
            <a:avLst/>
          </a:prstGeom>
          <a:noFill/>
        </p:spPr>
        <p:txBody>
          <a:bodyPr wrap="square">
            <a:spAutoFit/>
          </a:bodyPr>
          <a:lstStyle/>
          <a:p>
            <a:r>
              <a:rPr lang="it-IT" sz="1800" b="0" i="0" dirty="0">
                <a:solidFill>
                  <a:srgbClr val="000000"/>
                </a:solidFill>
                <a:effectLst/>
                <a:latin typeface="Lato" panose="020F0502020204030204" pitchFamily="34" charset="0"/>
              </a:rPr>
              <a:t>Dobbiamo modificare la testa del modello </a:t>
            </a:r>
            <a:r>
              <a:rPr lang="it-IT" sz="1800" b="0" i="0" dirty="0" err="1">
                <a:solidFill>
                  <a:srgbClr val="000000"/>
                </a:solidFill>
                <a:effectLst/>
                <a:latin typeface="Lato" panose="020F0502020204030204" pitchFamily="34" charset="0"/>
              </a:rPr>
              <a:t>pre</a:t>
            </a:r>
            <a:r>
              <a:rPr lang="it-IT" sz="1800" b="0" i="0" dirty="0">
                <a:solidFill>
                  <a:srgbClr val="000000"/>
                </a:solidFill>
                <a:effectLst/>
                <a:latin typeface="Lato" panose="020F0502020204030204" pitchFamily="34" charset="0"/>
              </a:rPr>
              <a:t>-addestrato con una nuova. </a:t>
            </a:r>
            <a:r>
              <a:rPr lang="it-IT" sz="1800" dirty="0">
                <a:solidFill>
                  <a:srgbClr val="000000"/>
                </a:solidFill>
                <a:latin typeface="Lato" panose="020F0502020204030204" pitchFamily="34" charset="0"/>
              </a:rPr>
              <a:t>Dato che</a:t>
            </a:r>
            <a:r>
              <a:rPr lang="it-IT" sz="1800" b="0" i="0" dirty="0">
                <a:solidFill>
                  <a:srgbClr val="000000"/>
                </a:solidFill>
                <a:effectLst/>
                <a:latin typeface="Lato" panose="020F0502020204030204" pitchFamily="34" charset="0"/>
              </a:rPr>
              <a:t> la Mask-RCNN prevede un </a:t>
            </a:r>
            <a:r>
              <a:rPr lang="it-IT" sz="1800" b="0" i="0" dirty="0" err="1">
                <a:solidFill>
                  <a:srgbClr val="000000"/>
                </a:solidFill>
                <a:effectLst/>
                <a:latin typeface="Lato" panose="020F0502020204030204" pitchFamily="34" charset="0"/>
              </a:rPr>
              <a:t>box_predictor</a:t>
            </a:r>
            <a:r>
              <a:rPr lang="it-IT" sz="1800" dirty="0">
                <a:solidFill>
                  <a:srgbClr val="000000"/>
                </a:solidFill>
                <a:latin typeface="Lato" panose="020F0502020204030204" pitchFamily="34" charset="0"/>
              </a:rPr>
              <a:t> </a:t>
            </a:r>
            <a:r>
              <a:rPr lang="it-IT" sz="1800" b="0" i="0" dirty="0">
                <a:solidFill>
                  <a:srgbClr val="000000"/>
                </a:solidFill>
                <a:effectLst/>
                <a:latin typeface="Lato" panose="020F0502020204030204" pitchFamily="34" charset="0"/>
              </a:rPr>
              <a:t>e un </a:t>
            </a:r>
            <a:r>
              <a:rPr lang="it-IT" sz="1800" b="0" i="0" dirty="0" err="1">
                <a:solidFill>
                  <a:srgbClr val="000000"/>
                </a:solidFill>
                <a:effectLst/>
                <a:latin typeface="Lato" panose="020F0502020204030204" pitchFamily="34" charset="0"/>
              </a:rPr>
              <a:t>mask_predictor</a:t>
            </a:r>
            <a:r>
              <a:rPr lang="it-IT" sz="1800" dirty="0">
                <a:solidFill>
                  <a:srgbClr val="000000"/>
                </a:solidFill>
                <a:latin typeface="Lato" panose="020F0502020204030204" pitchFamily="34" charset="0"/>
              </a:rPr>
              <a:t> vengono </a:t>
            </a:r>
            <a:r>
              <a:rPr lang="it-IT" sz="1800" b="0" i="0" dirty="0">
                <a:solidFill>
                  <a:srgbClr val="000000"/>
                </a:solidFill>
                <a:effectLst/>
                <a:latin typeface="Lato" panose="020F0502020204030204" pitchFamily="34" charset="0"/>
              </a:rPr>
              <a:t>modificati entrambi per adattarli al nostro set di dati.</a:t>
            </a:r>
          </a:p>
        </p:txBody>
      </p:sp>
    </p:spTree>
    <p:extLst>
      <p:ext uri="{BB962C8B-B14F-4D97-AF65-F5344CB8AC3E}">
        <p14:creationId xmlns:p14="http://schemas.microsoft.com/office/powerpoint/2010/main" val="402831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6"/>
            <a:ext cx="10284468" cy="431057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493520"/>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solidFill>
                  <a:schemeClr val="bg1"/>
                </a:solidFill>
                <a:effectLst/>
                <a:latin typeface="Söhne"/>
              </a:rPr>
              <a:t>- Definizione della classe dataset</a:t>
            </a:r>
          </a:p>
          <a:p>
            <a:pPr marL="0" indent="0">
              <a:buNone/>
            </a:pPr>
            <a:r>
              <a:rPr lang="it-IT" sz="1800" dirty="0">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pic>
        <p:nvPicPr>
          <p:cNvPr id="17" name="Immagine 16">
            <a:extLst>
              <a:ext uri="{FF2B5EF4-FFF2-40B4-BE49-F238E27FC236}">
                <a16:creationId xmlns:a16="http://schemas.microsoft.com/office/drawing/2014/main" id="{FECA3D5A-3C10-5C81-1BB9-29AF1243D860}"/>
              </a:ext>
            </a:extLst>
          </p:cNvPr>
          <p:cNvPicPr>
            <a:picLocks noChangeAspect="1"/>
          </p:cNvPicPr>
          <p:nvPr/>
        </p:nvPicPr>
        <p:blipFill>
          <a:blip r:embed="rId6"/>
          <a:stretch>
            <a:fillRect/>
          </a:stretch>
        </p:blipFill>
        <p:spPr>
          <a:xfrm>
            <a:off x="-6127344" y="2506001"/>
            <a:ext cx="5728695" cy="4053273"/>
          </a:xfrm>
          <a:prstGeom prst="rect">
            <a:avLst/>
          </a:prstGeom>
        </p:spPr>
      </p:pic>
      <p:sp>
        <p:nvSpPr>
          <p:cNvPr id="20" name="CasellaDiTesto 19">
            <a:extLst>
              <a:ext uri="{FF2B5EF4-FFF2-40B4-BE49-F238E27FC236}">
                <a16:creationId xmlns:a16="http://schemas.microsoft.com/office/drawing/2014/main" id="{802D636F-9F6E-A253-0503-CC3BC9131DAD}"/>
              </a:ext>
            </a:extLst>
          </p:cNvPr>
          <p:cNvSpPr txBox="1"/>
          <p:nvPr/>
        </p:nvSpPr>
        <p:spPr>
          <a:xfrm>
            <a:off x="-9907447" y="3518609"/>
            <a:ext cx="3767388" cy="2031325"/>
          </a:xfrm>
          <a:prstGeom prst="rect">
            <a:avLst/>
          </a:prstGeom>
          <a:noFill/>
        </p:spPr>
        <p:txBody>
          <a:bodyPr wrap="square">
            <a:spAutoFit/>
          </a:bodyPr>
          <a:lstStyle/>
          <a:p>
            <a:r>
              <a:rPr lang="it-IT" sz="1800" b="0" i="0" dirty="0">
                <a:solidFill>
                  <a:schemeClr val="bg1"/>
                </a:solidFill>
                <a:effectLst/>
                <a:latin typeface="Lato" panose="020F0502020204030204" pitchFamily="34" charset="0"/>
              </a:rPr>
              <a:t>Dobbiamo modificare la testa del modello </a:t>
            </a:r>
            <a:r>
              <a:rPr lang="it-IT" sz="1800" b="0" i="0" dirty="0" err="1">
                <a:solidFill>
                  <a:schemeClr val="bg1"/>
                </a:solidFill>
                <a:effectLst/>
                <a:latin typeface="Lato" panose="020F0502020204030204" pitchFamily="34" charset="0"/>
              </a:rPr>
              <a:t>pre</a:t>
            </a:r>
            <a:r>
              <a:rPr lang="it-IT" sz="1800" b="0" i="0" dirty="0">
                <a:solidFill>
                  <a:schemeClr val="bg1"/>
                </a:solidFill>
                <a:effectLst/>
                <a:latin typeface="Lato" panose="020F0502020204030204" pitchFamily="34" charset="0"/>
              </a:rPr>
              <a:t>-addestrato con una nuova. </a:t>
            </a:r>
            <a:r>
              <a:rPr lang="it-IT" sz="1800" dirty="0">
                <a:solidFill>
                  <a:schemeClr val="bg1"/>
                </a:solidFill>
                <a:latin typeface="Lato" panose="020F0502020204030204" pitchFamily="34" charset="0"/>
              </a:rPr>
              <a:t>Dato che</a:t>
            </a:r>
            <a:r>
              <a:rPr lang="it-IT" sz="1800" b="0" i="0" dirty="0">
                <a:solidFill>
                  <a:schemeClr val="bg1"/>
                </a:solidFill>
                <a:effectLst/>
                <a:latin typeface="Lato" panose="020F0502020204030204" pitchFamily="34" charset="0"/>
              </a:rPr>
              <a:t> la Mask-RCNN prevede un </a:t>
            </a:r>
            <a:r>
              <a:rPr lang="it-IT" sz="1800" b="0" i="0" dirty="0" err="1">
                <a:solidFill>
                  <a:schemeClr val="bg1"/>
                </a:solidFill>
                <a:effectLst/>
                <a:latin typeface="Lato" panose="020F0502020204030204" pitchFamily="34" charset="0"/>
              </a:rPr>
              <a:t>box_predictor</a:t>
            </a:r>
            <a:r>
              <a:rPr lang="it-IT" sz="1800" dirty="0">
                <a:solidFill>
                  <a:schemeClr val="bg1"/>
                </a:solidFill>
                <a:latin typeface="Lato" panose="020F0502020204030204" pitchFamily="34" charset="0"/>
              </a:rPr>
              <a:t> </a:t>
            </a:r>
            <a:r>
              <a:rPr lang="it-IT" sz="1800" b="0" i="0" dirty="0">
                <a:solidFill>
                  <a:schemeClr val="bg1"/>
                </a:solidFill>
                <a:effectLst/>
                <a:latin typeface="Lato" panose="020F0502020204030204" pitchFamily="34" charset="0"/>
              </a:rPr>
              <a:t>e un </a:t>
            </a:r>
            <a:r>
              <a:rPr lang="it-IT" sz="1800" b="0" i="0" dirty="0" err="1">
                <a:solidFill>
                  <a:schemeClr val="bg1"/>
                </a:solidFill>
                <a:effectLst/>
                <a:latin typeface="Lato" panose="020F0502020204030204" pitchFamily="34" charset="0"/>
              </a:rPr>
              <a:t>mask_predictor</a:t>
            </a:r>
            <a:r>
              <a:rPr lang="it-IT" sz="1800" dirty="0">
                <a:solidFill>
                  <a:schemeClr val="bg1"/>
                </a:solidFill>
                <a:latin typeface="Lato" panose="020F0502020204030204" pitchFamily="34" charset="0"/>
              </a:rPr>
              <a:t> vengono </a:t>
            </a:r>
            <a:r>
              <a:rPr lang="it-IT" sz="1800" b="0" i="0" dirty="0">
                <a:solidFill>
                  <a:schemeClr val="bg1"/>
                </a:solidFill>
                <a:effectLst/>
                <a:latin typeface="Lato" panose="020F0502020204030204" pitchFamily="34" charset="0"/>
              </a:rPr>
              <a:t>modificati entrambi per adattarli al nostro set di dati.</a:t>
            </a:r>
          </a:p>
        </p:txBody>
      </p:sp>
      <p:pic>
        <p:nvPicPr>
          <p:cNvPr id="4" name="Immagine 3">
            <a:extLst>
              <a:ext uri="{FF2B5EF4-FFF2-40B4-BE49-F238E27FC236}">
                <a16:creationId xmlns:a16="http://schemas.microsoft.com/office/drawing/2014/main" id="{1FEE82EC-1F74-B6F3-666D-6EF1AD691614}"/>
              </a:ext>
            </a:extLst>
          </p:cNvPr>
          <p:cNvPicPr>
            <a:picLocks noChangeAspect="1"/>
          </p:cNvPicPr>
          <p:nvPr/>
        </p:nvPicPr>
        <p:blipFill>
          <a:blip r:embed="rId7"/>
          <a:stretch>
            <a:fillRect/>
          </a:stretch>
        </p:blipFill>
        <p:spPr>
          <a:xfrm>
            <a:off x="1943214" y="2506001"/>
            <a:ext cx="7957711" cy="4093104"/>
          </a:xfrm>
          <a:prstGeom prst="rect">
            <a:avLst/>
          </a:prstGeom>
        </p:spPr>
      </p:pic>
    </p:spTree>
    <p:extLst>
      <p:ext uri="{BB962C8B-B14F-4D97-AF65-F5344CB8AC3E}">
        <p14:creationId xmlns:p14="http://schemas.microsoft.com/office/powerpoint/2010/main" val="1231074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6"/>
            <a:ext cx="10284468" cy="431057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749552"/>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solidFill>
                  <a:schemeClr val="bg1"/>
                </a:solidFill>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pic>
        <p:nvPicPr>
          <p:cNvPr id="17" name="Immagine 16">
            <a:extLst>
              <a:ext uri="{FF2B5EF4-FFF2-40B4-BE49-F238E27FC236}">
                <a16:creationId xmlns:a16="http://schemas.microsoft.com/office/drawing/2014/main" id="{FECA3D5A-3C10-5C81-1BB9-29AF1243D860}"/>
              </a:ext>
            </a:extLst>
          </p:cNvPr>
          <p:cNvPicPr>
            <a:picLocks noChangeAspect="1"/>
          </p:cNvPicPr>
          <p:nvPr/>
        </p:nvPicPr>
        <p:blipFill>
          <a:blip r:embed="rId6"/>
          <a:stretch>
            <a:fillRect/>
          </a:stretch>
        </p:blipFill>
        <p:spPr>
          <a:xfrm>
            <a:off x="-6127344" y="2506001"/>
            <a:ext cx="5728695" cy="4053273"/>
          </a:xfrm>
          <a:prstGeom prst="rect">
            <a:avLst/>
          </a:prstGeom>
        </p:spPr>
      </p:pic>
      <p:sp>
        <p:nvSpPr>
          <p:cNvPr id="20" name="CasellaDiTesto 19">
            <a:extLst>
              <a:ext uri="{FF2B5EF4-FFF2-40B4-BE49-F238E27FC236}">
                <a16:creationId xmlns:a16="http://schemas.microsoft.com/office/drawing/2014/main" id="{802D636F-9F6E-A253-0503-CC3BC9131DAD}"/>
              </a:ext>
            </a:extLst>
          </p:cNvPr>
          <p:cNvSpPr txBox="1"/>
          <p:nvPr/>
        </p:nvSpPr>
        <p:spPr>
          <a:xfrm>
            <a:off x="-9907447" y="3518609"/>
            <a:ext cx="3767388" cy="2031325"/>
          </a:xfrm>
          <a:prstGeom prst="rect">
            <a:avLst/>
          </a:prstGeom>
          <a:noFill/>
        </p:spPr>
        <p:txBody>
          <a:bodyPr wrap="square">
            <a:spAutoFit/>
          </a:bodyPr>
          <a:lstStyle/>
          <a:p>
            <a:r>
              <a:rPr lang="it-IT" sz="1800" b="0" i="0" dirty="0">
                <a:solidFill>
                  <a:schemeClr val="bg1"/>
                </a:solidFill>
                <a:effectLst/>
                <a:latin typeface="Lato" panose="020F0502020204030204" pitchFamily="34" charset="0"/>
              </a:rPr>
              <a:t>Dobbiamo modificare la testa del modello </a:t>
            </a:r>
            <a:r>
              <a:rPr lang="it-IT" sz="1800" b="0" i="0" dirty="0" err="1">
                <a:solidFill>
                  <a:schemeClr val="bg1"/>
                </a:solidFill>
                <a:effectLst/>
                <a:latin typeface="Lato" panose="020F0502020204030204" pitchFamily="34" charset="0"/>
              </a:rPr>
              <a:t>pre</a:t>
            </a:r>
            <a:r>
              <a:rPr lang="it-IT" sz="1800" b="0" i="0" dirty="0">
                <a:solidFill>
                  <a:schemeClr val="bg1"/>
                </a:solidFill>
                <a:effectLst/>
                <a:latin typeface="Lato" panose="020F0502020204030204" pitchFamily="34" charset="0"/>
              </a:rPr>
              <a:t>-addestrato con una nuova. </a:t>
            </a:r>
            <a:r>
              <a:rPr lang="it-IT" sz="1800" dirty="0">
                <a:solidFill>
                  <a:schemeClr val="bg1"/>
                </a:solidFill>
                <a:latin typeface="Lato" panose="020F0502020204030204" pitchFamily="34" charset="0"/>
              </a:rPr>
              <a:t>Dato che</a:t>
            </a:r>
            <a:r>
              <a:rPr lang="it-IT" sz="1800" b="0" i="0" dirty="0">
                <a:solidFill>
                  <a:schemeClr val="bg1"/>
                </a:solidFill>
                <a:effectLst/>
                <a:latin typeface="Lato" panose="020F0502020204030204" pitchFamily="34" charset="0"/>
              </a:rPr>
              <a:t> la Mask-RCNN prevede un </a:t>
            </a:r>
            <a:r>
              <a:rPr lang="it-IT" sz="1800" b="0" i="0" dirty="0" err="1">
                <a:solidFill>
                  <a:schemeClr val="bg1"/>
                </a:solidFill>
                <a:effectLst/>
                <a:latin typeface="Lato" panose="020F0502020204030204" pitchFamily="34" charset="0"/>
              </a:rPr>
              <a:t>box_predictor</a:t>
            </a:r>
            <a:r>
              <a:rPr lang="it-IT" sz="1800" dirty="0">
                <a:solidFill>
                  <a:schemeClr val="bg1"/>
                </a:solidFill>
                <a:latin typeface="Lato" panose="020F0502020204030204" pitchFamily="34" charset="0"/>
              </a:rPr>
              <a:t> </a:t>
            </a:r>
            <a:r>
              <a:rPr lang="it-IT" sz="1800" b="0" i="0" dirty="0">
                <a:solidFill>
                  <a:schemeClr val="bg1"/>
                </a:solidFill>
                <a:effectLst/>
                <a:latin typeface="Lato" panose="020F0502020204030204" pitchFamily="34" charset="0"/>
              </a:rPr>
              <a:t>e un </a:t>
            </a:r>
            <a:r>
              <a:rPr lang="it-IT" sz="1800" b="0" i="0" dirty="0" err="1">
                <a:solidFill>
                  <a:schemeClr val="bg1"/>
                </a:solidFill>
                <a:effectLst/>
                <a:latin typeface="Lato" panose="020F0502020204030204" pitchFamily="34" charset="0"/>
              </a:rPr>
              <a:t>mask_predictor</a:t>
            </a:r>
            <a:r>
              <a:rPr lang="it-IT" sz="1800" dirty="0">
                <a:solidFill>
                  <a:schemeClr val="bg1"/>
                </a:solidFill>
                <a:latin typeface="Lato" panose="020F0502020204030204" pitchFamily="34" charset="0"/>
              </a:rPr>
              <a:t> vengono </a:t>
            </a:r>
            <a:r>
              <a:rPr lang="it-IT" sz="1800" b="0" i="0" dirty="0">
                <a:solidFill>
                  <a:schemeClr val="bg1"/>
                </a:solidFill>
                <a:effectLst/>
                <a:latin typeface="Lato" panose="020F0502020204030204" pitchFamily="34" charset="0"/>
              </a:rPr>
              <a:t>modificati entrambi per adattarli al nostro set di dati.</a:t>
            </a:r>
          </a:p>
        </p:txBody>
      </p:sp>
      <p:pic>
        <p:nvPicPr>
          <p:cNvPr id="4" name="Immagine 3">
            <a:extLst>
              <a:ext uri="{FF2B5EF4-FFF2-40B4-BE49-F238E27FC236}">
                <a16:creationId xmlns:a16="http://schemas.microsoft.com/office/drawing/2014/main" id="{1FEE82EC-1F74-B6F3-666D-6EF1AD691614}"/>
              </a:ext>
            </a:extLst>
          </p:cNvPr>
          <p:cNvPicPr>
            <a:picLocks noChangeAspect="1"/>
          </p:cNvPicPr>
          <p:nvPr/>
        </p:nvPicPr>
        <p:blipFill>
          <a:blip r:embed="rId7"/>
          <a:stretch>
            <a:fillRect/>
          </a:stretch>
        </p:blipFill>
        <p:spPr>
          <a:xfrm>
            <a:off x="-8419986" y="2506001"/>
            <a:ext cx="7957711" cy="4093104"/>
          </a:xfrm>
          <a:prstGeom prst="rect">
            <a:avLst/>
          </a:prstGeom>
        </p:spPr>
      </p:pic>
      <p:pic>
        <p:nvPicPr>
          <p:cNvPr id="5" name="Immagine 4">
            <a:extLst>
              <a:ext uri="{FF2B5EF4-FFF2-40B4-BE49-F238E27FC236}">
                <a16:creationId xmlns:a16="http://schemas.microsoft.com/office/drawing/2014/main" id="{139D97A9-68E7-6B8F-F86B-A0464D04EA75}"/>
              </a:ext>
            </a:extLst>
          </p:cNvPr>
          <p:cNvPicPr>
            <a:picLocks noChangeAspect="1"/>
          </p:cNvPicPr>
          <p:nvPr/>
        </p:nvPicPr>
        <p:blipFill>
          <a:blip r:embed="rId8"/>
          <a:stretch>
            <a:fillRect/>
          </a:stretch>
        </p:blipFill>
        <p:spPr>
          <a:xfrm>
            <a:off x="1196383" y="2599206"/>
            <a:ext cx="5869685" cy="2783562"/>
          </a:xfrm>
          <a:prstGeom prst="rect">
            <a:avLst/>
          </a:prstGeom>
        </p:spPr>
      </p:pic>
      <p:pic>
        <p:nvPicPr>
          <p:cNvPr id="6" name="Immagine 5">
            <a:extLst>
              <a:ext uri="{FF2B5EF4-FFF2-40B4-BE49-F238E27FC236}">
                <a16:creationId xmlns:a16="http://schemas.microsoft.com/office/drawing/2014/main" id="{B643987B-7A28-0322-D1A1-4294134AE357}"/>
              </a:ext>
            </a:extLst>
          </p:cNvPr>
          <p:cNvPicPr>
            <a:picLocks noChangeAspect="1"/>
          </p:cNvPicPr>
          <p:nvPr/>
        </p:nvPicPr>
        <p:blipFill>
          <a:blip r:embed="rId9"/>
          <a:stretch>
            <a:fillRect/>
          </a:stretch>
        </p:blipFill>
        <p:spPr>
          <a:xfrm>
            <a:off x="6041136" y="4744276"/>
            <a:ext cx="4625379" cy="1818834"/>
          </a:xfrm>
          <a:prstGeom prst="rect">
            <a:avLst/>
          </a:prstGeom>
        </p:spPr>
      </p:pic>
    </p:spTree>
    <p:extLst>
      <p:ext uri="{BB962C8B-B14F-4D97-AF65-F5344CB8AC3E}">
        <p14:creationId xmlns:p14="http://schemas.microsoft.com/office/powerpoint/2010/main" val="210369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31242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4876800" y="2370326"/>
            <a:ext cx="6789420" cy="3046988"/>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C85693F6-BA26-0C91-7D45-7F896AE842E6}"/>
              </a:ext>
            </a:extLst>
          </p:cNvPr>
          <p:cNvPicPr>
            <a:picLocks noChangeAspect="1"/>
          </p:cNvPicPr>
          <p:nvPr/>
        </p:nvPicPr>
        <p:blipFill rotWithShape="1">
          <a:blip r:embed="rId2">
            <a:extLst>
              <a:ext uri="{28A0092B-C50C-407E-A947-70E740481C1C}">
                <a14:useLocalDpi xmlns:a14="http://schemas.microsoft.com/office/drawing/2010/main" val="0"/>
              </a:ext>
            </a:extLst>
          </a:blip>
          <a:srcRect l="-242" t="16092" r="242" b="10297"/>
          <a:stretch/>
        </p:blipFill>
        <p:spPr>
          <a:xfrm>
            <a:off x="5116365" y="2586990"/>
            <a:ext cx="6310290" cy="2613660"/>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
        <p:nvSpPr>
          <p:cNvPr id="2" name="CasellaDiTesto 1">
            <a:extLst>
              <a:ext uri="{FF2B5EF4-FFF2-40B4-BE49-F238E27FC236}">
                <a16:creationId xmlns:a16="http://schemas.microsoft.com/office/drawing/2014/main" id="{4E2A8321-E3AA-D091-5E01-5CB10A9487A5}"/>
              </a:ext>
            </a:extLst>
          </p:cNvPr>
          <p:cNvSpPr txBox="1"/>
          <p:nvPr/>
        </p:nvSpPr>
        <p:spPr>
          <a:xfrm>
            <a:off x="833624" y="2370326"/>
            <a:ext cx="3319276"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Calibri" panose="020F0502020204030204"/>
                <a:ea typeface="+mn-ea"/>
                <a:cs typeface="+mn-cs"/>
              </a:rPr>
              <a:t>Possiamo notare come </a:t>
            </a:r>
            <a:r>
              <a:rPr kumimoji="0" lang="it-IT" sz="2400" b="0" i="0" u="none" strike="noStrike" kern="1200" cap="none" spc="0" normalizeH="0" baseline="0" noProof="0" dirty="0" err="1">
                <a:ln>
                  <a:noFill/>
                </a:ln>
                <a:effectLst/>
                <a:uLnTx/>
                <a:uFillTx/>
                <a:latin typeface="Calibri" panose="020F0502020204030204"/>
                <a:ea typeface="+mn-ea"/>
                <a:cs typeface="+mn-cs"/>
              </a:rPr>
              <a:t>instance</a:t>
            </a:r>
            <a:r>
              <a:rPr kumimoji="0" lang="it-IT" sz="2400" b="0" i="0" u="none" strike="noStrike" kern="1200" cap="none" spc="0" normalizeH="0" baseline="0" noProof="0" dirty="0">
                <a:ln>
                  <a:noFill/>
                </a:ln>
                <a:effectLst/>
                <a:uLnTx/>
                <a:uFillTx/>
                <a:latin typeface="Calibri" panose="020F0502020204030204"/>
                <a:ea typeface="+mn-ea"/>
                <a:cs typeface="+mn-cs"/>
              </a:rPr>
              <a:t> </a:t>
            </a:r>
            <a:r>
              <a:rPr kumimoji="0" lang="it-IT" sz="2400" b="0" i="0" u="none" strike="noStrike" kern="1200" cap="none" spc="0" normalizeH="0" baseline="0" noProof="0" dirty="0" err="1">
                <a:ln>
                  <a:noFill/>
                </a:ln>
                <a:effectLst/>
                <a:uLnTx/>
                <a:uFillTx/>
                <a:latin typeface="Calibri" panose="020F0502020204030204"/>
                <a:ea typeface="+mn-ea"/>
                <a:cs typeface="+mn-cs"/>
              </a:rPr>
              <a:t>segmentation</a:t>
            </a:r>
            <a:r>
              <a:rPr kumimoji="0" lang="it-IT" sz="2400" b="0" i="0" u="none" strike="noStrike" kern="1200" cap="none" spc="0" normalizeH="0" baseline="0" noProof="0" dirty="0">
                <a:ln>
                  <a:noFill/>
                </a:ln>
                <a:effectLst/>
                <a:uLnTx/>
                <a:uFillTx/>
                <a:latin typeface="Calibri" panose="020F0502020204030204"/>
                <a:ea typeface="+mn-ea"/>
                <a:cs typeface="+mn-cs"/>
              </a:rPr>
              <a:t> sia una combinazione di altri due task di computer vision: Object </a:t>
            </a:r>
            <a:r>
              <a:rPr kumimoji="0" lang="it-IT" sz="2400" b="0" i="0" u="none" strike="noStrike" kern="1200" cap="none" spc="0" normalizeH="0" baseline="0" noProof="0" dirty="0" err="1">
                <a:ln>
                  <a:noFill/>
                </a:ln>
                <a:effectLst/>
                <a:uLnTx/>
                <a:uFillTx/>
                <a:latin typeface="Calibri" panose="020F0502020204030204"/>
                <a:ea typeface="+mn-ea"/>
                <a:cs typeface="+mn-cs"/>
              </a:rPr>
              <a:t>detection</a:t>
            </a:r>
            <a:r>
              <a:rPr kumimoji="0" lang="it-IT" sz="2400" b="0" i="0" u="none" strike="noStrike" kern="1200" cap="none" spc="0" normalizeH="0" baseline="0" noProof="0" dirty="0">
                <a:ln>
                  <a:noFill/>
                </a:ln>
                <a:effectLst/>
                <a:uLnTx/>
                <a:uFillTx/>
                <a:latin typeface="Calibri" panose="020F0502020204030204"/>
                <a:ea typeface="+mn-ea"/>
                <a:cs typeface="+mn-cs"/>
              </a:rPr>
              <a:t> e semantic </a:t>
            </a:r>
            <a:r>
              <a:rPr kumimoji="0" lang="it-IT" sz="2400" b="0" i="0" u="none" strike="noStrike" kern="1200" cap="none" spc="0" normalizeH="0" baseline="0" noProof="0" dirty="0" err="1">
                <a:ln>
                  <a:noFill/>
                </a:ln>
                <a:effectLst/>
                <a:uLnTx/>
                <a:uFillTx/>
                <a:latin typeface="Calibri" panose="020F0502020204030204"/>
                <a:ea typeface="+mn-ea"/>
                <a:cs typeface="+mn-cs"/>
              </a:rPr>
              <a:t>segmentation</a:t>
            </a:r>
            <a:endParaRPr kumimoji="0" lang="it-IT" sz="2400" b="0" i="0" u="none" strike="noStrike" kern="1200" cap="none" spc="0" normalizeH="0" baseline="0" noProof="0" dirty="0">
              <a:ln>
                <a:noFill/>
              </a:ln>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C925EE47-435A-CF1E-8AD1-D4C6B4D4CBE9}"/>
              </a:ext>
            </a:extLst>
          </p:cNvPr>
          <p:cNvSpPr txBox="1"/>
          <p:nvPr/>
        </p:nvSpPr>
        <p:spPr>
          <a:xfrm>
            <a:off x="833624"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E’ un Task di Computer Vision che consiste nell’identificare e separare i diversi oggetti presenti nell’immagine, rilevandone i confini e assegnandogli una label unica.</a:t>
            </a:r>
            <a:endParaRPr lang="it-IT" sz="2400" dirty="0">
              <a:solidFill>
                <a:prstClr val="white"/>
              </a:solidFill>
              <a:latin typeface="Calibri" panose="020F0502020204030204"/>
            </a:endParaRPr>
          </a:p>
        </p:txBody>
      </p:sp>
    </p:spTree>
    <p:extLst>
      <p:ext uri="{BB962C8B-B14F-4D97-AF65-F5344CB8AC3E}">
        <p14:creationId xmlns:p14="http://schemas.microsoft.com/office/powerpoint/2010/main" val="1128437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6"/>
            <a:ext cx="10284468" cy="431057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1749552"/>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solidFill>
                  <a:schemeClr val="bg1"/>
                </a:solidFill>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effectLst/>
                <a:latin typeface="Söhne"/>
              </a:rPr>
              <a:t>- Addestramento del modello</a:t>
            </a:r>
          </a:p>
          <a:p>
            <a:pPr marL="0" indent="0">
              <a:buNone/>
            </a:pPr>
            <a:r>
              <a:rPr lang="it-IT" sz="1800" dirty="0">
                <a:solidFill>
                  <a:schemeClr val="bg1"/>
                </a:solidFill>
                <a:latin typeface="Söhne"/>
              </a:rPr>
              <a:t>- Inferenza</a:t>
            </a:r>
            <a:endParaRPr lang="it-IT" sz="1800" b="0" i="0" dirty="0">
              <a:solidFill>
                <a:schemeClr val="bg1"/>
              </a:solidFill>
              <a:effectLst/>
              <a:latin typeface="Söhne"/>
            </a:endParaRPr>
          </a:p>
        </p:txBody>
      </p:sp>
      <p:pic>
        <p:nvPicPr>
          <p:cNvPr id="17" name="Immagine 16">
            <a:extLst>
              <a:ext uri="{FF2B5EF4-FFF2-40B4-BE49-F238E27FC236}">
                <a16:creationId xmlns:a16="http://schemas.microsoft.com/office/drawing/2014/main" id="{FECA3D5A-3C10-5C81-1BB9-29AF1243D860}"/>
              </a:ext>
            </a:extLst>
          </p:cNvPr>
          <p:cNvPicPr>
            <a:picLocks noChangeAspect="1"/>
          </p:cNvPicPr>
          <p:nvPr/>
        </p:nvPicPr>
        <p:blipFill>
          <a:blip r:embed="rId6"/>
          <a:stretch>
            <a:fillRect/>
          </a:stretch>
        </p:blipFill>
        <p:spPr>
          <a:xfrm>
            <a:off x="-6127344" y="2506001"/>
            <a:ext cx="5728695" cy="4053273"/>
          </a:xfrm>
          <a:prstGeom prst="rect">
            <a:avLst/>
          </a:prstGeom>
        </p:spPr>
      </p:pic>
      <p:sp>
        <p:nvSpPr>
          <p:cNvPr id="20" name="CasellaDiTesto 19">
            <a:extLst>
              <a:ext uri="{FF2B5EF4-FFF2-40B4-BE49-F238E27FC236}">
                <a16:creationId xmlns:a16="http://schemas.microsoft.com/office/drawing/2014/main" id="{802D636F-9F6E-A253-0503-CC3BC9131DAD}"/>
              </a:ext>
            </a:extLst>
          </p:cNvPr>
          <p:cNvSpPr txBox="1"/>
          <p:nvPr/>
        </p:nvSpPr>
        <p:spPr>
          <a:xfrm>
            <a:off x="-9907447" y="3518609"/>
            <a:ext cx="3767388" cy="2031325"/>
          </a:xfrm>
          <a:prstGeom prst="rect">
            <a:avLst/>
          </a:prstGeom>
          <a:noFill/>
        </p:spPr>
        <p:txBody>
          <a:bodyPr wrap="square">
            <a:spAutoFit/>
          </a:bodyPr>
          <a:lstStyle/>
          <a:p>
            <a:r>
              <a:rPr lang="it-IT" sz="1800" b="0" i="0" dirty="0">
                <a:solidFill>
                  <a:schemeClr val="bg1"/>
                </a:solidFill>
                <a:effectLst/>
                <a:latin typeface="Lato" panose="020F0502020204030204" pitchFamily="34" charset="0"/>
              </a:rPr>
              <a:t>Dobbiamo modificare la testa del modello </a:t>
            </a:r>
            <a:r>
              <a:rPr lang="it-IT" sz="1800" b="0" i="0" dirty="0" err="1">
                <a:solidFill>
                  <a:schemeClr val="bg1"/>
                </a:solidFill>
                <a:effectLst/>
                <a:latin typeface="Lato" panose="020F0502020204030204" pitchFamily="34" charset="0"/>
              </a:rPr>
              <a:t>pre</a:t>
            </a:r>
            <a:r>
              <a:rPr lang="it-IT" sz="1800" b="0" i="0" dirty="0">
                <a:solidFill>
                  <a:schemeClr val="bg1"/>
                </a:solidFill>
                <a:effectLst/>
                <a:latin typeface="Lato" panose="020F0502020204030204" pitchFamily="34" charset="0"/>
              </a:rPr>
              <a:t>-addestrato con una nuova. </a:t>
            </a:r>
            <a:r>
              <a:rPr lang="it-IT" sz="1800" dirty="0">
                <a:solidFill>
                  <a:schemeClr val="bg1"/>
                </a:solidFill>
                <a:latin typeface="Lato" panose="020F0502020204030204" pitchFamily="34" charset="0"/>
              </a:rPr>
              <a:t>Dato che</a:t>
            </a:r>
            <a:r>
              <a:rPr lang="it-IT" sz="1800" b="0" i="0" dirty="0">
                <a:solidFill>
                  <a:schemeClr val="bg1"/>
                </a:solidFill>
                <a:effectLst/>
                <a:latin typeface="Lato" panose="020F0502020204030204" pitchFamily="34" charset="0"/>
              </a:rPr>
              <a:t> la Mask-RCNN prevede un </a:t>
            </a:r>
            <a:r>
              <a:rPr lang="it-IT" sz="1800" b="0" i="0" dirty="0" err="1">
                <a:solidFill>
                  <a:schemeClr val="bg1"/>
                </a:solidFill>
                <a:effectLst/>
                <a:latin typeface="Lato" panose="020F0502020204030204" pitchFamily="34" charset="0"/>
              </a:rPr>
              <a:t>box_predictor</a:t>
            </a:r>
            <a:r>
              <a:rPr lang="it-IT" sz="1800" dirty="0">
                <a:solidFill>
                  <a:schemeClr val="bg1"/>
                </a:solidFill>
                <a:latin typeface="Lato" panose="020F0502020204030204" pitchFamily="34" charset="0"/>
              </a:rPr>
              <a:t> </a:t>
            </a:r>
            <a:r>
              <a:rPr lang="it-IT" sz="1800" b="0" i="0" dirty="0">
                <a:solidFill>
                  <a:schemeClr val="bg1"/>
                </a:solidFill>
                <a:effectLst/>
                <a:latin typeface="Lato" panose="020F0502020204030204" pitchFamily="34" charset="0"/>
              </a:rPr>
              <a:t>e un </a:t>
            </a:r>
            <a:r>
              <a:rPr lang="it-IT" sz="1800" b="0" i="0" dirty="0" err="1">
                <a:solidFill>
                  <a:schemeClr val="bg1"/>
                </a:solidFill>
                <a:effectLst/>
                <a:latin typeface="Lato" panose="020F0502020204030204" pitchFamily="34" charset="0"/>
              </a:rPr>
              <a:t>mask_predictor</a:t>
            </a:r>
            <a:r>
              <a:rPr lang="it-IT" sz="1800" dirty="0">
                <a:solidFill>
                  <a:schemeClr val="bg1"/>
                </a:solidFill>
                <a:latin typeface="Lato" panose="020F0502020204030204" pitchFamily="34" charset="0"/>
              </a:rPr>
              <a:t> vengono </a:t>
            </a:r>
            <a:r>
              <a:rPr lang="it-IT" sz="1800" b="0" i="0" dirty="0">
                <a:solidFill>
                  <a:schemeClr val="bg1"/>
                </a:solidFill>
                <a:effectLst/>
                <a:latin typeface="Lato" panose="020F0502020204030204" pitchFamily="34" charset="0"/>
              </a:rPr>
              <a:t>modificati entrambi per adattarli al nostro set di dati.</a:t>
            </a:r>
          </a:p>
        </p:txBody>
      </p:sp>
      <p:pic>
        <p:nvPicPr>
          <p:cNvPr id="4" name="Immagine 3">
            <a:extLst>
              <a:ext uri="{FF2B5EF4-FFF2-40B4-BE49-F238E27FC236}">
                <a16:creationId xmlns:a16="http://schemas.microsoft.com/office/drawing/2014/main" id="{1FEE82EC-1F74-B6F3-666D-6EF1AD691614}"/>
              </a:ext>
            </a:extLst>
          </p:cNvPr>
          <p:cNvPicPr>
            <a:picLocks noChangeAspect="1"/>
          </p:cNvPicPr>
          <p:nvPr/>
        </p:nvPicPr>
        <p:blipFill>
          <a:blip r:embed="rId7"/>
          <a:stretch>
            <a:fillRect/>
          </a:stretch>
        </p:blipFill>
        <p:spPr>
          <a:xfrm>
            <a:off x="-8419986" y="2506001"/>
            <a:ext cx="7957711" cy="4093104"/>
          </a:xfrm>
          <a:prstGeom prst="rect">
            <a:avLst/>
          </a:prstGeom>
        </p:spPr>
      </p:pic>
      <p:pic>
        <p:nvPicPr>
          <p:cNvPr id="8" name="Immagine 7">
            <a:extLst>
              <a:ext uri="{FF2B5EF4-FFF2-40B4-BE49-F238E27FC236}">
                <a16:creationId xmlns:a16="http://schemas.microsoft.com/office/drawing/2014/main" id="{61A87D7F-5167-FEA9-EABF-150BDD925EB5}"/>
              </a:ext>
            </a:extLst>
          </p:cNvPr>
          <p:cNvPicPr>
            <a:picLocks noChangeAspect="1"/>
          </p:cNvPicPr>
          <p:nvPr/>
        </p:nvPicPr>
        <p:blipFill>
          <a:blip r:embed="rId8"/>
          <a:stretch>
            <a:fillRect/>
          </a:stretch>
        </p:blipFill>
        <p:spPr>
          <a:xfrm>
            <a:off x="2184294" y="2742812"/>
            <a:ext cx="7823411" cy="3619481"/>
          </a:xfrm>
          <a:prstGeom prst="rect">
            <a:avLst/>
          </a:prstGeom>
        </p:spPr>
      </p:pic>
    </p:spTree>
    <p:extLst>
      <p:ext uri="{BB962C8B-B14F-4D97-AF65-F5344CB8AC3E}">
        <p14:creationId xmlns:p14="http://schemas.microsoft.com/office/powerpoint/2010/main" val="274372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EFDB4956-FE48-5AC4-ED4D-B9DB587A8E3F}"/>
              </a:ext>
            </a:extLst>
          </p:cNvPr>
          <p:cNvSpPr txBox="1"/>
          <p:nvPr/>
        </p:nvSpPr>
        <p:spPr>
          <a:xfrm>
            <a:off x="560634" y="935866"/>
            <a:ext cx="7900614" cy="923330"/>
          </a:xfrm>
          <a:prstGeom prst="rect">
            <a:avLst/>
          </a:prstGeom>
          <a:noFill/>
        </p:spPr>
        <p:txBody>
          <a:bodyPr wrap="square">
            <a:spAutoFit/>
          </a:bodyPr>
          <a:lstStyle/>
          <a:p>
            <a:pPr marL="0" indent="0">
              <a:buNone/>
            </a:pPr>
            <a:r>
              <a:rPr lang="it-IT" sz="1800" b="0" i="0" dirty="0">
                <a:effectLst/>
                <a:latin typeface="Söhne"/>
              </a:rPr>
              <a:t>YOLOv8 è il più recente modello YOLO (</a:t>
            </a:r>
            <a:r>
              <a:rPr lang="it-IT" sz="1800" b="0" i="0" dirty="0" err="1">
                <a:effectLst/>
                <a:latin typeface="Söhne"/>
              </a:rPr>
              <a:t>You</a:t>
            </a:r>
            <a:r>
              <a:rPr lang="it-IT" sz="1800" b="0" i="0" dirty="0">
                <a:effectLst/>
                <a:latin typeface="Söhne"/>
              </a:rPr>
              <a:t> </a:t>
            </a:r>
            <a:r>
              <a:rPr lang="it-IT" sz="1800" b="0" i="0" dirty="0" err="1">
                <a:effectLst/>
                <a:latin typeface="Söhne"/>
              </a:rPr>
              <a:t>Only</a:t>
            </a:r>
            <a:r>
              <a:rPr lang="it-IT" sz="1800" b="0" i="0" dirty="0">
                <a:effectLst/>
                <a:latin typeface="Söhne"/>
              </a:rPr>
              <a:t> Look Once) all'avanguardia che può essere utilizzato per il rilevamento di oggetti, la classificazione delle immagini e le attività di segmentazione delle istanze. </a:t>
            </a:r>
          </a:p>
        </p:txBody>
      </p:sp>
      <p:sp>
        <p:nvSpPr>
          <p:cNvPr id="2" name="Rettangolo con angoli arrotondati 1">
            <a:extLst>
              <a:ext uri="{FF2B5EF4-FFF2-40B4-BE49-F238E27FC236}">
                <a16:creationId xmlns:a16="http://schemas.microsoft.com/office/drawing/2014/main" id="{1FC78EEC-AFF3-6C19-D3DE-73C02761E36B}"/>
              </a:ext>
            </a:extLst>
          </p:cNvPr>
          <p:cNvSpPr/>
          <p:nvPr/>
        </p:nvSpPr>
        <p:spPr>
          <a:xfrm>
            <a:off x="802632" y="2378986"/>
            <a:ext cx="10284468" cy="431057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78992" y="2029968"/>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78992"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solidFill>
                  <a:schemeClr val="bg1"/>
                </a:solidFill>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latin typeface="Söhne"/>
              </a:rPr>
              <a:t>- Inferenza</a:t>
            </a:r>
            <a:endParaRPr lang="it-IT" sz="1800" b="0" i="0" dirty="0">
              <a:effectLst/>
              <a:latin typeface="Söhne"/>
            </a:endParaRPr>
          </a:p>
        </p:txBody>
      </p:sp>
      <p:grpSp>
        <p:nvGrpSpPr>
          <p:cNvPr id="9" name="Gruppo 8">
            <a:extLst>
              <a:ext uri="{FF2B5EF4-FFF2-40B4-BE49-F238E27FC236}">
                <a16:creationId xmlns:a16="http://schemas.microsoft.com/office/drawing/2014/main" id="{BAC5D5F2-FB18-4446-6295-2B30E7BC779B}"/>
              </a:ext>
            </a:extLst>
          </p:cNvPr>
          <p:cNvGrpSpPr/>
          <p:nvPr/>
        </p:nvGrpSpPr>
        <p:grpSpPr>
          <a:xfrm>
            <a:off x="1155760" y="2763857"/>
            <a:ext cx="9532620" cy="3599644"/>
            <a:chOff x="1104900" y="3255401"/>
            <a:chExt cx="10404928" cy="2594303"/>
          </a:xfrm>
        </p:grpSpPr>
        <p:pic>
          <p:nvPicPr>
            <p:cNvPr id="5" name="Immagine 4">
              <a:extLst>
                <a:ext uri="{FF2B5EF4-FFF2-40B4-BE49-F238E27FC236}">
                  <a16:creationId xmlns:a16="http://schemas.microsoft.com/office/drawing/2014/main" id="{ED1EBA3E-17EA-25F3-0637-576612CB759E}"/>
                </a:ext>
              </a:extLst>
            </p:cNvPr>
            <p:cNvPicPr>
              <a:picLocks noChangeAspect="1"/>
            </p:cNvPicPr>
            <p:nvPr/>
          </p:nvPicPr>
          <p:blipFill>
            <a:blip r:embed="rId6"/>
            <a:stretch>
              <a:fillRect/>
            </a:stretch>
          </p:blipFill>
          <p:spPr>
            <a:xfrm>
              <a:off x="1104900" y="3255401"/>
              <a:ext cx="5225844" cy="2594303"/>
            </a:xfrm>
            <a:prstGeom prst="rect">
              <a:avLst/>
            </a:prstGeom>
          </p:spPr>
        </p:pic>
        <p:pic>
          <p:nvPicPr>
            <p:cNvPr id="6" name="Immagine 5">
              <a:extLst>
                <a:ext uri="{FF2B5EF4-FFF2-40B4-BE49-F238E27FC236}">
                  <a16:creationId xmlns:a16="http://schemas.microsoft.com/office/drawing/2014/main" id="{E6B32DA9-30F6-BFDB-C782-522D204DC83A}"/>
                </a:ext>
              </a:extLst>
            </p:cNvPr>
            <p:cNvPicPr>
              <a:picLocks noChangeAspect="1"/>
            </p:cNvPicPr>
            <p:nvPr/>
          </p:nvPicPr>
          <p:blipFill>
            <a:blip r:embed="rId7"/>
            <a:stretch>
              <a:fillRect/>
            </a:stretch>
          </p:blipFill>
          <p:spPr>
            <a:xfrm>
              <a:off x="6330744" y="3255401"/>
              <a:ext cx="5179084" cy="2594303"/>
            </a:xfrm>
            <a:prstGeom prst="rect">
              <a:avLst/>
            </a:prstGeom>
          </p:spPr>
        </p:pic>
      </p:grpSp>
      <p:sp>
        <p:nvSpPr>
          <p:cNvPr id="4" name="CasellaDiTesto 3">
            <a:extLst>
              <a:ext uri="{FF2B5EF4-FFF2-40B4-BE49-F238E27FC236}">
                <a16:creationId xmlns:a16="http://schemas.microsoft.com/office/drawing/2014/main" id="{8DCC5841-F454-2F3E-F96A-E61EA2EC37DA}"/>
              </a:ext>
            </a:extLst>
          </p:cNvPr>
          <p:cNvSpPr txBox="1"/>
          <p:nvPr/>
        </p:nvSpPr>
        <p:spPr>
          <a:xfrm>
            <a:off x="612644" y="-1116936"/>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Tree>
    <p:extLst>
      <p:ext uri="{BB962C8B-B14F-4D97-AF65-F5344CB8AC3E}">
        <p14:creationId xmlns:p14="http://schemas.microsoft.com/office/powerpoint/2010/main" val="13031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con angoli arrotondati 1">
            <a:extLst>
              <a:ext uri="{FF2B5EF4-FFF2-40B4-BE49-F238E27FC236}">
                <a16:creationId xmlns:a16="http://schemas.microsoft.com/office/drawing/2014/main" id="{1FC78EEC-AFF3-6C19-D3DE-73C02761E36B}"/>
              </a:ext>
            </a:extLst>
          </p:cNvPr>
          <p:cNvSpPr/>
          <p:nvPr/>
        </p:nvSpPr>
        <p:spPr>
          <a:xfrm>
            <a:off x="318417" y="867783"/>
            <a:ext cx="8307423" cy="1058553"/>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10052304" y="2029968"/>
            <a:ext cx="4843078" cy="28041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7795747"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Fine-tuning</a:t>
            </a:r>
          </a:p>
        </p:txBody>
      </p:sp>
      <p:sp>
        <p:nvSpPr>
          <p:cNvPr id="19" name="CasellaDiTesto 18">
            <a:extLst>
              <a:ext uri="{FF2B5EF4-FFF2-40B4-BE49-F238E27FC236}">
                <a16:creationId xmlns:a16="http://schemas.microsoft.com/office/drawing/2014/main" id="{AD3495D2-EB9B-430A-9D43-7BE6E0F1FF4C}"/>
              </a:ext>
            </a:extLst>
          </p:cNvPr>
          <p:cNvSpPr txBox="1"/>
          <p:nvPr/>
        </p:nvSpPr>
        <p:spPr>
          <a:xfrm>
            <a:off x="-10052304" y="901658"/>
            <a:ext cx="4742688" cy="1477328"/>
          </a:xfrm>
          <a:prstGeom prst="rect">
            <a:avLst/>
          </a:prstGeom>
          <a:noFill/>
        </p:spPr>
        <p:txBody>
          <a:bodyPr wrap="square">
            <a:spAutoFit/>
          </a:bodyPr>
          <a:lstStyle/>
          <a:p>
            <a:pPr marL="0" indent="0">
              <a:buNone/>
            </a:pPr>
            <a:r>
              <a:rPr lang="it-IT" sz="1800" b="0" i="0" dirty="0">
                <a:solidFill>
                  <a:schemeClr val="bg1"/>
                </a:solidFill>
                <a:effectLst/>
                <a:latin typeface="Söhne"/>
              </a:rPr>
              <a:t>Il Fine-tuning completo prevede i seguenti step:</a:t>
            </a:r>
          </a:p>
          <a:p>
            <a:pPr marL="0" indent="0">
              <a:buNone/>
            </a:pPr>
            <a:r>
              <a:rPr lang="it-IT" sz="1800" b="0" i="0" dirty="0">
                <a:solidFill>
                  <a:schemeClr val="bg1"/>
                </a:solidFill>
                <a:effectLst/>
                <a:latin typeface="Söhne"/>
              </a:rPr>
              <a:t>- Definizione della classe dataset</a:t>
            </a:r>
          </a:p>
          <a:p>
            <a:pPr marL="0" indent="0">
              <a:buNone/>
            </a:pPr>
            <a:r>
              <a:rPr lang="it-IT" sz="1800" dirty="0">
                <a:solidFill>
                  <a:schemeClr val="bg1"/>
                </a:solidFill>
                <a:latin typeface="Söhne"/>
              </a:rPr>
              <a:t>- Definire l’architettura del modello</a:t>
            </a:r>
          </a:p>
          <a:p>
            <a:pPr marL="0" indent="0">
              <a:buNone/>
            </a:pPr>
            <a:r>
              <a:rPr lang="it-IT" sz="1800" b="0" i="0" dirty="0">
                <a:solidFill>
                  <a:schemeClr val="bg1"/>
                </a:solidFill>
                <a:effectLst/>
                <a:latin typeface="Söhne"/>
              </a:rPr>
              <a:t>- Addestramento del modello</a:t>
            </a:r>
          </a:p>
          <a:p>
            <a:pPr marL="0" indent="0">
              <a:buNone/>
            </a:pPr>
            <a:r>
              <a:rPr lang="it-IT" sz="1800" dirty="0">
                <a:latin typeface="Söhne"/>
              </a:rPr>
              <a:t>- Inferenza</a:t>
            </a:r>
            <a:endParaRPr lang="it-IT" sz="1800" b="0" i="0" dirty="0">
              <a:effectLst/>
              <a:latin typeface="Söhne"/>
            </a:endParaRPr>
          </a:p>
        </p:txBody>
      </p:sp>
      <p:grpSp>
        <p:nvGrpSpPr>
          <p:cNvPr id="9" name="Gruppo 8">
            <a:extLst>
              <a:ext uri="{FF2B5EF4-FFF2-40B4-BE49-F238E27FC236}">
                <a16:creationId xmlns:a16="http://schemas.microsoft.com/office/drawing/2014/main" id="{BAC5D5F2-FB18-4446-6295-2B30E7BC779B}"/>
              </a:ext>
            </a:extLst>
          </p:cNvPr>
          <p:cNvGrpSpPr/>
          <p:nvPr/>
        </p:nvGrpSpPr>
        <p:grpSpPr>
          <a:xfrm>
            <a:off x="-9975536" y="2763857"/>
            <a:ext cx="9532620" cy="3599644"/>
            <a:chOff x="1104900" y="3255401"/>
            <a:chExt cx="10404928" cy="2594303"/>
          </a:xfrm>
        </p:grpSpPr>
        <p:pic>
          <p:nvPicPr>
            <p:cNvPr id="5" name="Immagine 4">
              <a:extLst>
                <a:ext uri="{FF2B5EF4-FFF2-40B4-BE49-F238E27FC236}">
                  <a16:creationId xmlns:a16="http://schemas.microsoft.com/office/drawing/2014/main" id="{ED1EBA3E-17EA-25F3-0637-576612CB759E}"/>
                </a:ext>
              </a:extLst>
            </p:cNvPr>
            <p:cNvPicPr>
              <a:picLocks noChangeAspect="1"/>
            </p:cNvPicPr>
            <p:nvPr/>
          </p:nvPicPr>
          <p:blipFill>
            <a:blip r:embed="rId6"/>
            <a:stretch>
              <a:fillRect/>
            </a:stretch>
          </p:blipFill>
          <p:spPr>
            <a:xfrm>
              <a:off x="1104900" y="3255401"/>
              <a:ext cx="5225844" cy="2594303"/>
            </a:xfrm>
            <a:prstGeom prst="rect">
              <a:avLst/>
            </a:prstGeom>
          </p:spPr>
        </p:pic>
        <p:pic>
          <p:nvPicPr>
            <p:cNvPr id="6" name="Immagine 5">
              <a:extLst>
                <a:ext uri="{FF2B5EF4-FFF2-40B4-BE49-F238E27FC236}">
                  <a16:creationId xmlns:a16="http://schemas.microsoft.com/office/drawing/2014/main" id="{E6B32DA9-30F6-BFDB-C782-522D204DC83A}"/>
                </a:ext>
              </a:extLst>
            </p:cNvPr>
            <p:cNvPicPr>
              <a:picLocks noChangeAspect="1"/>
            </p:cNvPicPr>
            <p:nvPr/>
          </p:nvPicPr>
          <p:blipFill>
            <a:blip r:embed="rId7"/>
            <a:stretch>
              <a:fillRect/>
            </a:stretch>
          </p:blipFill>
          <p:spPr>
            <a:xfrm>
              <a:off x="6330744" y="3255401"/>
              <a:ext cx="5179084" cy="2594303"/>
            </a:xfrm>
            <a:prstGeom prst="rect">
              <a:avLst/>
            </a:prstGeom>
          </p:spPr>
        </p:pic>
      </p:grpSp>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16" name="CasellaDiTesto 15">
            <a:extLst>
              <a:ext uri="{FF2B5EF4-FFF2-40B4-BE49-F238E27FC236}">
                <a16:creationId xmlns:a16="http://schemas.microsoft.com/office/drawing/2014/main" id="{8649008B-916E-763D-5C2F-388531DE45E1}"/>
              </a:ext>
            </a:extLst>
          </p:cNvPr>
          <p:cNvSpPr txBox="1"/>
          <p:nvPr/>
        </p:nvSpPr>
        <p:spPr>
          <a:xfrm>
            <a:off x="560634" y="935866"/>
            <a:ext cx="7900614" cy="923330"/>
          </a:xfrm>
          <a:prstGeom prst="rect">
            <a:avLst/>
          </a:prstGeom>
          <a:noFill/>
        </p:spPr>
        <p:txBody>
          <a:bodyPr wrap="square">
            <a:spAutoFit/>
          </a:bodyPr>
          <a:lstStyle/>
          <a:p>
            <a:pPr marL="0" indent="0">
              <a:buNone/>
            </a:pPr>
            <a:r>
              <a:rPr lang="it-IT" sz="1800" b="0" i="0" dirty="0">
                <a:effectLst/>
                <a:latin typeface="Söhne"/>
              </a:rPr>
              <a:t>YOLOv8 è il più recente modello YOLO (</a:t>
            </a:r>
            <a:r>
              <a:rPr lang="it-IT" sz="1800" b="0" i="0" dirty="0" err="1">
                <a:effectLst/>
                <a:latin typeface="Söhne"/>
              </a:rPr>
              <a:t>You</a:t>
            </a:r>
            <a:r>
              <a:rPr lang="it-IT" sz="1800" b="0" i="0" dirty="0">
                <a:effectLst/>
                <a:latin typeface="Söhne"/>
              </a:rPr>
              <a:t> </a:t>
            </a:r>
            <a:r>
              <a:rPr lang="it-IT" sz="1800" b="0" i="0" dirty="0" err="1">
                <a:effectLst/>
                <a:latin typeface="Söhne"/>
              </a:rPr>
              <a:t>Only</a:t>
            </a:r>
            <a:r>
              <a:rPr lang="it-IT" sz="1800" b="0" i="0" dirty="0">
                <a:effectLst/>
                <a:latin typeface="Söhne"/>
              </a:rPr>
              <a:t> Look Once) all'avanguardia che può essere utilizzato per il rilevamento di oggetti, la classificazione delle immagini e le attività di segmentazione delle istanze. </a:t>
            </a:r>
          </a:p>
        </p:txBody>
      </p:sp>
      <p:sp>
        <p:nvSpPr>
          <p:cNvPr id="17" name="CasellaDiTesto 16">
            <a:extLst>
              <a:ext uri="{FF2B5EF4-FFF2-40B4-BE49-F238E27FC236}">
                <a16:creationId xmlns:a16="http://schemas.microsoft.com/office/drawing/2014/main" id="{73AA9DD6-EF91-0F8E-8C92-8B9AF7CF05CC}"/>
              </a:ext>
            </a:extLst>
          </p:cNvPr>
          <p:cNvSpPr txBox="1"/>
          <p:nvPr/>
        </p:nvSpPr>
        <p:spPr>
          <a:xfrm>
            <a:off x="560634" y="1994419"/>
            <a:ext cx="7900614" cy="1754326"/>
          </a:xfrm>
          <a:prstGeom prst="rect">
            <a:avLst/>
          </a:prstGeom>
          <a:noFill/>
        </p:spPr>
        <p:txBody>
          <a:bodyPr wrap="square">
            <a:spAutoFit/>
          </a:bodyPr>
          <a:lstStyle/>
          <a:p>
            <a:pPr marL="0" indent="0">
              <a:buNone/>
            </a:pPr>
            <a:r>
              <a:rPr lang="it-IT" dirty="0">
                <a:latin typeface="Söhne"/>
              </a:rPr>
              <a:t>S</a:t>
            </a:r>
            <a:r>
              <a:rPr lang="it-IT" sz="1800" b="0" i="0" dirty="0">
                <a:effectLst/>
                <a:latin typeface="Söhne"/>
              </a:rPr>
              <a:t>viluppato da </a:t>
            </a:r>
            <a:r>
              <a:rPr lang="it-IT" sz="1800" b="0" i="0" dirty="0" err="1">
                <a:effectLst/>
                <a:latin typeface="Söhne"/>
              </a:rPr>
              <a:t>Ultralytics</a:t>
            </a:r>
            <a:r>
              <a:rPr lang="it-IT" sz="1800" b="0" i="0" dirty="0">
                <a:effectLst/>
                <a:latin typeface="Söhne"/>
              </a:rPr>
              <a:t> il 10.01.2023, le caratteristiche di questo approccio sono le seguenti:</a:t>
            </a:r>
          </a:p>
          <a:p>
            <a:pPr marL="0" indent="0">
              <a:buNone/>
            </a:pPr>
            <a:r>
              <a:rPr lang="it-IT" dirty="0">
                <a:latin typeface="Söhne"/>
              </a:rPr>
              <a:t>-One Shot </a:t>
            </a:r>
            <a:r>
              <a:rPr lang="it-IT" dirty="0" err="1">
                <a:latin typeface="Söhne"/>
              </a:rPr>
              <a:t>Detection</a:t>
            </a:r>
            <a:endParaRPr lang="it-IT" dirty="0">
              <a:latin typeface="Söhne"/>
            </a:endParaRPr>
          </a:p>
          <a:p>
            <a:pPr marL="0" indent="0">
              <a:buNone/>
            </a:pPr>
            <a:r>
              <a:rPr lang="it-IT" sz="1800" b="0" i="0" dirty="0">
                <a:effectLst/>
                <a:latin typeface="Söhne"/>
              </a:rPr>
              <a:t>-Divisione dell’immagine in Griglie</a:t>
            </a:r>
          </a:p>
          <a:p>
            <a:pPr marL="0" indent="0">
              <a:buNone/>
            </a:pPr>
            <a:r>
              <a:rPr lang="it-IT" dirty="0">
                <a:latin typeface="Söhne"/>
              </a:rPr>
              <a:t>-</a:t>
            </a:r>
            <a:r>
              <a:rPr lang="it-IT" dirty="0" err="1">
                <a:latin typeface="Söhne"/>
              </a:rPr>
              <a:t>Bounding</a:t>
            </a:r>
            <a:r>
              <a:rPr lang="it-IT" dirty="0">
                <a:latin typeface="Söhne"/>
              </a:rPr>
              <a:t> Box </a:t>
            </a:r>
            <a:r>
              <a:rPr lang="it-IT" dirty="0" err="1">
                <a:latin typeface="Söhne"/>
              </a:rPr>
              <a:t>Prediction</a:t>
            </a:r>
            <a:endParaRPr lang="it-IT" dirty="0">
              <a:latin typeface="Söhne"/>
            </a:endParaRPr>
          </a:p>
          <a:p>
            <a:pPr marL="0" indent="0">
              <a:buNone/>
            </a:pPr>
            <a:r>
              <a:rPr lang="it-IT" sz="1800" b="0" i="0" dirty="0">
                <a:effectLst/>
                <a:latin typeface="Söhne"/>
              </a:rPr>
              <a:t>-Non </a:t>
            </a:r>
            <a:r>
              <a:rPr lang="it-IT" sz="1800" b="0" i="0" dirty="0" err="1">
                <a:effectLst/>
                <a:latin typeface="Söhne"/>
              </a:rPr>
              <a:t>Maximal</a:t>
            </a:r>
            <a:r>
              <a:rPr lang="it-IT" sz="1800" b="0" i="0" dirty="0">
                <a:effectLst/>
                <a:latin typeface="Söhne"/>
              </a:rPr>
              <a:t> </a:t>
            </a:r>
            <a:r>
              <a:rPr lang="it-IT" sz="1800" b="0" i="0" dirty="0" err="1">
                <a:effectLst/>
                <a:latin typeface="Söhne"/>
              </a:rPr>
              <a:t>Suppression</a:t>
            </a:r>
            <a:r>
              <a:rPr lang="it-IT" sz="1800" b="0" i="0" dirty="0">
                <a:effectLst/>
                <a:latin typeface="Söhne"/>
              </a:rPr>
              <a:t> o NMS</a:t>
            </a:r>
          </a:p>
        </p:txBody>
      </p:sp>
    </p:spTree>
    <p:extLst>
      <p:ext uri="{BB962C8B-B14F-4D97-AF65-F5344CB8AC3E}">
        <p14:creationId xmlns:p14="http://schemas.microsoft.com/office/powerpoint/2010/main" val="314386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592DF6E5-1A86-F9A7-B872-3D4816EFEA31}"/>
              </a:ext>
            </a:extLst>
          </p:cNvPr>
          <p:cNvSpPr txBox="1"/>
          <p:nvPr/>
        </p:nvSpPr>
        <p:spPr>
          <a:xfrm>
            <a:off x="8051241" y="1168139"/>
            <a:ext cx="2427208" cy="2585323"/>
          </a:xfrm>
          <a:prstGeom prst="rect">
            <a:avLst/>
          </a:prstGeom>
          <a:noFill/>
        </p:spPr>
        <p:txBody>
          <a:bodyPr wrap="square">
            <a:spAutoFit/>
          </a:bodyPr>
          <a:lstStyle/>
          <a:p>
            <a:pPr marL="0" indent="0">
              <a:buNone/>
            </a:pPr>
            <a:r>
              <a:rPr lang="it-IT" b="1" dirty="0">
                <a:latin typeface="Söhne"/>
              </a:rPr>
              <a:t>One-Shot </a:t>
            </a:r>
            <a:r>
              <a:rPr lang="it-IT" b="1" dirty="0" err="1">
                <a:latin typeface="Söhne"/>
              </a:rPr>
              <a:t>Detection</a:t>
            </a:r>
            <a:r>
              <a:rPr lang="it-IT" b="1" dirty="0">
                <a:latin typeface="Söhne"/>
              </a:rPr>
              <a:t> </a:t>
            </a:r>
          </a:p>
          <a:p>
            <a:pPr marL="0" indent="0">
              <a:buNone/>
            </a:pPr>
            <a:r>
              <a:rPr lang="it-IT" dirty="0">
                <a:latin typeface="Söhne"/>
              </a:rPr>
              <a:t>YOLO è un approccio "one-shot", il che significa che effettua la rilevazione degli oggetti in un'unica passata attraverso l'immagine, a differenza di approcci </a:t>
            </a:r>
            <a:r>
              <a:rPr lang="it-IT" dirty="0" err="1">
                <a:latin typeface="Söhne"/>
              </a:rPr>
              <a:t>Region</a:t>
            </a:r>
            <a:r>
              <a:rPr lang="it-IT" dirty="0">
                <a:latin typeface="Söhne"/>
              </a:rPr>
              <a:t> </a:t>
            </a:r>
            <a:r>
              <a:rPr lang="it-IT" dirty="0" err="1">
                <a:latin typeface="Söhne"/>
              </a:rPr>
              <a:t>Based</a:t>
            </a:r>
            <a:r>
              <a:rPr lang="it-IT" dirty="0">
                <a:latin typeface="Söhne"/>
              </a:rPr>
              <a:t>.</a:t>
            </a:r>
          </a:p>
        </p:txBody>
      </p:sp>
      <p:sp>
        <p:nvSpPr>
          <p:cNvPr id="2" name="Rettangolo con angoli arrotondati 1">
            <a:extLst>
              <a:ext uri="{FF2B5EF4-FFF2-40B4-BE49-F238E27FC236}">
                <a16:creationId xmlns:a16="http://schemas.microsoft.com/office/drawing/2014/main" id="{1FC78EEC-AFF3-6C19-D3DE-73C02761E36B}"/>
              </a:ext>
            </a:extLst>
          </p:cNvPr>
          <p:cNvSpPr/>
          <p:nvPr/>
        </p:nvSpPr>
        <p:spPr>
          <a:xfrm>
            <a:off x="318417" y="1926564"/>
            <a:ext cx="8307423" cy="1977683"/>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16" name="CasellaDiTesto 15">
            <a:extLst>
              <a:ext uri="{FF2B5EF4-FFF2-40B4-BE49-F238E27FC236}">
                <a16:creationId xmlns:a16="http://schemas.microsoft.com/office/drawing/2014/main" id="{8649008B-916E-763D-5C2F-388531DE45E1}"/>
              </a:ext>
            </a:extLst>
          </p:cNvPr>
          <p:cNvSpPr txBox="1"/>
          <p:nvPr/>
        </p:nvSpPr>
        <p:spPr>
          <a:xfrm>
            <a:off x="560634" y="935866"/>
            <a:ext cx="7900614" cy="923330"/>
          </a:xfrm>
          <a:prstGeom prst="rect">
            <a:avLst/>
          </a:prstGeom>
          <a:noFill/>
        </p:spPr>
        <p:txBody>
          <a:bodyPr wrap="square">
            <a:spAutoFit/>
          </a:bodyPr>
          <a:lstStyle/>
          <a:p>
            <a:pPr marL="0" indent="0">
              <a:buNone/>
            </a:pPr>
            <a:r>
              <a:rPr lang="it-IT" sz="1800" b="0" i="0" dirty="0">
                <a:solidFill>
                  <a:schemeClr val="bg1"/>
                </a:solidFill>
                <a:effectLst/>
                <a:latin typeface="Söhne"/>
              </a:rPr>
              <a:t>YOLOv8 è il più recente modello YOLO (</a:t>
            </a:r>
            <a:r>
              <a:rPr lang="it-IT" sz="1800" b="0" i="0" dirty="0" err="1">
                <a:solidFill>
                  <a:schemeClr val="bg1"/>
                </a:solidFill>
                <a:effectLst/>
                <a:latin typeface="Söhne"/>
              </a:rPr>
              <a:t>You</a:t>
            </a:r>
            <a:r>
              <a:rPr lang="it-IT" sz="1800" b="0" i="0" dirty="0">
                <a:solidFill>
                  <a:schemeClr val="bg1"/>
                </a:solidFill>
                <a:effectLst/>
                <a:latin typeface="Söhne"/>
              </a:rPr>
              <a:t> </a:t>
            </a:r>
            <a:r>
              <a:rPr lang="it-IT" sz="1800" b="0" i="0" dirty="0" err="1">
                <a:solidFill>
                  <a:schemeClr val="bg1"/>
                </a:solidFill>
                <a:effectLst/>
                <a:latin typeface="Söhne"/>
              </a:rPr>
              <a:t>Only</a:t>
            </a:r>
            <a:r>
              <a:rPr lang="it-IT" sz="1800" b="0" i="0" dirty="0">
                <a:solidFill>
                  <a:schemeClr val="bg1"/>
                </a:solidFill>
                <a:effectLst/>
                <a:latin typeface="Söhne"/>
              </a:rPr>
              <a:t> Look Once) all'avanguardia che può essere utilizzato per il rilevamento di oggetti, la classificazione delle immagini e le attività di segmentazione delle istanze. </a:t>
            </a:r>
          </a:p>
        </p:txBody>
      </p:sp>
      <p:sp>
        <p:nvSpPr>
          <p:cNvPr id="17" name="CasellaDiTesto 16">
            <a:extLst>
              <a:ext uri="{FF2B5EF4-FFF2-40B4-BE49-F238E27FC236}">
                <a16:creationId xmlns:a16="http://schemas.microsoft.com/office/drawing/2014/main" id="{71672AEF-05CA-4483-549A-9B9AEB09B95C}"/>
              </a:ext>
            </a:extLst>
          </p:cNvPr>
          <p:cNvSpPr txBox="1"/>
          <p:nvPr/>
        </p:nvSpPr>
        <p:spPr>
          <a:xfrm>
            <a:off x="560634" y="1994419"/>
            <a:ext cx="7900614" cy="1754326"/>
          </a:xfrm>
          <a:prstGeom prst="rect">
            <a:avLst/>
          </a:prstGeom>
          <a:noFill/>
        </p:spPr>
        <p:txBody>
          <a:bodyPr wrap="square">
            <a:spAutoFit/>
          </a:bodyPr>
          <a:lstStyle/>
          <a:p>
            <a:pPr marL="0" indent="0">
              <a:buNone/>
            </a:pPr>
            <a:r>
              <a:rPr lang="it-IT" dirty="0">
                <a:latin typeface="Söhne"/>
              </a:rPr>
              <a:t>S</a:t>
            </a:r>
            <a:r>
              <a:rPr lang="it-IT" sz="1800" b="0" i="0" dirty="0">
                <a:effectLst/>
                <a:latin typeface="Söhne"/>
              </a:rPr>
              <a:t>viluppato da </a:t>
            </a:r>
            <a:r>
              <a:rPr lang="it-IT" sz="1800" b="0" i="0" dirty="0" err="1">
                <a:effectLst/>
                <a:latin typeface="Söhne"/>
              </a:rPr>
              <a:t>Ultralytics</a:t>
            </a:r>
            <a:r>
              <a:rPr lang="it-IT" sz="1800" b="0" i="0" dirty="0">
                <a:effectLst/>
                <a:latin typeface="Söhne"/>
              </a:rPr>
              <a:t> il 10.01.2023, le caratteristiche di questo approccio sono le seguenti:</a:t>
            </a:r>
          </a:p>
          <a:p>
            <a:pPr marL="0" indent="0">
              <a:buNone/>
            </a:pPr>
            <a:r>
              <a:rPr lang="it-IT" dirty="0">
                <a:latin typeface="Söhne"/>
              </a:rPr>
              <a:t>-One Shot </a:t>
            </a:r>
            <a:r>
              <a:rPr lang="it-IT" dirty="0" err="1">
                <a:latin typeface="Söhne"/>
              </a:rPr>
              <a:t>Detection</a:t>
            </a:r>
            <a:endParaRPr lang="it-IT" dirty="0">
              <a:latin typeface="Söhne"/>
            </a:endParaRPr>
          </a:p>
          <a:p>
            <a:pPr marL="0" indent="0">
              <a:buNone/>
            </a:pPr>
            <a:r>
              <a:rPr lang="it-IT" sz="1800" b="0" i="0" dirty="0">
                <a:effectLst/>
                <a:latin typeface="Söhne"/>
              </a:rPr>
              <a:t>-Divisione dell’immagine in Griglie</a:t>
            </a:r>
          </a:p>
          <a:p>
            <a:pPr marL="0" indent="0">
              <a:buNone/>
            </a:pPr>
            <a:r>
              <a:rPr lang="it-IT" dirty="0">
                <a:latin typeface="Söhne"/>
              </a:rPr>
              <a:t>-</a:t>
            </a:r>
            <a:r>
              <a:rPr lang="it-IT" dirty="0" err="1">
                <a:latin typeface="Söhne"/>
              </a:rPr>
              <a:t>Bounding</a:t>
            </a:r>
            <a:r>
              <a:rPr lang="it-IT" dirty="0">
                <a:latin typeface="Söhne"/>
              </a:rPr>
              <a:t> Box </a:t>
            </a:r>
            <a:r>
              <a:rPr lang="it-IT" dirty="0" err="1">
                <a:latin typeface="Söhne"/>
              </a:rPr>
              <a:t>Prediction</a:t>
            </a:r>
            <a:endParaRPr lang="it-IT" dirty="0">
              <a:latin typeface="Söhne"/>
            </a:endParaRPr>
          </a:p>
          <a:p>
            <a:pPr marL="0" indent="0">
              <a:buNone/>
            </a:pPr>
            <a:r>
              <a:rPr lang="it-IT" sz="1800" b="0" i="0" dirty="0">
                <a:effectLst/>
                <a:latin typeface="Söhne"/>
              </a:rPr>
              <a:t>-Non </a:t>
            </a:r>
            <a:r>
              <a:rPr lang="it-IT" sz="1800" b="0" i="0" dirty="0" err="1">
                <a:effectLst/>
                <a:latin typeface="Söhne"/>
              </a:rPr>
              <a:t>Maximal</a:t>
            </a:r>
            <a:r>
              <a:rPr lang="it-IT" sz="1800" b="0" i="0" dirty="0">
                <a:effectLst/>
                <a:latin typeface="Söhne"/>
              </a:rPr>
              <a:t> </a:t>
            </a:r>
            <a:r>
              <a:rPr lang="it-IT" sz="1800" b="0" i="0" dirty="0" err="1">
                <a:effectLst/>
                <a:latin typeface="Söhne"/>
              </a:rPr>
              <a:t>Suppression</a:t>
            </a:r>
            <a:r>
              <a:rPr lang="it-IT" sz="1800" b="0" i="0" dirty="0">
                <a:effectLst/>
                <a:latin typeface="Söhne"/>
              </a:rPr>
              <a:t> o NMS</a:t>
            </a:r>
          </a:p>
        </p:txBody>
      </p:sp>
    </p:spTree>
    <p:extLst>
      <p:ext uri="{BB962C8B-B14F-4D97-AF65-F5344CB8AC3E}">
        <p14:creationId xmlns:p14="http://schemas.microsoft.com/office/powerpoint/2010/main" val="97063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16" name="CasellaDiTesto 15">
            <a:extLst>
              <a:ext uri="{FF2B5EF4-FFF2-40B4-BE49-F238E27FC236}">
                <a16:creationId xmlns:a16="http://schemas.microsoft.com/office/drawing/2014/main" id="{8649008B-916E-763D-5C2F-388531DE45E1}"/>
              </a:ext>
            </a:extLst>
          </p:cNvPr>
          <p:cNvSpPr txBox="1"/>
          <p:nvPr/>
        </p:nvSpPr>
        <p:spPr>
          <a:xfrm>
            <a:off x="-8104351" y="935866"/>
            <a:ext cx="7900614" cy="923330"/>
          </a:xfrm>
          <a:prstGeom prst="rect">
            <a:avLst/>
          </a:prstGeom>
          <a:noFill/>
        </p:spPr>
        <p:txBody>
          <a:bodyPr wrap="square">
            <a:spAutoFit/>
          </a:bodyPr>
          <a:lstStyle/>
          <a:p>
            <a:pPr marL="0" indent="0">
              <a:buNone/>
            </a:pPr>
            <a:r>
              <a:rPr lang="it-IT" sz="1800" b="0" i="0" dirty="0">
                <a:solidFill>
                  <a:schemeClr val="bg1"/>
                </a:solidFill>
                <a:effectLst/>
                <a:latin typeface="Söhne"/>
              </a:rPr>
              <a:t>YOLOv8 è il più recente modello YOLO (</a:t>
            </a:r>
            <a:r>
              <a:rPr lang="it-IT" sz="1800" b="0" i="0" dirty="0" err="1">
                <a:solidFill>
                  <a:schemeClr val="bg1"/>
                </a:solidFill>
                <a:effectLst/>
                <a:latin typeface="Söhne"/>
              </a:rPr>
              <a:t>You</a:t>
            </a:r>
            <a:r>
              <a:rPr lang="it-IT" sz="1800" b="0" i="0" dirty="0">
                <a:solidFill>
                  <a:schemeClr val="bg1"/>
                </a:solidFill>
                <a:effectLst/>
                <a:latin typeface="Söhne"/>
              </a:rPr>
              <a:t> </a:t>
            </a:r>
            <a:r>
              <a:rPr lang="it-IT" sz="1800" b="0" i="0" dirty="0" err="1">
                <a:solidFill>
                  <a:schemeClr val="bg1"/>
                </a:solidFill>
                <a:effectLst/>
                <a:latin typeface="Söhne"/>
              </a:rPr>
              <a:t>Only</a:t>
            </a:r>
            <a:r>
              <a:rPr lang="it-IT" sz="1800" b="0" i="0" dirty="0">
                <a:solidFill>
                  <a:schemeClr val="bg1"/>
                </a:solidFill>
                <a:effectLst/>
                <a:latin typeface="Söhne"/>
              </a:rPr>
              <a:t> Look Once) all'avanguardia che può essere utilizzato per il rilevamento di oggetti, la classificazione delle immagini e le attività di segmentazione delle istanze. </a:t>
            </a:r>
          </a:p>
        </p:txBody>
      </p:sp>
      <p:sp>
        <p:nvSpPr>
          <p:cNvPr id="17" name="CasellaDiTesto 16">
            <a:extLst>
              <a:ext uri="{FF2B5EF4-FFF2-40B4-BE49-F238E27FC236}">
                <a16:creationId xmlns:a16="http://schemas.microsoft.com/office/drawing/2014/main" id="{71672AEF-05CA-4483-549A-9B9AEB09B95C}"/>
              </a:ext>
            </a:extLst>
          </p:cNvPr>
          <p:cNvSpPr txBox="1"/>
          <p:nvPr/>
        </p:nvSpPr>
        <p:spPr>
          <a:xfrm>
            <a:off x="-8104351" y="1994419"/>
            <a:ext cx="7900614" cy="1754326"/>
          </a:xfrm>
          <a:prstGeom prst="rect">
            <a:avLst/>
          </a:prstGeom>
          <a:noFill/>
        </p:spPr>
        <p:txBody>
          <a:bodyPr wrap="square">
            <a:spAutoFit/>
          </a:bodyPr>
          <a:lstStyle/>
          <a:p>
            <a:pPr marL="0" indent="0">
              <a:buNone/>
            </a:pPr>
            <a:r>
              <a:rPr lang="it-IT" dirty="0">
                <a:solidFill>
                  <a:schemeClr val="bg1"/>
                </a:solidFill>
                <a:latin typeface="Söhne"/>
              </a:rPr>
              <a:t>S</a:t>
            </a:r>
            <a:r>
              <a:rPr lang="it-IT" sz="1800" b="0" i="0" dirty="0">
                <a:solidFill>
                  <a:schemeClr val="bg1"/>
                </a:solidFill>
                <a:effectLst/>
                <a:latin typeface="Söhne"/>
              </a:rPr>
              <a:t>viluppato da </a:t>
            </a:r>
            <a:r>
              <a:rPr lang="it-IT" sz="1800" b="0" i="0" dirty="0" err="1">
                <a:solidFill>
                  <a:schemeClr val="bg1"/>
                </a:solidFill>
                <a:effectLst/>
                <a:latin typeface="Söhne"/>
              </a:rPr>
              <a:t>Ultralytics</a:t>
            </a:r>
            <a:r>
              <a:rPr lang="it-IT" sz="1800" b="0" i="0" dirty="0">
                <a:solidFill>
                  <a:schemeClr val="bg1"/>
                </a:solidFill>
                <a:effectLst/>
                <a:latin typeface="Söhne"/>
              </a:rPr>
              <a:t> il 10.01.2023, le caratteristiche di questo approccio sono le seguenti:</a:t>
            </a:r>
          </a:p>
          <a:p>
            <a:pPr marL="0" indent="0">
              <a:buNone/>
            </a:pPr>
            <a:r>
              <a:rPr lang="it-IT" dirty="0">
                <a:solidFill>
                  <a:schemeClr val="bg1"/>
                </a:solidFill>
                <a:latin typeface="Söhne"/>
              </a:rPr>
              <a:t>-One Shot </a:t>
            </a:r>
            <a:r>
              <a:rPr lang="it-IT" dirty="0" err="1">
                <a:solidFill>
                  <a:schemeClr val="bg1"/>
                </a:solidFill>
                <a:latin typeface="Söhne"/>
              </a:rPr>
              <a:t>Detection</a:t>
            </a:r>
            <a:endParaRPr lang="it-IT" dirty="0">
              <a:solidFill>
                <a:schemeClr val="bg1"/>
              </a:solidFill>
              <a:latin typeface="Söhne"/>
            </a:endParaRPr>
          </a:p>
          <a:p>
            <a:pPr marL="0" indent="0">
              <a:buNone/>
            </a:pPr>
            <a:r>
              <a:rPr lang="it-IT" sz="1800" b="0" i="0" dirty="0">
                <a:solidFill>
                  <a:schemeClr val="bg1"/>
                </a:solidFill>
                <a:effectLst/>
                <a:latin typeface="Söhne"/>
              </a:rPr>
              <a:t>-Divisione dell’immagine in Griglie</a:t>
            </a:r>
          </a:p>
          <a:p>
            <a:pPr marL="0" indent="0">
              <a:buNone/>
            </a:pPr>
            <a:r>
              <a:rPr lang="it-IT" dirty="0">
                <a:solidFill>
                  <a:schemeClr val="bg1"/>
                </a:solidFill>
                <a:latin typeface="Söhne"/>
              </a:rPr>
              <a:t>-</a:t>
            </a:r>
            <a:r>
              <a:rPr lang="it-IT" dirty="0" err="1">
                <a:solidFill>
                  <a:schemeClr val="bg1"/>
                </a:solidFill>
                <a:latin typeface="Söhne"/>
              </a:rPr>
              <a:t>Bounding</a:t>
            </a:r>
            <a:r>
              <a:rPr lang="it-IT" dirty="0">
                <a:solidFill>
                  <a:schemeClr val="bg1"/>
                </a:solidFill>
                <a:latin typeface="Söhne"/>
              </a:rPr>
              <a:t> Box </a:t>
            </a:r>
            <a:r>
              <a:rPr lang="it-IT" dirty="0" err="1">
                <a:solidFill>
                  <a:schemeClr val="bg1"/>
                </a:solidFill>
                <a:latin typeface="Söhne"/>
              </a:rPr>
              <a:t>Prediction</a:t>
            </a:r>
            <a:endParaRPr lang="it-IT" dirty="0">
              <a:solidFill>
                <a:schemeClr val="bg1"/>
              </a:solidFill>
              <a:latin typeface="Söhne"/>
            </a:endParaRPr>
          </a:p>
          <a:p>
            <a:pPr marL="0" indent="0">
              <a:buNone/>
            </a:pPr>
            <a:r>
              <a:rPr lang="it-IT" sz="1800" b="0" i="0" dirty="0">
                <a:solidFill>
                  <a:schemeClr val="bg1"/>
                </a:solidFill>
                <a:effectLst/>
                <a:latin typeface="Söhne"/>
              </a:rPr>
              <a:t>-Non </a:t>
            </a:r>
            <a:r>
              <a:rPr lang="it-IT" sz="1800" b="0" i="0" dirty="0" err="1">
                <a:solidFill>
                  <a:schemeClr val="bg1"/>
                </a:solidFill>
                <a:effectLst/>
                <a:latin typeface="Söhne"/>
              </a:rPr>
              <a:t>Maximal</a:t>
            </a:r>
            <a:r>
              <a:rPr lang="it-IT" sz="1800" b="0" i="0" dirty="0">
                <a:solidFill>
                  <a:schemeClr val="bg1"/>
                </a:solidFill>
                <a:effectLst/>
                <a:latin typeface="Söhne"/>
              </a:rPr>
              <a:t> </a:t>
            </a:r>
            <a:r>
              <a:rPr lang="it-IT" sz="1800" b="0" i="0" dirty="0" err="1">
                <a:solidFill>
                  <a:schemeClr val="bg1"/>
                </a:solidFill>
                <a:effectLst/>
                <a:latin typeface="Söhne"/>
              </a:rPr>
              <a:t>Suppression</a:t>
            </a:r>
            <a:r>
              <a:rPr lang="it-IT" sz="1800" b="0" i="0" dirty="0">
                <a:solidFill>
                  <a:schemeClr val="bg1"/>
                </a:solidFill>
                <a:effectLst/>
                <a:latin typeface="Söhne"/>
              </a:rPr>
              <a:t> o NMS</a:t>
            </a:r>
          </a:p>
        </p:txBody>
      </p:sp>
      <p:sp>
        <p:nvSpPr>
          <p:cNvPr id="3" name="Rettangolo con angoli arrotondati 2">
            <a:extLst>
              <a:ext uri="{FF2B5EF4-FFF2-40B4-BE49-F238E27FC236}">
                <a16:creationId xmlns:a16="http://schemas.microsoft.com/office/drawing/2014/main" id="{15807D2B-DD7F-7EA4-D264-39A52E703F16}"/>
              </a:ext>
            </a:extLst>
          </p:cNvPr>
          <p:cNvSpPr/>
          <p:nvPr/>
        </p:nvSpPr>
        <p:spPr>
          <a:xfrm>
            <a:off x="7956202" y="1015663"/>
            <a:ext cx="2617287" cy="2890277"/>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F65692E2-897F-C182-B9A2-DE8EE8FE2551}"/>
              </a:ext>
            </a:extLst>
          </p:cNvPr>
          <p:cNvSpPr txBox="1"/>
          <p:nvPr/>
        </p:nvSpPr>
        <p:spPr>
          <a:xfrm>
            <a:off x="8051241" y="1168139"/>
            <a:ext cx="2427208" cy="2585323"/>
          </a:xfrm>
          <a:prstGeom prst="rect">
            <a:avLst/>
          </a:prstGeom>
          <a:noFill/>
        </p:spPr>
        <p:txBody>
          <a:bodyPr wrap="square">
            <a:spAutoFit/>
          </a:bodyPr>
          <a:lstStyle/>
          <a:p>
            <a:pPr marL="0" indent="0">
              <a:buNone/>
            </a:pPr>
            <a:r>
              <a:rPr lang="it-IT" b="1" dirty="0">
                <a:latin typeface="Söhne"/>
              </a:rPr>
              <a:t>One-Shot </a:t>
            </a:r>
            <a:r>
              <a:rPr lang="it-IT" b="1" dirty="0" err="1">
                <a:latin typeface="Söhne"/>
              </a:rPr>
              <a:t>Detection</a:t>
            </a:r>
            <a:r>
              <a:rPr lang="it-IT" b="1" dirty="0">
                <a:latin typeface="Söhne"/>
              </a:rPr>
              <a:t> </a:t>
            </a:r>
          </a:p>
          <a:p>
            <a:pPr marL="0" indent="0">
              <a:buNone/>
            </a:pPr>
            <a:r>
              <a:rPr lang="it-IT" dirty="0">
                <a:latin typeface="Söhne"/>
              </a:rPr>
              <a:t>YOLO è un approccio "one-shot", il che significa che effettua la rilevazione degli oggetti in un'unica passata attraverso l'immagine, a differenza di approcci </a:t>
            </a:r>
            <a:r>
              <a:rPr lang="it-IT" dirty="0" err="1">
                <a:latin typeface="Söhne"/>
              </a:rPr>
              <a:t>Region</a:t>
            </a:r>
            <a:r>
              <a:rPr lang="it-IT" dirty="0">
                <a:latin typeface="Söhne"/>
              </a:rPr>
              <a:t> </a:t>
            </a:r>
            <a:r>
              <a:rPr lang="it-IT" dirty="0" err="1">
                <a:latin typeface="Söhne"/>
              </a:rPr>
              <a:t>Based</a:t>
            </a:r>
            <a:r>
              <a:rPr lang="it-IT" dirty="0">
                <a:latin typeface="Söhne"/>
              </a:rPr>
              <a:t>.</a:t>
            </a:r>
          </a:p>
        </p:txBody>
      </p:sp>
      <p:sp>
        <p:nvSpPr>
          <p:cNvPr id="6" name="CasellaDiTesto 5">
            <a:extLst>
              <a:ext uri="{FF2B5EF4-FFF2-40B4-BE49-F238E27FC236}">
                <a16:creationId xmlns:a16="http://schemas.microsoft.com/office/drawing/2014/main" id="{6CA5B19D-1F8E-49C2-3845-669CDC953534}"/>
              </a:ext>
            </a:extLst>
          </p:cNvPr>
          <p:cNvSpPr txBox="1"/>
          <p:nvPr/>
        </p:nvSpPr>
        <p:spPr>
          <a:xfrm>
            <a:off x="4569962" y="1168139"/>
            <a:ext cx="3041003" cy="2585323"/>
          </a:xfrm>
          <a:prstGeom prst="rect">
            <a:avLst/>
          </a:prstGeom>
          <a:noFill/>
        </p:spPr>
        <p:txBody>
          <a:bodyPr wrap="square">
            <a:spAutoFit/>
          </a:bodyPr>
          <a:lstStyle/>
          <a:p>
            <a:pPr marL="0" indent="0">
              <a:buNone/>
            </a:pPr>
            <a:r>
              <a:rPr lang="it-IT" b="1" dirty="0">
                <a:latin typeface="Söhne"/>
              </a:rPr>
              <a:t>Divisione dell'Immagine in Griglie</a:t>
            </a:r>
            <a:r>
              <a:rPr lang="it-IT" dirty="0">
                <a:latin typeface="Söhne"/>
              </a:rPr>
              <a:t>: </a:t>
            </a:r>
          </a:p>
          <a:p>
            <a:pPr marL="0" indent="0">
              <a:buNone/>
            </a:pPr>
            <a:r>
              <a:rPr lang="it-IT" dirty="0">
                <a:latin typeface="Söhne"/>
              </a:rPr>
              <a:t>L'immagine di input è suddivisa in una griglia di dimensione a scelta. YOLO effettua la previsione degli oggetti e delle relative </a:t>
            </a:r>
            <a:r>
              <a:rPr lang="it-IT" dirty="0" err="1">
                <a:latin typeface="Söhne"/>
              </a:rPr>
              <a:t>bounding</a:t>
            </a:r>
            <a:r>
              <a:rPr lang="it-IT" dirty="0">
                <a:latin typeface="Söhne"/>
              </a:rPr>
              <a:t> box all'interno di ciascuna cella di questa griglia.</a:t>
            </a:r>
          </a:p>
        </p:txBody>
      </p:sp>
    </p:spTree>
    <p:extLst>
      <p:ext uri="{BB962C8B-B14F-4D97-AF65-F5344CB8AC3E}">
        <p14:creationId xmlns:p14="http://schemas.microsoft.com/office/powerpoint/2010/main" val="173569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8051241"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2" name="Rettangolo con angoli arrotondati 1">
            <a:extLst>
              <a:ext uri="{FF2B5EF4-FFF2-40B4-BE49-F238E27FC236}">
                <a16:creationId xmlns:a16="http://schemas.microsoft.com/office/drawing/2014/main" id="{D35F909F-CCE3-FFE3-F728-6A762767D4E8}"/>
              </a:ext>
            </a:extLst>
          </p:cNvPr>
          <p:cNvSpPr/>
          <p:nvPr/>
        </p:nvSpPr>
        <p:spPr>
          <a:xfrm>
            <a:off x="4428199" y="1015663"/>
            <a:ext cx="3291051" cy="2890277"/>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77FA7B69-B04A-EDC3-9745-AC1D0064B45D}"/>
              </a:ext>
            </a:extLst>
          </p:cNvPr>
          <p:cNvSpPr txBox="1"/>
          <p:nvPr/>
        </p:nvSpPr>
        <p:spPr>
          <a:xfrm>
            <a:off x="4569962" y="1168139"/>
            <a:ext cx="3041003" cy="2585323"/>
          </a:xfrm>
          <a:prstGeom prst="rect">
            <a:avLst/>
          </a:prstGeom>
          <a:noFill/>
        </p:spPr>
        <p:txBody>
          <a:bodyPr wrap="square">
            <a:spAutoFit/>
          </a:bodyPr>
          <a:lstStyle/>
          <a:p>
            <a:pPr marL="0" indent="0">
              <a:buNone/>
            </a:pPr>
            <a:r>
              <a:rPr lang="it-IT" b="1" dirty="0">
                <a:latin typeface="Söhne"/>
              </a:rPr>
              <a:t>Divisione dell'Immagine in Griglie</a:t>
            </a:r>
            <a:r>
              <a:rPr lang="it-IT" dirty="0">
                <a:latin typeface="Söhne"/>
              </a:rPr>
              <a:t>: </a:t>
            </a:r>
          </a:p>
          <a:p>
            <a:pPr marL="0" indent="0">
              <a:buNone/>
            </a:pPr>
            <a:r>
              <a:rPr lang="it-IT" dirty="0">
                <a:latin typeface="Söhne"/>
              </a:rPr>
              <a:t>L'immagine di input è suddivisa in una griglia di dimensione a scelta. YOLO effettua la previsione degli oggetti e delle relative </a:t>
            </a:r>
            <a:r>
              <a:rPr lang="it-IT" dirty="0" err="1">
                <a:latin typeface="Söhne"/>
              </a:rPr>
              <a:t>bounding</a:t>
            </a:r>
            <a:r>
              <a:rPr lang="it-IT" dirty="0">
                <a:latin typeface="Söhne"/>
              </a:rPr>
              <a:t> box all'interno di ciascuna cella di questa griglia.</a:t>
            </a:r>
          </a:p>
        </p:txBody>
      </p:sp>
      <p:sp>
        <p:nvSpPr>
          <p:cNvPr id="8" name="CasellaDiTesto 7">
            <a:extLst>
              <a:ext uri="{FF2B5EF4-FFF2-40B4-BE49-F238E27FC236}">
                <a16:creationId xmlns:a16="http://schemas.microsoft.com/office/drawing/2014/main" id="{899A00A0-2016-5EAE-57F0-229AEF58F4E8}"/>
              </a:ext>
            </a:extLst>
          </p:cNvPr>
          <p:cNvSpPr txBox="1"/>
          <p:nvPr/>
        </p:nvSpPr>
        <p:spPr>
          <a:xfrm>
            <a:off x="227460" y="1168139"/>
            <a:ext cx="3899948" cy="2585323"/>
          </a:xfrm>
          <a:prstGeom prst="rect">
            <a:avLst/>
          </a:prstGeom>
          <a:noFill/>
        </p:spPr>
        <p:txBody>
          <a:bodyPr wrap="square">
            <a:spAutoFit/>
          </a:bodyPr>
          <a:lstStyle/>
          <a:p>
            <a:pPr marL="0" indent="0">
              <a:buNone/>
            </a:pPr>
            <a:r>
              <a:rPr lang="it-IT" b="1" dirty="0" err="1">
                <a:latin typeface="Söhne"/>
              </a:rPr>
              <a:t>Bounding</a:t>
            </a:r>
            <a:r>
              <a:rPr lang="it-IT" b="1" dirty="0">
                <a:latin typeface="Söhne"/>
              </a:rPr>
              <a:t> Box </a:t>
            </a:r>
            <a:r>
              <a:rPr lang="it-IT" b="1" dirty="0" err="1">
                <a:latin typeface="Söhne"/>
              </a:rPr>
              <a:t>Prediction</a:t>
            </a:r>
            <a:r>
              <a:rPr lang="it-IT" b="1" dirty="0">
                <a:latin typeface="Söhne"/>
              </a:rPr>
              <a:t>: </a:t>
            </a:r>
          </a:p>
          <a:p>
            <a:pPr marL="0" indent="0">
              <a:buNone/>
            </a:pPr>
            <a:r>
              <a:rPr lang="it-IT" dirty="0">
                <a:latin typeface="Söhne"/>
              </a:rPr>
              <a:t>Per ogni cella della griglia, YOLO predice un numero fissato di </a:t>
            </a:r>
            <a:r>
              <a:rPr lang="it-IT" dirty="0" err="1">
                <a:latin typeface="Söhne"/>
              </a:rPr>
              <a:t>bounding</a:t>
            </a:r>
            <a:r>
              <a:rPr lang="it-IT" dirty="0">
                <a:latin typeface="Söhne"/>
              </a:rPr>
              <a:t> box (Anchor Box) insieme alle probabilità associate a ciascuna classe. Le </a:t>
            </a:r>
            <a:r>
              <a:rPr lang="it-IT" dirty="0" err="1">
                <a:latin typeface="Söhne"/>
              </a:rPr>
              <a:t>bounding</a:t>
            </a:r>
            <a:r>
              <a:rPr lang="it-IT" dirty="0">
                <a:latin typeface="Söhne"/>
              </a:rPr>
              <a:t> box sono rettangoli che circondano l'oggetto e sono definite da coordinate (x, y) del punto «top-</a:t>
            </a:r>
            <a:r>
              <a:rPr lang="it-IT" dirty="0" err="1">
                <a:latin typeface="Söhne"/>
              </a:rPr>
              <a:t>left</a:t>
            </a:r>
            <a:r>
              <a:rPr lang="it-IT" dirty="0">
                <a:latin typeface="Söhne"/>
              </a:rPr>
              <a:t>» e le dimensioni (larghezza e altezza).</a:t>
            </a:r>
          </a:p>
        </p:txBody>
      </p:sp>
    </p:spTree>
    <p:extLst>
      <p:ext uri="{BB962C8B-B14F-4D97-AF65-F5344CB8AC3E}">
        <p14:creationId xmlns:p14="http://schemas.microsoft.com/office/powerpoint/2010/main" val="246208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8051241"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4569962"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02437" y="1015663"/>
            <a:ext cx="4217477" cy="289027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227460" y="1168139"/>
            <a:ext cx="3899948" cy="2585323"/>
          </a:xfrm>
          <a:prstGeom prst="rect">
            <a:avLst/>
          </a:prstGeom>
          <a:noFill/>
        </p:spPr>
        <p:txBody>
          <a:bodyPr wrap="square">
            <a:spAutoFit/>
          </a:bodyPr>
          <a:lstStyle/>
          <a:p>
            <a:pPr marL="0" indent="0">
              <a:buNone/>
            </a:pPr>
            <a:r>
              <a:rPr lang="it-IT" b="1" dirty="0" err="1">
                <a:latin typeface="Söhne"/>
              </a:rPr>
              <a:t>Bounding</a:t>
            </a:r>
            <a:r>
              <a:rPr lang="it-IT" b="1" dirty="0">
                <a:latin typeface="Söhne"/>
              </a:rPr>
              <a:t> Box </a:t>
            </a:r>
            <a:r>
              <a:rPr lang="it-IT" b="1" dirty="0" err="1">
                <a:latin typeface="Söhne"/>
              </a:rPr>
              <a:t>Prediction</a:t>
            </a:r>
            <a:r>
              <a:rPr lang="it-IT" b="1" dirty="0">
                <a:latin typeface="Söhne"/>
              </a:rPr>
              <a:t>: </a:t>
            </a:r>
          </a:p>
          <a:p>
            <a:pPr marL="0" indent="0">
              <a:buNone/>
            </a:pPr>
            <a:r>
              <a:rPr lang="it-IT" dirty="0">
                <a:latin typeface="Söhne"/>
              </a:rPr>
              <a:t>Per ogni cella della griglia, YOLO predice un numero fissato di </a:t>
            </a:r>
            <a:r>
              <a:rPr lang="it-IT" dirty="0" err="1">
                <a:latin typeface="Söhne"/>
              </a:rPr>
              <a:t>bounding</a:t>
            </a:r>
            <a:r>
              <a:rPr lang="it-IT" dirty="0">
                <a:latin typeface="Söhne"/>
              </a:rPr>
              <a:t> box (Anchor Box) insieme alle probabilità associate a ciascuna classe. Le </a:t>
            </a:r>
            <a:r>
              <a:rPr lang="it-IT" dirty="0" err="1">
                <a:latin typeface="Söhne"/>
              </a:rPr>
              <a:t>bounding</a:t>
            </a:r>
            <a:r>
              <a:rPr lang="it-IT" dirty="0">
                <a:latin typeface="Söhne"/>
              </a:rPr>
              <a:t> box sono rettangoli che circondano l'oggetto e sono definite da coordinate (x, y) del punto «top-</a:t>
            </a:r>
            <a:r>
              <a:rPr lang="it-IT" dirty="0" err="1">
                <a:latin typeface="Söhne"/>
              </a:rPr>
              <a:t>left</a:t>
            </a:r>
            <a:r>
              <a:rPr lang="it-IT" dirty="0">
                <a:latin typeface="Söhne"/>
              </a:rPr>
              <a:t>» e le dimensioni (larghezza e altezza).</a:t>
            </a:r>
          </a:p>
        </p:txBody>
      </p:sp>
      <p:sp>
        <p:nvSpPr>
          <p:cNvPr id="9" name="CasellaDiTesto 8">
            <a:extLst>
              <a:ext uri="{FF2B5EF4-FFF2-40B4-BE49-F238E27FC236}">
                <a16:creationId xmlns:a16="http://schemas.microsoft.com/office/drawing/2014/main" id="{FE115E8F-04F8-780C-763C-5FFDC5D8A68E}"/>
              </a:ext>
            </a:extLst>
          </p:cNvPr>
          <p:cNvSpPr txBox="1"/>
          <p:nvPr/>
        </p:nvSpPr>
        <p:spPr>
          <a:xfrm>
            <a:off x="2786957" y="4251568"/>
            <a:ext cx="6442826" cy="1200329"/>
          </a:xfrm>
          <a:prstGeom prst="rect">
            <a:avLst/>
          </a:prstGeom>
          <a:noFill/>
        </p:spPr>
        <p:txBody>
          <a:bodyPr wrap="square">
            <a:spAutoFit/>
          </a:bodyPr>
          <a:lstStyle/>
          <a:p>
            <a:pPr marL="0" indent="0">
              <a:buNone/>
            </a:pPr>
            <a:r>
              <a:rPr lang="it-IT" b="1" dirty="0">
                <a:latin typeface="Söhne"/>
              </a:rPr>
              <a:t>Non </a:t>
            </a:r>
            <a:r>
              <a:rPr lang="it-IT" b="1" dirty="0" err="1">
                <a:latin typeface="Söhne"/>
              </a:rPr>
              <a:t>Maximal</a:t>
            </a:r>
            <a:r>
              <a:rPr lang="it-IT" b="1" dirty="0">
                <a:latin typeface="Söhne"/>
              </a:rPr>
              <a:t> </a:t>
            </a:r>
            <a:r>
              <a:rPr lang="it-IT" b="1" dirty="0" err="1">
                <a:latin typeface="Söhne"/>
              </a:rPr>
              <a:t>Suppression</a:t>
            </a:r>
            <a:r>
              <a:rPr lang="it-IT" b="1" dirty="0">
                <a:latin typeface="Söhne"/>
              </a:rPr>
              <a:t> (NMS)</a:t>
            </a:r>
          </a:p>
          <a:p>
            <a:pPr marL="0" indent="0">
              <a:buNone/>
            </a:pPr>
            <a:r>
              <a:rPr lang="it-IT" dirty="0">
                <a:latin typeface="Söhne"/>
              </a:rPr>
              <a:t>Dopo la fase di previsione, YOLO utilizza un processo di eliminazione delle sovrapposizioni per mantenere solo le </a:t>
            </a:r>
            <a:r>
              <a:rPr lang="it-IT" dirty="0" err="1">
                <a:latin typeface="Söhne"/>
              </a:rPr>
              <a:t>bounding</a:t>
            </a:r>
            <a:r>
              <a:rPr lang="it-IT" dirty="0">
                <a:latin typeface="Söhne"/>
              </a:rPr>
              <a:t> box più sicure, riducendo il rischio di duplicati.</a:t>
            </a:r>
          </a:p>
        </p:txBody>
      </p:sp>
    </p:spTree>
    <p:extLst>
      <p:ext uri="{BB962C8B-B14F-4D97-AF65-F5344CB8AC3E}">
        <p14:creationId xmlns:p14="http://schemas.microsoft.com/office/powerpoint/2010/main" val="2302718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1E1D189-5177-3C95-6D9A-8B6AD501DC4C}"/>
              </a:ext>
            </a:extLst>
          </p:cNvPr>
          <p:cNvSpPr txBox="1"/>
          <p:nvPr/>
        </p:nvSpPr>
        <p:spPr>
          <a:xfrm>
            <a:off x="466188" y="1027473"/>
            <a:ext cx="10007848" cy="3139321"/>
          </a:xfrm>
          <a:prstGeom prst="rect">
            <a:avLst/>
          </a:prstGeom>
          <a:noFill/>
        </p:spPr>
        <p:txBody>
          <a:bodyPr wrap="square">
            <a:spAutoFit/>
          </a:bodyPr>
          <a:lstStyle/>
          <a:p>
            <a:pPr marL="0" indent="0">
              <a:buNone/>
            </a:pPr>
            <a:r>
              <a:rPr lang="it-IT" dirty="0">
                <a:latin typeface="Söhne"/>
              </a:rPr>
              <a:t>Per il calcolo dei </a:t>
            </a:r>
            <a:r>
              <a:rPr lang="it-IT" dirty="0" err="1">
                <a:latin typeface="Söhne"/>
              </a:rPr>
              <a:t>Bounding</a:t>
            </a:r>
            <a:r>
              <a:rPr lang="it-IT" dirty="0">
                <a:latin typeface="Söhne"/>
              </a:rPr>
              <a:t> Box, si è passato da un approccio Anchor </a:t>
            </a:r>
            <a:r>
              <a:rPr lang="it-IT" dirty="0" err="1">
                <a:latin typeface="Söhne"/>
              </a:rPr>
              <a:t>Based</a:t>
            </a:r>
            <a:r>
              <a:rPr lang="it-IT" dirty="0">
                <a:latin typeface="Söhne"/>
              </a:rPr>
              <a:t> ad uno Anchor-Free.</a:t>
            </a:r>
          </a:p>
          <a:p>
            <a:pPr marL="0" indent="0">
              <a:buNone/>
            </a:pPr>
            <a:endParaRPr lang="it-IT" dirty="0">
              <a:latin typeface="Söhne"/>
            </a:endParaRPr>
          </a:p>
          <a:p>
            <a:pPr marL="0" indent="0">
              <a:buNone/>
            </a:pPr>
            <a:r>
              <a:rPr lang="it-IT" dirty="0">
                <a:latin typeface="Söhne"/>
              </a:rPr>
              <a:t>Anchor </a:t>
            </a:r>
            <a:r>
              <a:rPr lang="it-IT" dirty="0" err="1">
                <a:latin typeface="Söhne"/>
              </a:rPr>
              <a:t>Based</a:t>
            </a:r>
            <a:r>
              <a:rPr lang="it-IT" dirty="0">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latin typeface="Söhne"/>
            </a:endParaRPr>
          </a:p>
          <a:p>
            <a:pPr marL="0" indent="0">
              <a:buNone/>
            </a:pPr>
            <a:r>
              <a:rPr lang="it-IT" dirty="0">
                <a:latin typeface="Söhne"/>
              </a:rPr>
              <a:t>Anchor Free: 	Diversamente dai metodi Anchor </a:t>
            </a:r>
            <a:r>
              <a:rPr lang="it-IT" dirty="0" err="1">
                <a:latin typeface="Söhne"/>
              </a:rPr>
              <a:t>Based</a:t>
            </a:r>
            <a:r>
              <a:rPr lang="it-IT" dirty="0">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latin typeface="Söhne"/>
              </a:rPr>
              <a:t>Boundig</a:t>
            </a:r>
            <a:r>
              <a:rPr lang="it-IT" dirty="0">
                <a:latin typeface="Söhne"/>
              </a:rPr>
              <a:t> Box della Ground-truth</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8051241"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4569962"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2618515" y="4150894"/>
            <a:ext cx="6779710" cy="140167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227460" y="1168139"/>
            <a:ext cx="3899948" cy="2585323"/>
          </a:xfrm>
          <a:prstGeom prst="rect">
            <a:avLst/>
          </a:prstGeom>
          <a:noFill/>
        </p:spPr>
        <p:txBody>
          <a:bodyPr wrap="square">
            <a:spAutoFit/>
          </a:bodyPr>
          <a:lstStyle/>
          <a:p>
            <a:pPr marL="0" indent="0">
              <a:buNone/>
            </a:pPr>
            <a:r>
              <a:rPr lang="it-IT" b="1" dirty="0" err="1">
                <a:solidFill>
                  <a:schemeClr val="bg1"/>
                </a:solidFill>
                <a:latin typeface="Söhne"/>
              </a:rPr>
              <a:t>Bounding</a:t>
            </a:r>
            <a:r>
              <a:rPr lang="it-IT" b="1" dirty="0">
                <a:solidFill>
                  <a:schemeClr val="bg1"/>
                </a:solidFill>
                <a:latin typeface="Söhne"/>
              </a:rPr>
              <a:t> Box </a:t>
            </a:r>
            <a:r>
              <a:rPr lang="it-IT" b="1" dirty="0" err="1">
                <a:solidFill>
                  <a:schemeClr val="bg1"/>
                </a:solidFill>
                <a:latin typeface="Söhne"/>
              </a:rPr>
              <a:t>Prediction</a:t>
            </a:r>
            <a:r>
              <a:rPr lang="it-IT" b="1" dirty="0">
                <a:solidFill>
                  <a:schemeClr val="bg1"/>
                </a:solidFill>
                <a:latin typeface="Söhne"/>
              </a:rPr>
              <a:t>: </a:t>
            </a:r>
          </a:p>
          <a:p>
            <a:pPr marL="0" indent="0">
              <a:buNone/>
            </a:pPr>
            <a:r>
              <a:rPr lang="it-IT" dirty="0">
                <a:solidFill>
                  <a:schemeClr val="bg1"/>
                </a:solidFill>
                <a:latin typeface="Söhne"/>
              </a:rPr>
              <a:t>Per ogni cella della griglia, YOLO predice un numero fissato di </a:t>
            </a:r>
            <a:r>
              <a:rPr lang="it-IT" dirty="0" err="1">
                <a:solidFill>
                  <a:schemeClr val="bg1"/>
                </a:solidFill>
                <a:latin typeface="Söhne"/>
              </a:rPr>
              <a:t>bounding</a:t>
            </a:r>
            <a:r>
              <a:rPr lang="it-IT" dirty="0">
                <a:solidFill>
                  <a:schemeClr val="bg1"/>
                </a:solidFill>
                <a:latin typeface="Söhne"/>
              </a:rPr>
              <a:t> box (Anchor Box) insieme alle probabilità associate a ciascuna classe. Le </a:t>
            </a:r>
            <a:r>
              <a:rPr lang="it-IT" dirty="0" err="1">
                <a:solidFill>
                  <a:schemeClr val="bg1"/>
                </a:solidFill>
                <a:latin typeface="Söhne"/>
              </a:rPr>
              <a:t>bounding</a:t>
            </a:r>
            <a:r>
              <a:rPr lang="it-IT" dirty="0">
                <a:solidFill>
                  <a:schemeClr val="bg1"/>
                </a:solidFill>
                <a:latin typeface="Söhne"/>
              </a:rPr>
              <a:t> box sono rettangoli che circondano l'oggetto e sono definite da coordinate (x, y) del punto «top-</a:t>
            </a:r>
            <a:r>
              <a:rPr lang="it-IT" dirty="0" err="1">
                <a:solidFill>
                  <a:schemeClr val="bg1"/>
                </a:solidFill>
                <a:latin typeface="Söhne"/>
              </a:rPr>
              <a:t>left</a:t>
            </a:r>
            <a:r>
              <a:rPr lang="it-IT" dirty="0">
                <a:solidFill>
                  <a:schemeClr val="bg1"/>
                </a:solidFill>
                <a:latin typeface="Söhne"/>
              </a:rPr>
              <a:t>» e le dimensioni (larghezza e altezza).</a:t>
            </a:r>
          </a:p>
        </p:txBody>
      </p:sp>
      <p:sp>
        <p:nvSpPr>
          <p:cNvPr id="2" name="CasellaDiTesto 1">
            <a:extLst>
              <a:ext uri="{FF2B5EF4-FFF2-40B4-BE49-F238E27FC236}">
                <a16:creationId xmlns:a16="http://schemas.microsoft.com/office/drawing/2014/main" id="{99A431FD-D9FE-95F9-FAB3-16591CB600BB}"/>
              </a:ext>
            </a:extLst>
          </p:cNvPr>
          <p:cNvSpPr txBox="1"/>
          <p:nvPr/>
        </p:nvSpPr>
        <p:spPr>
          <a:xfrm>
            <a:off x="2786957" y="4251568"/>
            <a:ext cx="6442826" cy="1200329"/>
          </a:xfrm>
          <a:prstGeom prst="rect">
            <a:avLst/>
          </a:prstGeom>
          <a:noFill/>
        </p:spPr>
        <p:txBody>
          <a:bodyPr wrap="square">
            <a:spAutoFit/>
          </a:bodyPr>
          <a:lstStyle/>
          <a:p>
            <a:pPr marL="0" indent="0">
              <a:buNone/>
            </a:pPr>
            <a:r>
              <a:rPr lang="it-IT" b="1" dirty="0">
                <a:latin typeface="Söhne"/>
              </a:rPr>
              <a:t>Non </a:t>
            </a:r>
            <a:r>
              <a:rPr lang="it-IT" b="1" dirty="0" err="1">
                <a:latin typeface="Söhne"/>
              </a:rPr>
              <a:t>Maximal</a:t>
            </a:r>
            <a:r>
              <a:rPr lang="it-IT" b="1" dirty="0">
                <a:latin typeface="Söhne"/>
              </a:rPr>
              <a:t> </a:t>
            </a:r>
            <a:r>
              <a:rPr lang="it-IT" b="1" dirty="0" err="1">
                <a:latin typeface="Söhne"/>
              </a:rPr>
              <a:t>Suppression</a:t>
            </a:r>
            <a:r>
              <a:rPr lang="it-IT" b="1" dirty="0">
                <a:latin typeface="Söhne"/>
              </a:rPr>
              <a:t> (NMS)</a:t>
            </a:r>
          </a:p>
          <a:p>
            <a:pPr marL="0" indent="0">
              <a:buNone/>
            </a:pPr>
            <a:r>
              <a:rPr lang="it-IT" dirty="0">
                <a:latin typeface="Söhne"/>
              </a:rPr>
              <a:t>Dopo la fase di previsione, YOLO utilizza un processo di eliminazione delle sovrapposizioni per mantenere solo le </a:t>
            </a:r>
            <a:r>
              <a:rPr lang="it-IT" dirty="0" err="1">
                <a:latin typeface="Söhne"/>
              </a:rPr>
              <a:t>bounding</a:t>
            </a:r>
            <a:r>
              <a:rPr lang="it-IT" dirty="0">
                <a:latin typeface="Söhne"/>
              </a:rPr>
              <a:t> box più sicure, riducendo il rischio di duplicati.</a:t>
            </a:r>
          </a:p>
        </p:txBody>
      </p:sp>
    </p:spTree>
    <p:extLst>
      <p:ext uri="{BB962C8B-B14F-4D97-AF65-F5344CB8AC3E}">
        <p14:creationId xmlns:p14="http://schemas.microsoft.com/office/powerpoint/2010/main" val="86311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2702586"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6183865"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285008" y="914400"/>
            <a:ext cx="10438410" cy="581892"/>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10526367" y="1168139"/>
            <a:ext cx="3899948" cy="2585323"/>
          </a:xfrm>
          <a:prstGeom prst="rect">
            <a:avLst/>
          </a:prstGeom>
          <a:noFill/>
        </p:spPr>
        <p:txBody>
          <a:bodyPr wrap="square">
            <a:spAutoFit/>
          </a:bodyPr>
          <a:lstStyle/>
          <a:p>
            <a:pPr marL="0" indent="0">
              <a:buNone/>
            </a:pPr>
            <a:r>
              <a:rPr lang="it-IT" b="1" dirty="0" err="1">
                <a:solidFill>
                  <a:schemeClr val="bg1"/>
                </a:solidFill>
                <a:latin typeface="Söhne"/>
              </a:rPr>
              <a:t>Bounding</a:t>
            </a:r>
            <a:r>
              <a:rPr lang="it-IT" b="1" dirty="0">
                <a:solidFill>
                  <a:schemeClr val="bg1"/>
                </a:solidFill>
                <a:latin typeface="Söhne"/>
              </a:rPr>
              <a:t> Box </a:t>
            </a:r>
            <a:r>
              <a:rPr lang="it-IT" b="1" dirty="0" err="1">
                <a:solidFill>
                  <a:schemeClr val="bg1"/>
                </a:solidFill>
                <a:latin typeface="Söhne"/>
              </a:rPr>
              <a:t>Prediction</a:t>
            </a:r>
            <a:r>
              <a:rPr lang="it-IT" b="1" dirty="0">
                <a:solidFill>
                  <a:schemeClr val="bg1"/>
                </a:solidFill>
                <a:latin typeface="Söhne"/>
              </a:rPr>
              <a:t>: </a:t>
            </a:r>
          </a:p>
          <a:p>
            <a:pPr marL="0" indent="0">
              <a:buNone/>
            </a:pPr>
            <a:r>
              <a:rPr lang="it-IT" dirty="0">
                <a:solidFill>
                  <a:schemeClr val="bg1"/>
                </a:solidFill>
                <a:latin typeface="Söhne"/>
              </a:rPr>
              <a:t>Per ogni cella della griglia, YOLO predice un numero fissato di </a:t>
            </a:r>
            <a:r>
              <a:rPr lang="it-IT" dirty="0" err="1">
                <a:solidFill>
                  <a:schemeClr val="bg1"/>
                </a:solidFill>
                <a:latin typeface="Söhne"/>
              </a:rPr>
              <a:t>bounding</a:t>
            </a:r>
            <a:r>
              <a:rPr lang="it-IT" dirty="0">
                <a:solidFill>
                  <a:schemeClr val="bg1"/>
                </a:solidFill>
                <a:latin typeface="Söhne"/>
              </a:rPr>
              <a:t> box (Anchor Box) insieme alle probabilità associate a ciascuna classe. Le </a:t>
            </a:r>
            <a:r>
              <a:rPr lang="it-IT" dirty="0" err="1">
                <a:solidFill>
                  <a:schemeClr val="bg1"/>
                </a:solidFill>
                <a:latin typeface="Söhne"/>
              </a:rPr>
              <a:t>bounding</a:t>
            </a:r>
            <a:r>
              <a:rPr lang="it-IT" dirty="0">
                <a:solidFill>
                  <a:schemeClr val="bg1"/>
                </a:solidFill>
                <a:latin typeface="Söhne"/>
              </a:rPr>
              <a:t> box sono rettangoli che circondano l'oggetto e sono definite da coordinate (x, y) del punto «top-</a:t>
            </a:r>
            <a:r>
              <a:rPr lang="it-IT" dirty="0" err="1">
                <a:solidFill>
                  <a:schemeClr val="bg1"/>
                </a:solidFill>
                <a:latin typeface="Söhne"/>
              </a:rPr>
              <a:t>left</a:t>
            </a:r>
            <a:r>
              <a:rPr lang="it-IT" dirty="0">
                <a:solidFill>
                  <a:schemeClr val="bg1"/>
                </a:solidFill>
                <a:latin typeface="Söhne"/>
              </a:rPr>
              <a:t>» e le dimensioni (larghezza e altezza).</a:t>
            </a:r>
          </a:p>
        </p:txBody>
      </p:sp>
      <p:sp>
        <p:nvSpPr>
          <p:cNvPr id="2" name="CasellaDiTesto 1">
            <a:extLst>
              <a:ext uri="{FF2B5EF4-FFF2-40B4-BE49-F238E27FC236}">
                <a16:creationId xmlns:a16="http://schemas.microsoft.com/office/drawing/2014/main" id="{99A431FD-D9FE-95F9-FAB3-16591CB600BB}"/>
              </a:ext>
            </a:extLst>
          </p:cNvPr>
          <p:cNvSpPr txBox="1"/>
          <p:nvPr/>
        </p:nvSpPr>
        <p:spPr>
          <a:xfrm>
            <a:off x="-7966870" y="4251568"/>
            <a:ext cx="6442826" cy="1200329"/>
          </a:xfrm>
          <a:prstGeom prst="rect">
            <a:avLst/>
          </a:prstGeom>
          <a:noFill/>
        </p:spPr>
        <p:txBody>
          <a:bodyPr wrap="square">
            <a:spAutoFit/>
          </a:bodyPr>
          <a:lstStyle/>
          <a:p>
            <a:pPr marL="0" indent="0">
              <a:buNone/>
            </a:pPr>
            <a:r>
              <a:rPr lang="it-IT" b="1" dirty="0">
                <a:solidFill>
                  <a:schemeClr val="bg1"/>
                </a:solidFill>
                <a:latin typeface="Söhne"/>
              </a:rPr>
              <a:t>Non </a:t>
            </a:r>
            <a:r>
              <a:rPr lang="it-IT" b="1" dirty="0" err="1">
                <a:solidFill>
                  <a:schemeClr val="bg1"/>
                </a:solidFill>
                <a:latin typeface="Söhne"/>
              </a:rPr>
              <a:t>Maximal</a:t>
            </a:r>
            <a:r>
              <a:rPr lang="it-IT" b="1" dirty="0">
                <a:solidFill>
                  <a:schemeClr val="bg1"/>
                </a:solidFill>
                <a:latin typeface="Söhne"/>
              </a:rPr>
              <a:t> </a:t>
            </a:r>
            <a:r>
              <a:rPr lang="it-IT" b="1" dirty="0" err="1">
                <a:solidFill>
                  <a:schemeClr val="bg1"/>
                </a:solidFill>
                <a:latin typeface="Söhne"/>
              </a:rPr>
              <a:t>Suppression</a:t>
            </a:r>
            <a:r>
              <a:rPr lang="it-IT" b="1" dirty="0">
                <a:solidFill>
                  <a:schemeClr val="bg1"/>
                </a:solidFill>
                <a:latin typeface="Söhne"/>
              </a:rPr>
              <a:t> (NMS)</a:t>
            </a:r>
          </a:p>
          <a:p>
            <a:pPr marL="0" indent="0">
              <a:buNone/>
            </a:pPr>
            <a:r>
              <a:rPr lang="it-IT" dirty="0">
                <a:solidFill>
                  <a:schemeClr val="bg1"/>
                </a:solidFill>
                <a:latin typeface="Söhne"/>
              </a:rPr>
              <a:t>Dopo la fase di previsione, YOLO utilizza un processo di eliminazione delle sovrapposizioni per mantenere solo le </a:t>
            </a:r>
            <a:r>
              <a:rPr lang="it-IT" dirty="0" err="1">
                <a:solidFill>
                  <a:schemeClr val="bg1"/>
                </a:solidFill>
                <a:latin typeface="Söhne"/>
              </a:rPr>
              <a:t>bounding</a:t>
            </a:r>
            <a:r>
              <a:rPr lang="it-IT" dirty="0">
                <a:solidFill>
                  <a:schemeClr val="bg1"/>
                </a:solidFill>
                <a:latin typeface="Söhne"/>
              </a:rPr>
              <a:t> box più sicure, riducendo il rischio di duplicati.</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466188" y="1027473"/>
            <a:ext cx="10007848" cy="3139321"/>
          </a:xfrm>
          <a:prstGeom prst="rect">
            <a:avLst/>
          </a:prstGeom>
          <a:noFill/>
        </p:spPr>
        <p:txBody>
          <a:bodyPr wrap="square">
            <a:spAutoFit/>
          </a:bodyPr>
          <a:lstStyle/>
          <a:p>
            <a:pPr marL="0" indent="0">
              <a:buNone/>
            </a:pPr>
            <a:r>
              <a:rPr lang="it-IT" dirty="0">
                <a:latin typeface="Söhne"/>
              </a:rPr>
              <a:t>Per il calcolo dei </a:t>
            </a:r>
            <a:r>
              <a:rPr lang="it-IT" dirty="0" err="1">
                <a:latin typeface="Söhne"/>
              </a:rPr>
              <a:t>Bounding</a:t>
            </a:r>
            <a:r>
              <a:rPr lang="it-IT" dirty="0">
                <a:latin typeface="Söhne"/>
              </a:rPr>
              <a:t> Box, si è passato da un approccio Anchor </a:t>
            </a:r>
            <a:r>
              <a:rPr lang="it-IT" dirty="0" err="1">
                <a:latin typeface="Söhne"/>
              </a:rPr>
              <a:t>Based</a:t>
            </a:r>
            <a:r>
              <a:rPr lang="it-IT" dirty="0">
                <a:latin typeface="Söhne"/>
              </a:rPr>
              <a:t> ad uno Anchor-Free.</a:t>
            </a:r>
          </a:p>
          <a:p>
            <a:pPr marL="0" indent="0">
              <a:buNone/>
            </a:pPr>
            <a:endParaRPr lang="it-IT" dirty="0">
              <a:latin typeface="Söhne"/>
            </a:endParaRPr>
          </a:p>
          <a:p>
            <a:pPr marL="0" indent="0">
              <a:buNone/>
            </a:pPr>
            <a:r>
              <a:rPr lang="it-IT" dirty="0">
                <a:latin typeface="Söhne"/>
              </a:rPr>
              <a:t>Anchor </a:t>
            </a:r>
            <a:r>
              <a:rPr lang="it-IT" dirty="0" err="1">
                <a:latin typeface="Söhne"/>
              </a:rPr>
              <a:t>Based</a:t>
            </a:r>
            <a:r>
              <a:rPr lang="it-IT" dirty="0">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latin typeface="Söhne"/>
            </a:endParaRPr>
          </a:p>
          <a:p>
            <a:pPr marL="0" indent="0">
              <a:buNone/>
            </a:pPr>
            <a:r>
              <a:rPr lang="it-IT" dirty="0">
                <a:latin typeface="Söhne"/>
              </a:rPr>
              <a:t>Anchor Free: 	Diversamente dai metodi Anchor </a:t>
            </a:r>
            <a:r>
              <a:rPr lang="it-IT" dirty="0" err="1">
                <a:latin typeface="Söhne"/>
              </a:rPr>
              <a:t>Based</a:t>
            </a:r>
            <a:r>
              <a:rPr lang="it-IT" dirty="0">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latin typeface="Söhne"/>
              </a:rPr>
              <a:t>Boundig</a:t>
            </a:r>
            <a:r>
              <a:rPr lang="it-IT" dirty="0">
                <a:latin typeface="Söhne"/>
              </a:rPr>
              <a:t> Box della Ground-truth</a:t>
            </a:r>
          </a:p>
        </p:txBody>
      </p:sp>
    </p:spTree>
    <p:extLst>
      <p:ext uri="{BB962C8B-B14F-4D97-AF65-F5344CB8AC3E}">
        <p14:creationId xmlns:p14="http://schemas.microsoft.com/office/powerpoint/2010/main" val="124692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2702586"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6183865"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285008" y="914400"/>
            <a:ext cx="10438410" cy="1947554"/>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10526367" y="1168139"/>
            <a:ext cx="3899948" cy="2585323"/>
          </a:xfrm>
          <a:prstGeom prst="rect">
            <a:avLst/>
          </a:prstGeom>
          <a:noFill/>
        </p:spPr>
        <p:txBody>
          <a:bodyPr wrap="square">
            <a:spAutoFit/>
          </a:bodyPr>
          <a:lstStyle/>
          <a:p>
            <a:pPr marL="0" indent="0">
              <a:buNone/>
            </a:pPr>
            <a:r>
              <a:rPr lang="it-IT" b="1" dirty="0" err="1">
                <a:solidFill>
                  <a:schemeClr val="bg1"/>
                </a:solidFill>
                <a:latin typeface="Söhne"/>
              </a:rPr>
              <a:t>Bounding</a:t>
            </a:r>
            <a:r>
              <a:rPr lang="it-IT" b="1" dirty="0">
                <a:solidFill>
                  <a:schemeClr val="bg1"/>
                </a:solidFill>
                <a:latin typeface="Söhne"/>
              </a:rPr>
              <a:t> Box </a:t>
            </a:r>
            <a:r>
              <a:rPr lang="it-IT" b="1" dirty="0" err="1">
                <a:solidFill>
                  <a:schemeClr val="bg1"/>
                </a:solidFill>
                <a:latin typeface="Söhne"/>
              </a:rPr>
              <a:t>Prediction</a:t>
            </a:r>
            <a:r>
              <a:rPr lang="it-IT" b="1" dirty="0">
                <a:solidFill>
                  <a:schemeClr val="bg1"/>
                </a:solidFill>
                <a:latin typeface="Söhne"/>
              </a:rPr>
              <a:t>: </a:t>
            </a:r>
          </a:p>
          <a:p>
            <a:pPr marL="0" indent="0">
              <a:buNone/>
            </a:pPr>
            <a:r>
              <a:rPr lang="it-IT" dirty="0">
                <a:solidFill>
                  <a:schemeClr val="bg1"/>
                </a:solidFill>
                <a:latin typeface="Söhne"/>
              </a:rPr>
              <a:t>Per ogni cella della griglia, YOLO predice un numero fissato di </a:t>
            </a:r>
            <a:r>
              <a:rPr lang="it-IT" dirty="0" err="1">
                <a:solidFill>
                  <a:schemeClr val="bg1"/>
                </a:solidFill>
                <a:latin typeface="Söhne"/>
              </a:rPr>
              <a:t>bounding</a:t>
            </a:r>
            <a:r>
              <a:rPr lang="it-IT" dirty="0">
                <a:solidFill>
                  <a:schemeClr val="bg1"/>
                </a:solidFill>
                <a:latin typeface="Söhne"/>
              </a:rPr>
              <a:t> box (Anchor Box) insieme alle probabilità associate a ciascuna classe. Le </a:t>
            </a:r>
            <a:r>
              <a:rPr lang="it-IT" dirty="0" err="1">
                <a:solidFill>
                  <a:schemeClr val="bg1"/>
                </a:solidFill>
                <a:latin typeface="Söhne"/>
              </a:rPr>
              <a:t>bounding</a:t>
            </a:r>
            <a:r>
              <a:rPr lang="it-IT" dirty="0">
                <a:solidFill>
                  <a:schemeClr val="bg1"/>
                </a:solidFill>
                <a:latin typeface="Söhne"/>
              </a:rPr>
              <a:t> box sono rettangoli che circondano l'oggetto e sono definite da coordinate (x, y) del punto «top-</a:t>
            </a:r>
            <a:r>
              <a:rPr lang="it-IT" dirty="0" err="1">
                <a:solidFill>
                  <a:schemeClr val="bg1"/>
                </a:solidFill>
                <a:latin typeface="Söhne"/>
              </a:rPr>
              <a:t>left</a:t>
            </a:r>
            <a:r>
              <a:rPr lang="it-IT" dirty="0">
                <a:solidFill>
                  <a:schemeClr val="bg1"/>
                </a:solidFill>
                <a:latin typeface="Söhne"/>
              </a:rPr>
              <a:t>» e le dimensioni (larghezza e altezza).</a:t>
            </a:r>
          </a:p>
        </p:txBody>
      </p:sp>
      <p:sp>
        <p:nvSpPr>
          <p:cNvPr id="2" name="CasellaDiTesto 1">
            <a:extLst>
              <a:ext uri="{FF2B5EF4-FFF2-40B4-BE49-F238E27FC236}">
                <a16:creationId xmlns:a16="http://schemas.microsoft.com/office/drawing/2014/main" id="{99A431FD-D9FE-95F9-FAB3-16591CB600BB}"/>
              </a:ext>
            </a:extLst>
          </p:cNvPr>
          <p:cNvSpPr txBox="1"/>
          <p:nvPr/>
        </p:nvSpPr>
        <p:spPr>
          <a:xfrm>
            <a:off x="-7966870" y="4251568"/>
            <a:ext cx="6442826" cy="1200329"/>
          </a:xfrm>
          <a:prstGeom prst="rect">
            <a:avLst/>
          </a:prstGeom>
          <a:noFill/>
        </p:spPr>
        <p:txBody>
          <a:bodyPr wrap="square">
            <a:spAutoFit/>
          </a:bodyPr>
          <a:lstStyle/>
          <a:p>
            <a:pPr marL="0" indent="0">
              <a:buNone/>
            </a:pPr>
            <a:r>
              <a:rPr lang="it-IT" b="1" dirty="0">
                <a:solidFill>
                  <a:schemeClr val="bg1"/>
                </a:solidFill>
                <a:latin typeface="Söhne"/>
              </a:rPr>
              <a:t>Non </a:t>
            </a:r>
            <a:r>
              <a:rPr lang="it-IT" b="1" dirty="0" err="1">
                <a:solidFill>
                  <a:schemeClr val="bg1"/>
                </a:solidFill>
                <a:latin typeface="Söhne"/>
              </a:rPr>
              <a:t>Maximal</a:t>
            </a:r>
            <a:r>
              <a:rPr lang="it-IT" b="1" dirty="0">
                <a:solidFill>
                  <a:schemeClr val="bg1"/>
                </a:solidFill>
                <a:latin typeface="Söhne"/>
              </a:rPr>
              <a:t> </a:t>
            </a:r>
            <a:r>
              <a:rPr lang="it-IT" b="1" dirty="0" err="1">
                <a:solidFill>
                  <a:schemeClr val="bg1"/>
                </a:solidFill>
                <a:latin typeface="Söhne"/>
              </a:rPr>
              <a:t>Suppression</a:t>
            </a:r>
            <a:r>
              <a:rPr lang="it-IT" b="1" dirty="0">
                <a:solidFill>
                  <a:schemeClr val="bg1"/>
                </a:solidFill>
                <a:latin typeface="Söhne"/>
              </a:rPr>
              <a:t> (NMS)</a:t>
            </a:r>
          </a:p>
          <a:p>
            <a:pPr marL="0" indent="0">
              <a:buNone/>
            </a:pPr>
            <a:r>
              <a:rPr lang="it-IT" dirty="0">
                <a:solidFill>
                  <a:schemeClr val="bg1"/>
                </a:solidFill>
                <a:latin typeface="Söhne"/>
              </a:rPr>
              <a:t>Dopo la fase di previsione, YOLO utilizza un processo di eliminazione delle sovrapposizioni per mantenere solo le </a:t>
            </a:r>
            <a:r>
              <a:rPr lang="it-IT" dirty="0" err="1">
                <a:solidFill>
                  <a:schemeClr val="bg1"/>
                </a:solidFill>
                <a:latin typeface="Söhne"/>
              </a:rPr>
              <a:t>bounding</a:t>
            </a:r>
            <a:r>
              <a:rPr lang="it-IT" dirty="0">
                <a:solidFill>
                  <a:schemeClr val="bg1"/>
                </a:solidFill>
                <a:latin typeface="Söhne"/>
              </a:rPr>
              <a:t> box più sicure, riducendo il rischio di duplicati.</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466188" y="1027473"/>
            <a:ext cx="10007848" cy="3139321"/>
          </a:xfrm>
          <a:prstGeom prst="rect">
            <a:avLst/>
          </a:prstGeom>
          <a:noFill/>
        </p:spPr>
        <p:txBody>
          <a:bodyPr wrap="square">
            <a:spAutoFit/>
          </a:bodyPr>
          <a:lstStyle/>
          <a:p>
            <a:pPr marL="0" indent="0">
              <a:buNone/>
            </a:pPr>
            <a:r>
              <a:rPr lang="it-IT" dirty="0">
                <a:latin typeface="Söhne"/>
              </a:rPr>
              <a:t>Per il calcolo dei </a:t>
            </a:r>
            <a:r>
              <a:rPr lang="it-IT" dirty="0" err="1">
                <a:latin typeface="Söhne"/>
              </a:rPr>
              <a:t>Bounding</a:t>
            </a:r>
            <a:r>
              <a:rPr lang="it-IT" dirty="0">
                <a:latin typeface="Söhne"/>
              </a:rPr>
              <a:t> Box, si è passato da un approccio Anchor </a:t>
            </a:r>
            <a:r>
              <a:rPr lang="it-IT" dirty="0" err="1">
                <a:latin typeface="Söhne"/>
              </a:rPr>
              <a:t>Based</a:t>
            </a:r>
            <a:r>
              <a:rPr lang="it-IT" dirty="0">
                <a:latin typeface="Söhne"/>
              </a:rPr>
              <a:t> ad uno Anchor-Free.</a:t>
            </a:r>
          </a:p>
          <a:p>
            <a:pPr marL="0" indent="0">
              <a:buNone/>
            </a:pPr>
            <a:endParaRPr lang="it-IT" dirty="0">
              <a:latin typeface="Söhne"/>
            </a:endParaRPr>
          </a:p>
          <a:p>
            <a:pPr marL="0" indent="0">
              <a:buNone/>
            </a:pPr>
            <a:r>
              <a:rPr lang="it-IT" dirty="0">
                <a:latin typeface="Söhne"/>
              </a:rPr>
              <a:t>Anchor </a:t>
            </a:r>
            <a:r>
              <a:rPr lang="it-IT" dirty="0" err="1">
                <a:latin typeface="Söhne"/>
              </a:rPr>
              <a:t>Based</a:t>
            </a:r>
            <a:r>
              <a:rPr lang="it-IT" dirty="0">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latin typeface="Söhne"/>
            </a:endParaRPr>
          </a:p>
          <a:p>
            <a:pPr marL="0" indent="0">
              <a:buNone/>
            </a:pPr>
            <a:r>
              <a:rPr lang="it-IT" dirty="0">
                <a:latin typeface="Söhne"/>
              </a:rPr>
              <a:t>Anchor Free: 	Diversamente dai metodi Anchor </a:t>
            </a:r>
            <a:r>
              <a:rPr lang="it-IT" dirty="0" err="1">
                <a:latin typeface="Söhne"/>
              </a:rPr>
              <a:t>Based</a:t>
            </a:r>
            <a:r>
              <a:rPr lang="it-IT" dirty="0">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latin typeface="Söhne"/>
              </a:rPr>
              <a:t>Boundig</a:t>
            </a:r>
            <a:r>
              <a:rPr lang="it-IT" dirty="0">
                <a:latin typeface="Söhne"/>
              </a:rPr>
              <a:t> Box della Ground-truth</a:t>
            </a:r>
          </a:p>
        </p:txBody>
      </p:sp>
    </p:spTree>
    <p:extLst>
      <p:ext uri="{BB962C8B-B14F-4D97-AF65-F5344CB8AC3E}">
        <p14:creationId xmlns:p14="http://schemas.microsoft.com/office/powerpoint/2010/main" val="265908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31242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734865" y="2225546"/>
            <a:ext cx="3570436" cy="3390394"/>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2901E45-C6A9-905E-E7C3-3FD5E5B60B6C}"/>
              </a:ext>
            </a:extLst>
          </p:cNvPr>
          <p:cNvSpPr txBox="1"/>
          <p:nvPr/>
        </p:nvSpPr>
        <p:spPr>
          <a:xfrm>
            <a:off x="-3547876"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E’ un Task di Computer Vision che consiste nell’identificare e separare i diversi oggetti presenti nell’immagine, rilevandone i confini e assegnandogli una label unica.</a:t>
            </a:r>
            <a:endParaRPr lang="it-IT" sz="2400" dirty="0">
              <a:solidFill>
                <a:prstClr val="white"/>
              </a:solidFill>
              <a:latin typeface="Calibri" panose="020F0502020204030204"/>
            </a:endParaRPr>
          </a:p>
        </p:txBody>
      </p:sp>
      <p:pic>
        <p:nvPicPr>
          <p:cNvPr id="23" name="Immagine 22">
            <a:extLst>
              <a:ext uri="{FF2B5EF4-FFF2-40B4-BE49-F238E27FC236}">
                <a16:creationId xmlns:a16="http://schemas.microsoft.com/office/drawing/2014/main" id="{C85693F6-BA26-0C91-7D45-7F896AE842E6}"/>
              </a:ext>
            </a:extLst>
          </p:cNvPr>
          <p:cNvPicPr>
            <a:picLocks noChangeAspect="1"/>
          </p:cNvPicPr>
          <p:nvPr/>
        </p:nvPicPr>
        <p:blipFill rotWithShape="1">
          <a:blip r:embed="rId2">
            <a:extLst>
              <a:ext uri="{28A0092B-C50C-407E-A947-70E740481C1C}">
                <a14:useLocalDpi xmlns:a14="http://schemas.microsoft.com/office/drawing/2010/main" val="0"/>
              </a:ext>
            </a:extLst>
          </a:blip>
          <a:srcRect l="-242" t="16092" r="242" b="10297"/>
          <a:stretch/>
        </p:blipFill>
        <p:spPr>
          <a:xfrm>
            <a:off x="5116365" y="2586990"/>
            <a:ext cx="6310290" cy="2613660"/>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
        <p:nvSpPr>
          <p:cNvPr id="2" name="CasellaDiTesto 1">
            <a:extLst>
              <a:ext uri="{FF2B5EF4-FFF2-40B4-BE49-F238E27FC236}">
                <a16:creationId xmlns:a16="http://schemas.microsoft.com/office/drawing/2014/main" id="{4E2A8321-E3AA-D091-5E01-5CB10A9487A5}"/>
              </a:ext>
            </a:extLst>
          </p:cNvPr>
          <p:cNvSpPr txBox="1"/>
          <p:nvPr/>
        </p:nvSpPr>
        <p:spPr>
          <a:xfrm>
            <a:off x="833624"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Calibri" panose="020F0502020204030204"/>
                <a:ea typeface="+mn-ea"/>
                <a:cs typeface="+mn-cs"/>
              </a:rPr>
              <a:t>Possiamo notare come l’</a:t>
            </a:r>
            <a:r>
              <a:rPr kumimoji="0" lang="it-IT" sz="2400" b="0" i="0" u="none" strike="noStrike" kern="1200" cap="none" spc="0" normalizeH="0" baseline="0" noProof="0" dirty="0" err="1">
                <a:ln>
                  <a:noFill/>
                </a:ln>
                <a:effectLst/>
                <a:uLnTx/>
                <a:uFillTx/>
                <a:latin typeface="Calibri" panose="020F0502020204030204"/>
                <a:ea typeface="+mn-ea"/>
                <a:cs typeface="+mn-cs"/>
              </a:rPr>
              <a:t>Instance</a:t>
            </a:r>
            <a:r>
              <a:rPr kumimoji="0" lang="it-IT" sz="2400" b="0" i="0" u="none" strike="noStrike" kern="1200" cap="none" spc="0" normalizeH="0" baseline="0" noProof="0" dirty="0">
                <a:ln>
                  <a:noFill/>
                </a:ln>
                <a:effectLst/>
                <a:uLnTx/>
                <a:uFillTx/>
                <a:latin typeface="Calibri" panose="020F0502020204030204"/>
                <a:ea typeface="+mn-ea"/>
                <a:cs typeface="+mn-cs"/>
              </a:rPr>
              <a:t> </a:t>
            </a:r>
            <a:r>
              <a:rPr kumimoji="0" lang="it-IT" sz="2400" b="0" i="0" u="none" strike="noStrike" kern="1200" cap="none" spc="0" normalizeH="0" baseline="0" noProof="0" dirty="0" err="1">
                <a:ln>
                  <a:noFill/>
                </a:ln>
                <a:effectLst/>
                <a:uLnTx/>
                <a:uFillTx/>
                <a:latin typeface="Calibri" panose="020F0502020204030204"/>
                <a:ea typeface="+mn-ea"/>
                <a:cs typeface="+mn-cs"/>
              </a:rPr>
              <a:t>Segmentation</a:t>
            </a:r>
            <a:r>
              <a:rPr kumimoji="0" lang="it-IT" sz="2400" b="0" i="0" u="none" strike="noStrike" kern="1200" cap="none" spc="0" normalizeH="0" baseline="0" noProof="0" dirty="0">
                <a:ln>
                  <a:noFill/>
                </a:ln>
                <a:effectLst/>
                <a:uLnTx/>
                <a:uFillTx/>
                <a:latin typeface="Calibri" panose="020F0502020204030204"/>
                <a:ea typeface="+mn-ea"/>
                <a:cs typeface="+mn-cs"/>
              </a:rPr>
              <a:t> sia una combinazione di altri due Task della Computer 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dirty="0">
              <a:ln>
                <a:noFill/>
              </a:ln>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latin typeface="Calibri" panose="020F0502020204030204"/>
              </a:rPr>
              <a:t>-Object </a:t>
            </a:r>
            <a:r>
              <a:rPr lang="it-IT" sz="2400" dirty="0" err="1">
                <a:latin typeface="Calibri" panose="020F0502020204030204"/>
              </a:rPr>
              <a:t>Detection</a:t>
            </a:r>
            <a:endParaRPr lang="it-IT" sz="2400" dirty="0">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Calibri" panose="020F0502020204030204"/>
                <a:ea typeface="+mn-ea"/>
                <a:cs typeface="+mn-cs"/>
              </a:rPr>
              <a:t>-</a:t>
            </a:r>
            <a:r>
              <a:rPr lang="it-IT" sz="2400" dirty="0">
                <a:latin typeface="Calibri" panose="020F0502020204030204"/>
              </a:rPr>
              <a:t>S</a:t>
            </a:r>
            <a:r>
              <a:rPr kumimoji="0" lang="it-IT" sz="2400" b="0" i="0" u="none" strike="noStrike" kern="1200" cap="none" spc="0" normalizeH="0" baseline="0" noProof="0" dirty="0" err="1">
                <a:ln>
                  <a:noFill/>
                </a:ln>
                <a:effectLst/>
                <a:uLnTx/>
                <a:uFillTx/>
                <a:latin typeface="Calibri" panose="020F0502020204030204"/>
                <a:ea typeface="+mn-ea"/>
                <a:cs typeface="+mn-cs"/>
              </a:rPr>
              <a:t>emantic</a:t>
            </a:r>
            <a:r>
              <a:rPr kumimoji="0" lang="it-IT" sz="2400" b="0" i="0" u="none" strike="noStrike" kern="1200" cap="none" spc="0" normalizeH="0" baseline="0" noProof="0" dirty="0">
                <a:ln>
                  <a:noFill/>
                </a:ln>
                <a:effectLst/>
                <a:uLnTx/>
                <a:uFillTx/>
                <a:latin typeface="Calibri" panose="020F0502020204030204"/>
                <a:ea typeface="+mn-ea"/>
                <a:cs typeface="+mn-cs"/>
              </a:rPr>
              <a:t> </a:t>
            </a:r>
            <a:r>
              <a:rPr lang="it-IT" sz="2400" dirty="0">
                <a:latin typeface="Calibri" panose="020F0502020204030204"/>
              </a:rPr>
              <a:t>S</a:t>
            </a:r>
            <a:r>
              <a:rPr kumimoji="0" lang="it-IT" sz="2400" b="0" i="0" u="none" strike="noStrike" kern="1200" cap="none" spc="0" normalizeH="0" baseline="0" noProof="0" dirty="0" err="1">
                <a:ln>
                  <a:noFill/>
                </a:ln>
                <a:effectLst/>
                <a:uLnTx/>
                <a:uFillTx/>
                <a:latin typeface="Calibri" panose="020F0502020204030204"/>
                <a:ea typeface="+mn-ea"/>
                <a:cs typeface="+mn-cs"/>
              </a:rPr>
              <a:t>egmentation</a:t>
            </a:r>
            <a:endParaRPr kumimoji="0" lang="it-IT"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72367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2702586"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6183865"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285008" y="914399"/>
            <a:ext cx="10438410" cy="3337169"/>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10526367" y="1168139"/>
            <a:ext cx="3899948" cy="2585323"/>
          </a:xfrm>
          <a:prstGeom prst="rect">
            <a:avLst/>
          </a:prstGeom>
          <a:noFill/>
        </p:spPr>
        <p:txBody>
          <a:bodyPr wrap="square">
            <a:spAutoFit/>
          </a:bodyPr>
          <a:lstStyle/>
          <a:p>
            <a:pPr marL="0" indent="0">
              <a:buNone/>
            </a:pPr>
            <a:r>
              <a:rPr lang="it-IT" b="1" dirty="0" err="1">
                <a:solidFill>
                  <a:schemeClr val="bg1"/>
                </a:solidFill>
                <a:latin typeface="Söhne"/>
              </a:rPr>
              <a:t>Bounding</a:t>
            </a:r>
            <a:r>
              <a:rPr lang="it-IT" b="1" dirty="0">
                <a:solidFill>
                  <a:schemeClr val="bg1"/>
                </a:solidFill>
                <a:latin typeface="Söhne"/>
              </a:rPr>
              <a:t> Box </a:t>
            </a:r>
            <a:r>
              <a:rPr lang="it-IT" b="1" dirty="0" err="1">
                <a:solidFill>
                  <a:schemeClr val="bg1"/>
                </a:solidFill>
                <a:latin typeface="Söhne"/>
              </a:rPr>
              <a:t>Prediction</a:t>
            </a:r>
            <a:r>
              <a:rPr lang="it-IT" b="1" dirty="0">
                <a:solidFill>
                  <a:schemeClr val="bg1"/>
                </a:solidFill>
                <a:latin typeface="Söhne"/>
              </a:rPr>
              <a:t>: </a:t>
            </a:r>
          </a:p>
          <a:p>
            <a:pPr marL="0" indent="0">
              <a:buNone/>
            </a:pPr>
            <a:r>
              <a:rPr lang="it-IT" dirty="0">
                <a:solidFill>
                  <a:schemeClr val="bg1"/>
                </a:solidFill>
                <a:latin typeface="Söhne"/>
              </a:rPr>
              <a:t>Per ogni cella della griglia, YOLO predice un numero fissato di </a:t>
            </a:r>
            <a:r>
              <a:rPr lang="it-IT" dirty="0" err="1">
                <a:solidFill>
                  <a:schemeClr val="bg1"/>
                </a:solidFill>
                <a:latin typeface="Söhne"/>
              </a:rPr>
              <a:t>bounding</a:t>
            </a:r>
            <a:r>
              <a:rPr lang="it-IT" dirty="0">
                <a:solidFill>
                  <a:schemeClr val="bg1"/>
                </a:solidFill>
                <a:latin typeface="Söhne"/>
              </a:rPr>
              <a:t> box (Anchor Box) insieme alle probabilità associate a ciascuna classe. Le </a:t>
            </a:r>
            <a:r>
              <a:rPr lang="it-IT" dirty="0" err="1">
                <a:solidFill>
                  <a:schemeClr val="bg1"/>
                </a:solidFill>
                <a:latin typeface="Söhne"/>
              </a:rPr>
              <a:t>bounding</a:t>
            </a:r>
            <a:r>
              <a:rPr lang="it-IT" dirty="0">
                <a:solidFill>
                  <a:schemeClr val="bg1"/>
                </a:solidFill>
                <a:latin typeface="Söhne"/>
              </a:rPr>
              <a:t> box sono rettangoli che circondano l'oggetto e sono definite da coordinate (x, y) del punto «top-</a:t>
            </a:r>
            <a:r>
              <a:rPr lang="it-IT" dirty="0" err="1">
                <a:solidFill>
                  <a:schemeClr val="bg1"/>
                </a:solidFill>
                <a:latin typeface="Söhne"/>
              </a:rPr>
              <a:t>left</a:t>
            </a:r>
            <a:r>
              <a:rPr lang="it-IT" dirty="0">
                <a:solidFill>
                  <a:schemeClr val="bg1"/>
                </a:solidFill>
                <a:latin typeface="Söhne"/>
              </a:rPr>
              <a:t>» e le dimensioni (larghezza e altezza).</a:t>
            </a:r>
          </a:p>
        </p:txBody>
      </p:sp>
      <p:sp>
        <p:nvSpPr>
          <p:cNvPr id="2" name="CasellaDiTesto 1">
            <a:extLst>
              <a:ext uri="{FF2B5EF4-FFF2-40B4-BE49-F238E27FC236}">
                <a16:creationId xmlns:a16="http://schemas.microsoft.com/office/drawing/2014/main" id="{99A431FD-D9FE-95F9-FAB3-16591CB600BB}"/>
              </a:ext>
            </a:extLst>
          </p:cNvPr>
          <p:cNvSpPr txBox="1"/>
          <p:nvPr/>
        </p:nvSpPr>
        <p:spPr>
          <a:xfrm>
            <a:off x="-7966870" y="4251568"/>
            <a:ext cx="6442826" cy="1200329"/>
          </a:xfrm>
          <a:prstGeom prst="rect">
            <a:avLst/>
          </a:prstGeom>
          <a:noFill/>
        </p:spPr>
        <p:txBody>
          <a:bodyPr wrap="square">
            <a:spAutoFit/>
          </a:bodyPr>
          <a:lstStyle/>
          <a:p>
            <a:pPr marL="0" indent="0">
              <a:buNone/>
            </a:pPr>
            <a:r>
              <a:rPr lang="it-IT" b="1" dirty="0">
                <a:solidFill>
                  <a:schemeClr val="bg1"/>
                </a:solidFill>
                <a:latin typeface="Söhne"/>
              </a:rPr>
              <a:t>Non </a:t>
            </a:r>
            <a:r>
              <a:rPr lang="it-IT" b="1" dirty="0" err="1">
                <a:solidFill>
                  <a:schemeClr val="bg1"/>
                </a:solidFill>
                <a:latin typeface="Söhne"/>
              </a:rPr>
              <a:t>Maximal</a:t>
            </a:r>
            <a:r>
              <a:rPr lang="it-IT" b="1" dirty="0">
                <a:solidFill>
                  <a:schemeClr val="bg1"/>
                </a:solidFill>
                <a:latin typeface="Söhne"/>
              </a:rPr>
              <a:t> </a:t>
            </a:r>
            <a:r>
              <a:rPr lang="it-IT" b="1" dirty="0" err="1">
                <a:solidFill>
                  <a:schemeClr val="bg1"/>
                </a:solidFill>
                <a:latin typeface="Söhne"/>
              </a:rPr>
              <a:t>Suppression</a:t>
            </a:r>
            <a:r>
              <a:rPr lang="it-IT" b="1" dirty="0">
                <a:solidFill>
                  <a:schemeClr val="bg1"/>
                </a:solidFill>
                <a:latin typeface="Söhne"/>
              </a:rPr>
              <a:t> (NMS)</a:t>
            </a:r>
          </a:p>
          <a:p>
            <a:pPr marL="0" indent="0">
              <a:buNone/>
            </a:pPr>
            <a:r>
              <a:rPr lang="it-IT" dirty="0">
                <a:solidFill>
                  <a:schemeClr val="bg1"/>
                </a:solidFill>
                <a:latin typeface="Söhne"/>
              </a:rPr>
              <a:t>Dopo la fase di previsione, YOLO utilizza un processo di eliminazione delle sovrapposizioni per mantenere solo le </a:t>
            </a:r>
            <a:r>
              <a:rPr lang="it-IT" dirty="0" err="1">
                <a:solidFill>
                  <a:schemeClr val="bg1"/>
                </a:solidFill>
                <a:latin typeface="Söhne"/>
              </a:rPr>
              <a:t>bounding</a:t>
            </a:r>
            <a:r>
              <a:rPr lang="it-IT" dirty="0">
                <a:solidFill>
                  <a:schemeClr val="bg1"/>
                </a:solidFill>
                <a:latin typeface="Söhne"/>
              </a:rPr>
              <a:t> box più sicure, riducendo il rischio di duplicati.</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466188" y="1027473"/>
            <a:ext cx="10007848" cy="3139321"/>
          </a:xfrm>
          <a:prstGeom prst="rect">
            <a:avLst/>
          </a:prstGeom>
          <a:noFill/>
        </p:spPr>
        <p:txBody>
          <a:bodyPr wrap="square">
            <a:spAutoFit/>
          </a:bodyPr>
          <a:lstStyle/>
          <a:p>
            <a:pPr marL="0" indent="0">
              <a:buNone/>
            </a:pPr>
            <a:r>
              <a:rPr lang="it-IT" dirty="0">
                <a:latin typeface="Söhne"/>
              </a:rPr>
              <a:t>Per il calcolo dei </a:t>
            </a:r>
            <a:r>
              <a:rPr lang="it-IT" dirty="0" err="1">
                <a:latin typeface="Söhne"/>
              </a:rPr>
              <a:t>Bounding</a:t>
            </a:r>
            <a:r>
              <a:rPr lang="it-IT" dirty="0">
                <a:latin typeface="Söhne"/>
              </a:rPr>
              <a:t> Box, si è passato da un approccio Anchor </a:t>
            </a:r>
            <a:r>
              <a:rPr lang="it-IT" dirty="0" err="1">
                <a:latin typeface="Söhne"/>
              </a:rPr>
              <a:t>Based</a:t>
            </a:r>
            <a:r>
              <a:rPr lang="it-IT" dirty="0">
                <a:latin typeface="Söhne"/>
              </a:rPr>
              <a:t> ad uno Anchor-Free.</a:t>
            </a:r>
          </a:p>
          <a:p>
            <a:pPr marL="0" indent="0">
              <a:buNone/>
            </a:pPr>
            <a:endParaRPr lang="it-IT" dirty="0">
              <a:latin typeface="Söhne"/>
            </a:endParaRPr>
          </a:p>
          <a:p>
            <a:pPr marL="0" indent="0">
              <a:buNone/>
            </a:pPr>
            <a:r>
              <a:rPr lang="it-IT" dirty="0">
                <a:latin typeface="Söhne"/>
              </a:rPr>
              <a:t>Anchor </a:t>
            </a:r>
            <a:r>
              <a:rPr lang="it-IT" dirty="0" err="1">
                <a:latin typeface="Söhne"/>
              </a:rPr>
              <a:t>Based</a:t>
            </a:r>
            <a:r>
              <a:rPr lang="it-IT" dirty="0">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latin typeface="Söhne"/>
            </a:endParaRPr>
          </a:p>
          <a:p>
            <a:pPr marL="0" indent="0">
              <a:buNone/>
            </a:pPr>
            <a:r>
              <a:rPr lang="it-IT" dirty="0">
                <a:latin typeface="Söhne"/>
              </a:rPr>
              <a:t>Anchor Free: 	Diversamente dai metodi Anchor </a:t>
            </a:r>
            <a:r>
              <a:rPr lang="it-IT" dirty="0" err="1">
                <a:latin typeface="Söhne"/>
              </a:rPr>
              <a:t>Based</a:t>
            </a:r>
            <a:r>
              <a:rPr lang="it-IT" dirty="0">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latin typeface="Söhne"/>
              </a:rPr>
              <a:t>Boundig</a:t>
            </a:r>
            <a:r>
              <a:rPr lang="it-IT" dirty="0">
                <a:latin typeface="Söhne"/>
              </a:rPr>
              <a:t> Box della Ground-truth</a:t>
            </a:r>
          </a:p>
        </p:txBody>
      </p:sp>
    </p:spTree>
    <p:extLst>
      <p:ext uri="{BB962C8B-B14F-4D97-AF65-F5344CB8AC3E}">
        <p14:creationId xmlns:p14="http://schemas.microsoft.com/office/powerpoint/2010/main" val="372512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2702586"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6183865"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273131" y="4251568"/>
            <a:ext cx="4999513" cy="25146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10526367" y="1168139"/>
            <a:ext cx="3899948" cy="2585323"/>
          </a:xfrm>
          <a:prstGeom prst="rect">
            <a:avLst/>
          </a:prstGeom>
          <a:noFill/>
        </p:spPr>
        <p:txBody>
          <a:bodyPr wrap="square">
            <a:spAutoFit/>
          </a:bodyPr>
          <a:lstStyle/>
          <a:p>
            <a:pPr marL="0" indent="0">
              <a:buNone/>
            </a:pPr>
            <a:r>
              <a:rPr lang="it-IT" b="1" dirty="0" err="1">
                <a:solidFill>
                  <a:schemeClr val="bg1"/>
                </a:solidFill>
                <a:latin typeface="Söhne"/>
              </a:rPr>
              <a:t>Bounding</a:t>
            </a:r>
            <a:r>
              <a:rPr lang="it-IT" b="1" dirty="0">
                <a:solidFill>
                  <a:schemeClr val="bg1"/>
                </a:solidFill>
                <a:latin typeface="Söhne"/>
              </a:rPr>
              <a:t> Box </a:t>
            </a:r>
            <a:r>
              <a:rPr lang="it-IT" b="1" dirty="0" err="1">
                <a:solidFill>
                  <a:schemeClr val="bg1"/>
                </a:solidFill>
                <a:latin typeface="Söhne"/>
              </a:rPr>
              <a:t>Prediction</a:t>
            </a:r>
            <a:r>
              <a:rPr lang="it-IT" b="1" dirty="0">
                <a:solidFill>
                  <a:schemeClr val="bg1"/>
                </a:solidFill>
                <a:latin typeface="Söhne"/>
              </a:rPr>
              <a:t>: </a:t>
            </a:r>
          </a:p>
          <a:p>
            <a:pPr marL="0" indent="0">
              <a:buNone/>
            </a:pPr>
            <a:r>
              <a:rPr lang="it-IT" dirty="0">
                <a:solidFill>
                  <a:schemeClr val="bg1"/>
                </a:solidFill>
                <a:latin typeface="Söhne"/>
              </a:rPr>
              <a:t>Per ogni cella della griglia, YOLO predice un numero fissato di </a:t>
            </a:r>
            <a:r>
              <a:rPr lang="it-IT" dirty="0" err="1">
                <a:solidFill>
                  <a:schemeClr val="bg1"/>
                </a:solidFill>
                <a:latin typeface="Söhne"/>
              </a:rPr>
              <a:t>bounding</a:t>
            </a:r>
            <a:r>
              <a:rPr lang="it-IT" dirty="0">
                <a:solidFill>
                  <a:schemeClr val="bg1"/>
                </a:solidFill>
                <a:latin typeface="Söhne"/>
              </a:rPr>
              <a:t> box (Anchor Box) insieme alle probabilità associate a ciascuna classe. Le </a:t>
            </a:r>
            <a:r>
              <a:rPr lang="it-IT" dirty="0" err="1">
                <a:solidFill>
                  <a:schemeClr val="bg1"/>
                </a:solidFill>
                <a:latin typeface="Söhne"/>
              </a:rPr>
              <a:t>bounding</a:t>
            </a:r>
            <a:r>
              <a:rPr lang="it-IT" dirty="0">
                <a:solidFill>
                  <a:schemeClr val="bg1"/>
                </a:solidFill>
                <a:latin typeface="Söhne"/>
              </a:rPr>
              <a:t> box sono rettangoli che circondano l'oggetto e sono definite da coordinate (x, y) del punto «top-</a:t>
            </a:r>
            <a:r>
              <a:rPr lang="it-IT" dirty="0" err="1">
                <a:solidFill>
                  <a:schemeClr val="bg1"/>
                </a:solidFill>
                <a:latin typeface="Söhne"/>
              </a:rPr>
              <a:t>left</a:t>
            </a:r>
            <a:r>
              <a:rPr lang="it-IT" dirty="0">
                <a:solidFill>
                  <a:schemeClr val="bg1"/>
                </a:solidFill>
                <a:latin typeface="Söhne"/>
              </a:rPr>
              <a:t>» e le dimensioni (larghezza e altezza).</a:t>
            </a:r>
          </a:p>
        </p:txBody>
      </p:sp>
      <p:sp>
        <p:nvSpPr>
          <p:cNvPr id="2" name="CasellaDiTesto 1">
            <a:extLst>
              <a:ext uri="{FF2B5EF4-FFF2-40B4-BE49-F238E27FC236}">
                <a16:creationId xmlns:a16="http://schemas.microsoft.com/office/drawing/2014/main" id="{99A431FD-D9FE-95F9-FAB3-16591CB600BB}"/>
              </a:ext>
            </a:extLst>
          </p:cNvPr>
          <p:cNvSpPr txBox="1"/>
          <p:nvPr/>
        </p:nvSpPr>
        <p:spPr>
          <a:xfrm>
            <a:off x="-7966870" y="4251568"/>
            <a:ext cx="6442826" cy="1200329"/>
          </a:xfrm>
          <a:prstGeom prst="rect">
            <a:avLst/>
          </a:prstGeom>
          <a:noFill/>
        </p:spPr>
        <p:txBody>
          <a:bodyPr wrap="square">
            <a:spAutoFit/>
          </a:bodyPr>
          <a:lstStyle/>
          <a:p>
            <a:pPr marL="0" indent="0">
              <a:buNone/>
            </a:pPr>
            <a:r>
              <a:rPr lang="it-IT" b="1" dirty="0">
                <a:solidFill>
                  <a:schemeClr val="bg1"/>
                </a:solidFill>
                <a:latin typeface="Söhne"/>
              </a:rPr>
              <a:t>Non </a:t>
            </a:r>
            <a:r>
              <a:rPr lang="it-IT" b="1" dirty="0" err="1">
                <a:solidFill>
                  <a:schemeClr val="bg1"/>
                </a:solidFill>
                <a:latin typeface="Söhne"/>
              </a:rPr>
              <a:t>Maximal</a:t>
            </a:r>
            <a:r>
              <a:rPr lang="it-IT" b="1" dirty="0">
                <a:solidFill>
                  <a:schemeClr val="bg1"/>
                </a:solidFill>
                <a:latin typeface="Söhne"/>
              </a:rPr>
              <a:t> </a:t>
            </a:r>
            <a:r>
              <a:rPr lang="it-IT" b="1" dirty="0" err="1">
                <a:solidFill>
                  <a:schemeClr val="bg1"/>
                </a:solidFill>
                <a:latin typeface="Söhne"/>
              </a:rPr>
              <a:t>Suppression</a:t>
            </a:r>
            <a:r>
              <a:rPr lang="it-IT" b="1" dirty="0">
                <a:solidFill>
                  <a:schemeClr val="bg1"/>
                </a:solidFill>
                <a:latin typeface="Söhne"/>
              </a:rPr>
              <a:t> (NMS)</a:t>
            </a:r>
          </a:p>
          <a:p>
            <a:pPr marL="0" indent="0">
              <a:buNone/>
            </a:pPr>
            <a:r>
              <a:rPr lang="it-IT" dirty="0">
                <a:solidFill>
                  <a:schemeClr val="bg1"/>
                </a:solidFill>
                <a:latin typeface="Söhne"/>
              </a:rPr>
              <a:t>Dopo la fase di previsione, YOLO utilizza un processo di eliminazione delle sovrapposizioni per mantenere solo le </a:t>
            </a:r>
            <a:r>
              <a:rPr lang="it-IT" dirty="0" err="1">
                <a:solidFill>
                  <a:schemeClr val="bg1"/>
                </a:solidFill>
                <a:latin typeface="Söhne"/>
              </a:rPr>
              <a:t>bounding</a:t>
            </a:r>
            <a:r>
              <a:rPr lang="it-IT" dirty="0">
                <a:solidFill>
                  <a:schemeClr val="bg1"/>
                </a:solidFill>
                <a:latin typeface="Söhne"/>
              </a:rPr>
              <a:t> box più sicure, riducendo il rischio di duplicati.</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46618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775157" y="4424533"/>
            <a:ext cx="4058100" cy="2121415"/>
          </a:xfrm>
          <a:prstGeom prst="rect">
            <a:avLst/>
          </a:prstGeom>
        </p:spPr>
      </p:pic>
      <p:sp>
        <p:nvSpPr>
          <p:cNvPr id="10" name="CasellaDiTesto 9">
            <a:extLst>
              <a:ext uri="{FF2B5EF4-FFF2-40B4-BE49-F238E27FC236}">
                <a16:creationId xmlns:a16="http://schemas.microsoft.com/office/drawing/2014/main" id="{5137F755-59CF-2DD1-467B-11B0D839E251}"/>
              </a:ext>
            </a:extLst>
          </p:cNvPr>
          <p:cNvSpPr txBox="1"/>
          <p:nvPr/>
        </p:nvSpPr>
        <p:spPr>
          <a:xfrm>
            <a:off x="5533182" y="4908703"/>
            <a:ext cx="4145911" cy="1200329"/>
          </a:xfrm>
          <a:prstGeom prst="rect">
            <a:avLst/>
          </a:prstGeom>
          <a:noFill/>
        </p:spPr>
        <p:txBody>
          <a:bodyPr wrap="square">
            <a:spAutoFit/>
          </a:bodyPr>
          <a:lstStyle/>
          <a:p>
            <a:r>
              <a:rPr lang="it-IT" dirty="0"/>
              <a:t>Il rilevamento con l’approccio Anchor Free riduce il numero di previsioni del riquadro, accelerando la soppressione dei non massimi (NMS)</a:t>
            </a:r>
          </a:p>
        </p:txBody>
      </p:sp>
    </p:spTree>
    <p:extLst>
      <p:ext uri="{BB962C8B-B14F-4D97-AF65-F5344CB8AC3E}">
        <p14:creationId xmlns:p14="http://schemas.microsoft.com/office/powerpoint/2010/main" val="175098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BFD82FBA-DA38-35DC-5E52-E5300B8FE60F}"/>
              </a:ext>
            </a:extLst>
          </p:cNvPr>
          <p:cNvSpPr txBox="1"/>
          <p:nvPr/>
        </p:nvSpPr>
        <p:spPr>
          <a:xfrm>
            <a:off x="1004446" y="1015663"/>
            <a:ext cx="10007848" cy="923330"/>
          </a:xfrm>
          <a:prstGeom prst="rect">
            <a:avLst/>
          </a:prstGeom>
          <a:noFill/>
        </p:spPr>
        <p:txBody>
          <a:bodyPr wrap="square">
            <a:spAutoFit/>
          </a:bodyPr>
          <a:lstStyle/>
          <a:p>
            <a:r>
              <a:rPr lang="it-IT" dirty="0"/>
              <a:t>L'idea alla base di </a:t>
            </a:r>
            <a:r>
              <a:rPr lang="it-IT" dirty="0" err="1"/>
              <a:t>Mosaic</a:t>
            </a:r>
            <a:r>
              <a:rPr lang="it-IT" dirty="0"/>
              <a:t> è molto semplice. Prende 4 immagini e le combina in un'unica immagine. </a:t>
            </a:r>
            <a:r>
              <a:rPr lang="it-IT" dirty="0" err="1"/>
              <a:t>Mosaic</a:t>
            </a:r>
            <a:r>
              <a:rPr lang="it-IT" dirty="0"/>
              <a:t> esegue questa operazione ridimensionando ciascuna delle quattro immagini, unendole insieme e quindi ritagliando a caso le immagini unite per ottenere l'immagine finale di </a:t>
            </a:r>
            <a:r>
              <a:rPr lang="it-IT" dirty="0" err="1"/>
              <a:t>Mosaic</a:t>
            </a:r>
            <a:r>
              <a:rPr lang="it-IT" dirty="0"/>
              <a:t>.</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a:t>
            </a:r>
          </a:p>
        </p:txBody>
      </p:sp>
      <p:sp>
        <p:nvSpPr>
          <p:cNvPr id="5" name="CasellaDiTesto 4">
            <a:extLst>
              <a:ext uri="{FF2B5EF4-FFF2-40B4-BE49-F238E27FC236}">
                <a16:creationId xmlns:a16="http://schemas.microsoft.com/office/drawing/2014/main" id="{F65692E2-897F-C182-B9A2-DE8EE8FE2551}"/>
              </a:ext>
            </a:extLst>
          </p:cNvPr>
          <p:cNvSpPr txBox="1"/>
          <p:nvPr/>
        </p:nvSpPr>
        <p:spPr>
          <a:xfrm>
            <a:off x="-2702586" y="1168139"/>
            <a:ext cx="2427208" cy="2585323"/>
          </a:xfrm>
          <a:prstGeom prst="rect">
            <a:avLst/>
          </a:prstGeom>
          <a:noFill/>
        </p:spPr>
        <p:txBody>
          <a:bodyPr wrap="square">
            <a:spAutoFit/>
          </a:bodyPr>
          <a:lstStyle/>
          <a:p>
            <a:pPr marL="0" indent="0">
              <a:buNone/>
            </a:pPr>
            <a:r>
              <a:rPr lang="it-IT" b="1" dirty="0">
                <a:solidFill>
                  <a:schemeClr val="bg1"/>
                </a:solidFill>
                <a:latin typeface="Söhne"/>
              </a:rPr>
              <a:t>One-Shot </a:t>
            </a:r>
            <a:r>
              <a:rPr lang="it-IT" b="1" dirty="0" err="1">
                <a:solidFill>
                  <a:schemeClr val="bg1"/>
                </a:solidFill>
                <a:latin typeface="Söhne"/>
              </a:rPr>
              <a:t>Detection</a:t>
            </a:r>
            <a:r>
              <a:rPr lang="it-IT" b="1" dirty="0">
                <a:solidFill>
                  <a:schemeClr val="bg1"/>
                </a:solidFill>
                <a:latin typeface="Söhne"/>
              </a:rPr>
              <a:t> </a:t>
            </a:r>
          </a:p>
          <a:p>
            <a:pPr marL="0" indent="0">
              <a:buNone/>
            </a:pPr>
            <a:r>
              <a:rPr lang="it-IT" dirty="0">
                <a:solidFill>
                  <a:schemeClr val="bg1"/>
                </a:solidFill>
                <a:latin typeface="Söhne"/>
              </a:rPr>
              <a:t>YOLO è un approccio "one-shot", il che significa che effettua la rilevazione degli oggetti in un'unica passata attraverso l'immagine, a differenza di approcci </a:t>
            </a:r>
            <a:r>
              <a:rPr lang="it-IT" dirty="0" err="1">
                <a:solidFill>
                  <a:schemeClr val="bg1"/>
                </a:solidFill>
                <a:latin typeface="Söhne"/>
              </a:rPr>
              <a:t>Region</a:t>
            </a:r>
            <a:r>
              <a:rPr lang="it-IT" dirty="0">
                <a:solidFill>
                  <a:schemeClr val="bg1"/>
                </a:solidFill>
                <a:latin typeface="Söhne"/>
              </a:rPr>
              <a:t> </a:t>
            </a:r>
            <a:r>
              <a:rPr lang="it-IT" dirty="0" err="1">
                <a:solidFill>
                  <a:schemeClr val="bg1"/>
                </a:solidFill>
                <a:latin typeface="Söhne"/>
              </a:rPr>
              <a:t>Based</a:t>
            </a:r>
            <a:r>
              <a:rPr lang="it-IT" dirty="0">
                <a:solidFill>
                  <a:schemeClr val="bg1"/>
                </a:solidFill>
                <a:latin typeface="Söhne"/>
              </a:rPr>
              <a:t>.</a:t>
            </a:r>
          </a:p>
        </p:txBody>
      </p:sp>
      <p:sp>
        <p:nvSpPr>
          <p:cNvPr id="6" name="CasellaDiTesto 5">
            <a:extLst>
              <a:ext uri="{FF2B5EF4-FFF2-40B4-BE49-F238E27FC236}">
                <a16:creationId xmlns:a16="http://schemas.microsoft.com/office/drawing/2014/main" id="{77FA7B69-B04A-EDC3-9745-AC1D0064B45D}"/>
              </a:ext>
            </a:extLst>
          </p:cNvPr>
          <p:cNvSpPr txBox="1"/>
          <p:nvPr/>
        </p:nvSpPr>
        <p:spPr>
          <a:xfrm>
            <a:off x="-6183865" y="1168139"/>
            <a:ext cx="3041003" cy="2585323"/>
          </a:xfrm>
          <a:prstGeom prst="rect">
            <a:avLst/>
          </a:prstGeom>
          <a:noFill/>
        </p:spPr>
        <p:txBody>
          <a:bodyPr wrap="square">
            <a:spAutoFit/>
          </a:bodyPr>
          <a:lstStyle/>
          <a:p>
            <a:pPr marL="0" indent="0">
              <a:buNone/>
            </a:pPr>
            <a:r>
              <a:rPr lang="it-IT" b="1" dirty="0">
                <a:solidFill>
                  <a:schemeClr val="bg1"/>
                </a:solidFill>
                <a:latin typeface="Söhne"/>
              </a:rPr>
              <a:t>Divisione dell'Immagine in Griglie</a:t>
            </a:r>
            <a:r>
              <a:rPr lang="it-IT" dirty="0">
                <a:solidFill>
                  <a:schemeClr val="bg1"/>
                </a:solidFill>
                <a:latin typeface="Söhne"/>
              </a:rPr>
              <a:t>: </a:t>
            </a:r>
          </a:p>
          <a:p>
            <a:pPr marL="0" indent="0">
              <a:buNone/>
            </a:pPr>
            <a:r>
              <a:rPr lang="it-IT" dirty="0">
                <a:solidFill>
                  <a:schemeClr val="bg1"/>
                </a:solidFill>
                <a:latin typeface="Söhne"/>
              </a:rPr>
              <a:t>L'immagine di input è suddivisa in una griglia di dimensione a scelta. YOLO effettua la previsione degli oggetti e delle relative </a:t>
            </a:r>
            <a:r>
              <a:rPr lang="it-IT" dirty="0" err="1">
                <a:solidFill>
                  <a:schemeClr val="bg1"/>
                </a:solidFill>
                <a:latin typeface="Söhne"/>
              </a:rPr>
              <a:t>bounding</a:t>
            </a:r>
            <a:r>
              <a:rPr lang="it-IT" dirty="0">
                <a:solidFill>
                  <a:schemeClr val="bg1"/>
                </a:solidFill>
                <a:latin typeface="Söhne"/>
              </a:rPr>
              <a:t> box all'interno di ciascuna cella di questa griglia.</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5248894" y="4750131"/>
            <a:ext cx="4643251" cy="146066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899A00A0-2016-5EAE-57F0-229AEF58F4E8}"/>
              </a:ext>
            </a:extLst>
          </p:cNvPr>
          <p:cNvSpPr txBox="1"/>
          <p:nvPr/>
        </p:nvSpPr>
        <p:spPr>
          <a:xfrm>
            <a:off x="-10526367" y="1168139"/>
            <a:ext cx="3899948" cy="2585323"/>
          </a:xfrm>
          <a:prstGeom prst="rect">
            <a:avLst/>
          </a:prstGeom>
          <a:noFill/>
        </p:spPr>
        <p:txBody>
          <a:bodyPr wrap="square">
            <a:spAutoFit/>
          </a:bodyPr>
          <a:lstStyle/>
          <a:p>
            <a:pPr marL="0" indent="0">
              <a:buNone/>
            </a:pPr>
            <a:r>
              <a:rPr lang="it-IT" b="1" dirty="0" err="1">
                <a:solidFill>
                  <a:schemeClr val="bg1"/>
                </a:solidFill>
                <a:latin typeface="Söhne"/>
              </a:rPr>
              <a:t>Bounding</a:t>
            </a:r>
            <a:r>
              <a:rPr lang="it-IT" b="1" dirty="0">
                <a:solidFill>
                  <a:schemeClr val="bg1"/>
                </a:solidFill>
                <a:latin typeface="Söhne"/>
              </a:rPr>
              <a:t> Box </a:t>
            </a:r>
            <a:r>
              <a:rPr lang="it-IT" b="1" dirty="0" err="1">
                <a:solidFill>
                  <a:schemeClr val="bg1"/>
                </a:solidFill>
                <a:latin typeface="Söhne"/>
              </a:rPr>
              <a:t>Prediction</a:t>
            </a:r>
            <a:r>
              <a:rPr lang="it-IT" b="1" dirty="0">
                <a:solidFill>
                  <a:schemeClr val="bg1"/>
                </a:solidFill>
                <a:latin typeface="Söhne"/>
              </a:rPr>
              <a:t>: </a:t>
            </a:r>
          </a:p>
          <a:p>
            <a:pPr marL="0" indent="0">
              <a:buNone/>
            </a:pPr>
            <a:r>
              <a:rPr lang="it-IT" dirty="0">
                <a:solidFill>
                  <a:schemeClr val="bg1"/>
                </a:solidFill>
                <a:latin typeface="Söhne"/>
              </a:rPr>
              <a:t>Per ogni cella della griglia, YOLO predice un numero fissato di </a:t>
            </a:r>
            <a:r>
              <a:rPr lang="it-IT" dirty="0" err="1">
                <a:solidFill>
                  <a:schemeClr val="bg1"/>
                </a:solidFill>
                <a:latin typeface="Söhne"/>
              </a:rPr>
              <a:t>bounding</a:t>
            </a:r>
            <a:r>
              <a:rPr lang="it-IT" dirty="0">
                <a:solidFill>
                  <a:schemeClr val="bg1"/>
                </a:solidFill>
                <a:latin typeface="Söhne"/>
              </a:rPr>
              <a:t> box (Anchor Box) insieme alle probabilità associate a ciascuna classe. Le </a:t>
            </a:r>
            <a:r>
              <a:rPr lang="it-IT" dirty="0" err="1">
                <a:solidFill>
                  <a:schemeClr val="bg1"/>
                </a:solidFill>
                <a:latin typeface="Söhne"/>
              </a:rPr>
              <a:t>bounding</a:t>
            </a:r>
            <a:r>
              <a:rPr lang="it-IT" dirty="0">
                <a:solidFill>
                  <a:schemeClr val="bg1"/>
                </a:solidFill>
                <a:latin typeface="Söhne"/>
              </a:rPr>
              <a:t> box sono rettangoli che circondano l'oggetto e sono definite da coordinate (x, y) del punto «top-</a:t>
            </a:r>
            <a:r>
              <a:rPr lang="it-IT" dirty="0" err="1">
                <a:solidFill>
                  <a:schemeClr val="bg1"/>
                </a:solidFill>
                <a:latin typeface="Söhne"/>
              </a:rPr>
              <a:t>left</a:t>
            </a:r>
            <a:r>
              <a:rPr lang="it-IT" dirty="0">
                <a:solidFill>
                  <a:schemeClr val="bg1"/>
                </a:solidFill>
                <a:latin typeface="Söhne"/>
              </a:rPr>
              <a:t>» e le dimensioni (larghezza e altezza).</a:t>
            </a:r>
          </a:p>
        </p:txBody>
      </p:sp>
      <p:sp>
        <p:nvSpPr>
          <p:cNvPr id="2" name="CasellaDiTesto 1">
            <a:extLst>
              <a:ext uri="{FF2B5EF4-FFF2-40B4-BE49-F238E27FC236}">
                <a16:creationId xmlns:a16="http://schemas.microsoft.com/office/drawing/2014/main" id="{99A431FD-D9FE-95F9-FAB3-16591CB600BB}"/>
              </a:ext>
            </a:extLst>
          </p:cNvPr>
          <p:cNvSpPr txBox="1"/>
          <p:nvPr/>
        </p:nvSpPr>
        <p:spPr>
          <a:xfrm>
            <a:off x="-7966870" y="4251568"/>
            <a:ext cx="6442826" cy="1200329"/>
          </a:xfrm>
          <a:prstGeom prst="rect">
            <a:avLst/>
          </a:prstGeom>
          <a:noFill/>
        </p:spPr>
        <p:txBody>
          <a:bodyPr wrap="square">
            <a:spAutoFit/>
          </a:bodyPr>
          <a:lstStyle/>
          <a:p>
            <a:pPr marL="0" indent="0">
              <a:buNone/>
            </a:pPr>
            <a:r>
              <a:rPr lang="it-IT" b="1" dirty="0">
                <a:solidFill>
                  <a:schemeClr val="bg1"/>
                </a:solidFill>
                <a:latin typeface="Söhne"/>
              </a:rPr>
              <a:t>Non </a:t>
            </a:r>
            <a:r>
              <a:rPr lang="it-IT" b="1" dirty="0" err="1">
                <a:solidFill>
                  <a:schemeClr val="bg1"/>
                </a:solidFill>
                <a:latin typeface="Söhne"/>
              </a:rPr>
              <a:t>Maximal</a:t>
            </a:r>
            <a:r>
              <a:rPr lang="it-IT" b="1" dirty="0">
                <a:solidFill>
                  <a:schemeClr val="bg1"/>
                </a:solidFill>
                <a:latin typeface="Söhne"/>
              </a:rPr>
              <a:t> </a:t>
            </a:r>
            <a:r>
              <a:rPr lang="it-IT" b="1" dirty="0" err="1">
                <a:solidFill>
                  <a:schemeClr val="bg1"/>
                </a:solidFill>
                <a:latin typeface="Söhne"/>
              </a:rPr>
              <a:t>Suppression</a:t>
            </a:r>
            <a:r>
              <a:rPr lang="it-IT" b="1" dirty="0">
                <a:solidFill>
                  <a:schemeClr val="bg1"/>
                </a:solidFill>
                <a:latin typeface="Söhne"/>
              </a:rPr>
              <a:t> (NMS)</a:t>
            </a:r>
          </a:p>
          <a:p>
            <a:pPr marL="0" indent="0">
              <a:buNone/>
            </a:pPr>
            <a:r>
              <a:rPr lang="it-IT" dirty="0">
                <a:solidFill>
                  <a:schemeClr val="bg1"/>
                </a:solidFill>
                <a:latin typeface="Söhne"/>
              </a:rPr>
              <a:t>Dopo la fase di previsione, YOLO utilizza un processo di eliminazione delle sovrapposizioni per mantenere solo le </a:t>
            </a:r>
            <a:r>
              <a:rPr lang="it-IT" dirty="0" err="1">
                <a:solidFill>
                  <a:schemeClr val="bg1"/>
                </a:solidFill>
                <a:latin typeface="Söhne"/>
              </a:rPr>
              <a:t>bounding</a:t>
            </a:r>
            <a:r>
              <a:rPr lang="it-IT" dirty="0">
                <a:solidFill>
                  <a:schemeClr val="bg1"/>
                </a:solidFill>
                <a:latin typeface="Söhne"/>
              </a:rPr>
              <a:t> box più sicure, riducendo il rischio di duplicati.</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46618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775157"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533182" y="4908703"/>
            <a:ext cx="4145911" cy="1200329"/>
          </a:xfrm>
          <a:prstGeom prst="rect">
            <a:avLst/>
          </a:prstGeom>
          <a:noFill/>
        </p:spPr>
        <p:txBody>
          <a:bodyPr wrap="square">
            <a:spAutoFit/>
          </a:bodyPr>
          <a:lstStyle/>
          <a:p>
            <a:r>
              <a:rPr lang="it-IT" dirty="0"/>
              <a:t>Il rilevamento con l’approccio Anchor Free riduce il numero di previsioni del riquadro, accelerando la soppressione dei non massimi (NMS)</a:t>
            </a:r>
          </a:p>
        </p:txBody>
      </p:sp>
    </p:spTree>
    <p:extLst>
      <p:ext uri="{BB962C8B-B14F-4D97-AF65-F5344CB8AC3E}">
        <p14:creationId xmlns:p14="http://schemas.microsoft.com/office/powerpoint/2010/main" val="26952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863234" y="926276"/>
            <a:ext cx="10149060" cy="117565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2" name="CasellaDiTesto 1">
            <a:extLst>
              <a:ext uri="{FF2B5EF4-FFF2-40B4-BE49-F238E27FC236}">
                <a16:creationId xmlns:a16="http://schemas.microsoft.com/office/drawing/2014/main" id="{033D67C2-77FB-933F-D673-1A1A1AA35F23}"/>
              </a:ext>
            </a:extLst>
          </p:cNvPr>
          <p:cNvSpPr txBox="1"/>
          <p:nvPr/>
        </p:nvSpPr>
        <p:spPr>
          <a:xfrm>
            <a:off x="1004446" y="1015663"/>
            <a:ext cx="10007848" cy="923330"/>
          </a:xfrm>
          <a:prstGeom prst="rect">
            <a:avLst/>
          </a:prstGeom>
          <a:noFill/>
        </p:spPr>
        <p:txBody>
          <a:bodyPr wrap="square">
            <a:spAutoFit/>
          </a:bodyPr>
          <a:lstStyle/>
          <a:p>
            <a:r>
              <a:rPr lang="it-IT" dirty="0"/>
              <a:t>L'idea alla base di </a:t>
            </a:r>
            <a:r>
              <a:rPr lang="it-IT" dirty="0" err="1"/>
              <a:t>Mosaic</a:t>
            </a:r>
            <a:r>
              <a:rPr lang="it-IT" dirty="0"/>
              <a:t> è molto semplice. Prende 4 immagini e le combina in un'unica immagine. </a:t>
            </a:r>
            <a:r>
              <a:rPr lang="it-IT" dirty="0" err="1"/>
              <a:t>Mosaic</a:t>
            </a:r>
            <a:r>
              <a:rPr lang="it-IT" dirty="0"/>
              <a:t> esegue questa operazione ridimensionando ciascuna delle quattro immagini, unendole insieme e quindi ritagliando a caso le immagini unite per ottenere l'immagine finale di </a:t>
            </a:r>
            <a:r>
              <a:rPr lang="it-IT" dirty="0" err="1"/>
              <a:t>Mosaic</a:t>
            </a:r>
            <a:r>
              <a:rPr lang="it-IT" dirty="0"/>
              <a:t>.</a:t>
            </a:r>
          </a:p>
        </p:txBody>
      </p:sp>
    </p:spTree>
    <p:extLst>
      <p:ext uri="{BB962C8B-B14F-4D97-AF65-F5344CB8AC3E}">
        <p14:creationId xmlns:p14="http://schemas.microsoft.com/office/powerpoint/2010/main" val="128532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021470" y="2099691"/>
            <a:ext cx="10149060" cy="232484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2" name="CasellaDiTesto 1">
            <a:extLst>
              <a:ext uri="{FF2B5EF4-FFF2-40B4-BE49-F238E27FC236}">
                <a16:creationId xmlns:a16="http://schemas.microsoft.com/office/drawing/2014/main" id="{033D67C2-77FB-933F-D673-1A1A1AA35F23}"/>
              </a:ext>
            </a:extLst>
          </p:cNvPr>
          <p:cNvSpPr txBox="1"/>
          <p:nvPr/>
        </p:nvSpPr>
        <p:spPr>
          <a:xfrm>
            <a:off x="1004446" y="1015663"/>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spTree>
    <p:extLst>
      <p:ext uri="{BB962C8B-B14F-4D97-AF65-F5344CB8AC3E}">
        <p14:creationId xmlns:p14="http://schemas.microsoft.com/office/powerpoint/2010/main" val="527131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con angoli arrotondati 15">
            <a:extLst>
              <a:ext uri="{FF2B5EF4-FFF2-40B4-BE49-F238E27FC236}">
                <a16:creationId xmlns:a16="http://schemas.microsoft.com/office/drawing/2014/main" id="{59B8333D-7E8A-81E4-BA7F-43B171F7785F}"/>
              </a:ext>
            </a:extLst>
          </p:cNvPr>
          <p:cNvSpPr/>
          <p:nvPr/>
        </p:nvSpPr>
        <p:spPr>
          <a:xfrm>
            <a:off x="6008370" y="2597133"/>
            <a:ext cx="1268417" cy="923331"/>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CasellaDiTesto 1">
            <a:extLst>
              <a:ext uri="{FF2B5EF4-FFF2-40B4-BE49-F238E27FC236}">
                <a16:creationId xmlns:a16="http://schemas.microsoft.com/office/drawing/2014/main" id="{033D67C2-77FB-933F-D673-1A1A1AA35F23}"/>
              </a:ext>
            </a:extLst>
          </p:cNvPr>
          <p:cNvSpPr txBox="1"/>
          <p:nvPr/>
        </p:nvSpPr>
        <p:spPr>
          <a:xfrm>
            <a:off x="1004446" y="1015663"/>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2"/>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021470" y="2099691"/>
            <a:ext cx="10149060" cy="232484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7"/>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pic>
        <p:nvPicPr>
          <p:cNvPr id="5" name="Immagine 4">
            <a:extLst>
              <a:ext uri="{FF2B5EF4-FFF2-40B4-BE49-F238E27FC236}">
                <a16:creationId xmlns:a16="http://schemas.microsoft.com/office/drawing/2014/main" id="{E6A03C5A-2190-36E2-0FB5-B70C18715518}"/>
              </a:ext>
            </a:extLst>
          </p:cNvPr>
          <p:cNvPicPr>
            <a:picLocks noChangeAspect="1"/>
          </p:cNvPicPr>
          <p:nvPr/>
        </p:nvPicPr>
        <p:blipFill>
          <a:blip r:embed="rId8"/>
          <a:stretch>
            <a:fillRect/>
          </a:stretch>
        </p:blipFill>
        <p:spPr>
          <a:xfrm>
            <a:off x="1252175" y="2383900"/>
            <a:ext cx="9512390" cy="1782894"/>
          </a:xfrm>
          <a:prstGeom prst="rect">
            <a:avLst/>
          </a:prstGeom>
        </p:spPr>
      </p:pic>
      <p:sp>
        <p:nvSpPr>
          <p:cNvPr id="14" name="CasellaDiTesto 13">
            <a:extLst>
              <a:ext uri="{FF2B5EF4-FFF2-40B4-BE49-F238E27FC236}">
                <a16:creationId xmlns:a16="http://schemas.microsoft.com/office/drawing/2014/main" id="{09E96F98-0FEC-42A4-7FCB-8094663EC353}"/>
              </a:ext>
            </a:extLst>
          </p:cNvPr>
          <p:cNvSpPr txBox="1"/>
          <p:nvPr/>
        </p:nvSpPr>
        <p:spPr>
          <a:xfrm>
            <a:off x="304417" y="4471306"/>
            <a:ext cx="2587869" cy="1477328"/>
          </a:xfrm>
          <a:prstGeom prst="rect">
            <a:avLst/>
          </a:prstGeom>
          <a:noFill/>
        </p:spPr>
        <p:txBody>
          <a:bodyPr wrap="square">
            <a:spAutoFit/>
          </a:bodyPr>
          <a:lstStyle/>
          <a:p>
            <a:r>
              <a:rPr lang="it-IT" dirty="0"/>
              <a:t>1. Ridimensionare le diverse immagini di input e riportarle alla stessa dimensione dell’output (256x256)</a:t>
            </a:r>
          </a:p>
        </p:txBody>
      </p:sp>
    </p:spTree>
    <p:extLst>
      <p:ext uri="{BB962C8B-B14F-4D97-AF65-F5344CB8AC3E}">
        <p14:creationId xmlns:p14="http://schemas.microsoft.com/office/powerpoint/2010/main" val="1523880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con angoli arrotondati 13">
            <a:extLst>
              <a:ext uri="{FF2B5EF4-FFF2-40B4-BE49-F238E27FC236}">
                <a16:creationId xmlns:a16="http://schemas.microsoft.com/office/drawing/2014/main" id="{D0F97019-9455-0EE3-20BB-29167BFDE72A}"/>
              </a:ext>
            </a:extLst>
          </p:cNvPr>
          <p:cNvSpPr/>
          <p:nvPr/>
        </p:nvSpPr>
        <p:spPr>
          <a:xfrm>
            <a:off x="1021470" y="1066535"/>
            <a:ext cx="10149060" cy="232484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CasellaDiTesto 1">
            <a:extLst>
              <a:ext uri="{FF2B5EF4-FFF2-40B4-BE49-F238E27FC236}">
                <a16:creationId xmlns:a16="http://schemas.microsoft.com/office/drawing/2014/main" id="{033D67C2-77FB-933F-D673-1A1A1AA35F23}"/>
              </a:ext>
            </a:extLst>
          </p:cNvPr>
          <p:cNvSpPr txBox="1"/>
          <p:nvPr/>
        </p:nvSpPr>
        <p:spPr>
          <a:xfrm>
            <a:off x="1004446" y="-1121896"/>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2"/>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68497" y="4166794"/>
            <a:ext cx="2859711" cy="2086353"/>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7"/>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304417" y="4471306"/>
            <a:ext cx="2587869" cy="1477328"/>
          </a:xfrm>
          <a:prstGeom prst="rect">
            <a:avLst/>
          </a:prstGeom>
          <a:noFill/>
        </p:spPr>
        <p:txBody>
          <a:bodyPr wrap="square">
            <a:spAutoFit/>
          </a:bodyPr>
          <a:lstStyle/>
          <a:p>
            <a:r>
              <a:rPr lang="it-IT" dirty="0"/>
              <a:t>1. Ridimensionare le diverse immagini di input e riportarle alla stessa dimensione dell’output (256x256)</a:t>
            </a:r>
          </a:p>
        </p:txBody>
      </p:sp>
      <p:pic>
        <p:nvPicPr>
          <p:cNvPr id="16" name="Immagine 15">
            <a:extLst>
              <a:ext uri="{FF2B5EF4-FFF2-40B4-BE49-F238E27FC236}">
                <a16:creationId xmlns:a16="http://schemas.microsoft.com/office/drawing/2014/main" id="{6ECEA663-8700-D43F-07D8-E9518648B6FC}"/>
              </a:ext>
            </a:extLst>
          </p:cNvPr>
          <p:cNvPicPr>
            <a:picLocks noChangeAspect="1"/>
          </p:cNvPicPr>
          <p:nvPr/>
        </p:nvPicPr>
        <p:blipFill>
          <a:blip r:embed="rId8"/>
          <a:stretch>
            <a:fillRect/>
          </a:stretch>
        </p:blipFill>
        <p:spPr>
          <a:xfrm>
            <a:off x="2350528" y="1322447"/>
            <a:ext cx="7315683" cy="1813017"/>
          </a:xfrm>
          <a:prstGeom prst="rect">
            <a:avLst/>
          </a:prstGeom>
        </p:spPr>
      </p:pic>
      <p:sp>
        <p:nvSpPr>
          <p:cNvPr id="17" name="CasellaDiTesto 16">
            <a:extLst>
              <a:ext uri="{FF2B5EF4-FFF2-40B4-BE49-F238E27FC236}">
                <a16:creationId xmlns:a16="http://schemas.microsoft.com/office/drawing/2014/main" id="{9716D07D-46B5-8900-8768-D891C1A58596}"/>
              </a:ext>
            </a:extLst>
          </p:cNvPr>
          <p:cNvSpPr txBox="1"/>
          <p:nvPr/>
        </p:nvSpPr>
        <p:spPr>
          <a:xfrm>
            <a:off x="3201994" y="4471306"/>
            <a:ext cx="4709916" cy="1754326"/>
          </a:xfrm>
          <a:prstGeom prst="rect">
            <a:avLst/>
          </a:prstGeom>
          <a:noFill/>
        </p:spPr>
        <p:txBody>
          <a:bodyPr wrap="square">
            <a:spAutoFit/>
          </a:bodyPr>
          <a:lstStyle/>
          <a:p>
            <a:r>
              <a:rPr lang="it-IT" dirty="0"/>
              <a:t>2. Combina tutte le 4 immagini in un'unica immagine (512x512), dove ogni immagine è posizionata in un angolo dell’immagine risultante. Si sistemano i </a:t>
            </a:r>
            <a:r>
              <a:rPr lang="it-IT" dirty="0" err="1"/>
              <a:t>bounding</a:t>
            </a:r>
            <a:r>
              <a:rPr lang="it-IT" dirty="0"/>
              <a:t> box, che risultano sovrapposti, spostandoli di 256 pixel in alto a dx, in basso a destra e in basso a sinistra. </a:t>
            </a:r>
          </a:p>
        </p:txBody>
      </p:sp>
    </p:spTree>
    <p:extLst>
      <p:ext uri="{BB962C8B-B14F-4D97-AF65-F5344CB8AC3E}">
        <p14:creationId xmlns:p14="http://schemas.microsoft.com/office/powerpoint/2010/main" val="2418372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con angoli arrotondati 13">
            <a:extLst>
              <a:ext uri="{FF2B5EF4-FFF2-40B4-BE49-F238E27FC236}">
                <a16:creationId xmlns:a16="http://schemas.microsoft.com/office/drawing/2014/main" id="{D0F97019-9455-0EE3-20BB-29167BFDE72A}"/>
              </a:ext>
            </a:extLst>
          </p:cNvPr>
          <p:cNvSpPr/>
          <p:nvPr/>
        </p:nvSpPr>
        <p:spPr>
          <a:xfrm>
            <a:off x="1021470" y="998658"/>
            <a:ext cx="10149060" cy="303895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CasellaDiTesto 1">
            <a:extLst>
              <a:ext uri="{FF2B5EF4-FFF2-40B4-BE49-F238E27FC236}">
                <a16:creationId xmlns:a16="http://schemas.microsoft.com/office/drawing/2014/main" id="{033D67C2-77FB-933F-D673-1A1A1AA35F23}"/>
              </a:ext>
            </a:extLst>
          </p:cNvPr>
          <p:cNvSpPr txBox="1"/>
          <p:nvPr/>
        </p:nvSpPr>
        <p:spPr>
          <a:xfrm>
            <a:off x="1004446" y="-1121896"/>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2"/>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3066074" y="4166794"/>
            <a:ext cx="4845836" cy="23248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7"/>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304417" y="4471306"/>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3201994" y="4471306"/>
            <a:ext cx="4709916" cy="1754326"/>
          </a:xfrm>
          <a:prstGeom prst="rect">
            <a:avLst/>
          </a:prstGeom>
          <a:noFill/>
        </p:spPr>
        <p:txBody>
          <a:bodyPr wrap="square">
            <a:spAutoFit/>
          </a:bodyPr>
          <a:lstStyle/>
          <a:p>
            <a:r>
              <a:rPr lang="it-IT" dirty="0"/>
              <a:t>2. Combina tutte le 4 immagini in un'unica immagine (512x512), dove ogni immagine è posizionata in un angolo dell’immagine risultante. Si sistemano i </a:t>
            </a:r>
            <a:r>
              <a:rPr lang="it-IT" dirty="0" err="1"/>
              <a:t>bounding</a:t>
            </a:r>
            <a:r>
              <a:rPr lang="it-IT" dirty="0"/>
              <a:t> box, che risultano sovrapposti, spostandoli di 256 pixel in alto a dx, in basso a destra e in basso a sinistra. </a:t>
            </a:r>
          </a:p>
        </p:txBody>
      </p:sp>
      <p:pic>
        <p:nvPicPr>
          <p:cNvPr id="13" name="Immagine 12">
            <a:extLst>
              <a:ext uri="{FF2B5EF4-FFF2-40B4-BE49-F238E27FC236}">
                <a16:creationId xmlns:a16="http://schemas.microsoft.com/office/drawing/2014/main" id="{5725B519-F32D-B60F-D6F5-19BB1964EE50}"/>
              </a:ext>
            </a:extLst>
          </p:cNvPr>
          <p:cNvPicPr>
            <a:picLocks noChangeAspect="1"/>
          </p:cNvPicPr>
          <p:nvPr/>
        </p:nvPicPr>
        <p:blipFill>
          <a:blip r:embed="rId8"/>
          <a:stretch>
            <a:fillRect/>
          </a:stretch>
        </p:blipFill>
        <p:spPr>
          <a:xfrm>
            <a:off x="2177217" y="1115800"/>
            <a:ext cx="2798544" cy="2804667"/>
          </a:xfrm>
          <a:prstGeom prst="rect">
            <a:avLst/>
          </a:prstGeom>
        </p:spPr>
      </p:pic>
      <p:pic>
        <p:nvPicPr>
          <p:cNvPr id="17" name="Immagine 16">
            <a:extLst>
              <a:ext uri="{FF2B5EF4-FFF2-40B4-BE49-F238E27FC236}">
                <a16:creationId xmlns:a16="http://schemas.microsoft.com/office/drawing/2014/main" id="{5676B413-4B1D-A1C4-0663-F447E913D31C}"/>
              </a:ext>
            </a:extLst>
          </p:cNvPr>
          <p:cNvPicPr>
            <a:picLocks noChangeAspect="1"/>
          </p:cNvPicPr>
          <p:nvPr/>
        </p:nvPicPr>
        <p:blipFill>
          <a:blip r:embed="rId9"/>
          <a:stretch>
            <a:fillRect/>
          </a:stretch>
        </p:blipFill>
        <p:spPr>
          <a:xfrm>
            <a:off x="7374576" y="1144847"/>
            <a:ext cx="2788430" cy="2812836"/>
          </a:xfrm>
          <a:prstGeom prst="rect">
            <a:avLst/>
          </a:prstGeom>
        </p:spPr>
      </p:pic>
      <p:sp>
        <p:nvSpPr>
          <p:cNvPr id="18" name="Freccia a destra 17">
            <a:extLst>
              <a:ext uri="{FF2B5EF4-FFF2-40B4-BE49-F238E27FC236}">
                <a16:creationId xmlns:a16="http://schemas.microsoft.com/office/drawing/2014/main" id="{67F4780B-DC44-D2B9-52B4-20165D5767C4}"/>
              </a:ext>
            </a:extLst>
          </p:cNvPr>
          <p:cNvSpPr/>
          <p:nvPr/>
        </p:nvSpPr>
        <p:spPr>
          <a:xfrm>
            <a:off x="5161935" y="2265547"/>
            <a:ext cx="1868129" cy="663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p>
        </p:txBody>
      </p:sp>
      <p:sp>
        <p:nvSpPr>
          <p:cNvPr id="19" name="CasellaDiTesto 18">
            <a:extLst>
              <a:ext uri="{FF2B5EF4-FFF2-40B4-BE49-F238E27FC236}">
                <a16:creationId xmlns:a16="http://schemas.microsoft.com/office/drawing/2014/main" id="{DCD8370D-4C0A-DC21-3E19-6D5486BACF34}"/>
              </a:ext>
            </a:extLst>
          </p:cNvPr>
          <p:cNvSpPr txBox="1"/>
          <p:nvPr/>
        </p:nvSpPr>
        <p:spPr>
          <a:xfrm>
            <a:off x="8424425" y="4467827"/>
            <a:ext cx="2587869" cy="1477328"/>
          </a:xfrm>
          <a:prstGeom prst="rect">
            <a:avLst/>
          </a:prstGeom>
          <a:noFill/>
        </p:spPr>
        <p:txBody>
          <a:bodyPr wrap="square">
            <a:spAutoFit/>
          </a:bodyPr>
          <a:lstStyle/>
          <a:p>
            <a:r>
              <a:rPr lang="it-IT" dirty="0"/>
              <a:t>3. Si prende un ritaglio casuale dall’immagine 512x512, che contiene parte di tutte e 4 le immagini.</a:t>
            </a:r>
          </a:p>
        </p:txBody>
      </p:sp>
    </p:spTree>
    <p:extLst>
      <p:ext uri="{BB962C8B-B14F-4D97-AF65-F5344CB8AC3E}">
        <p14:creationId xmlns:p14="http://schemas.microsoft.com/office/powerpoint/2010/main" val="2351215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030D0BDE-B3E3-7566-ADBC-FD879504B6F8}"/>
              </a:ext>
            </a:extLst>
          </p:cNvPr>
          <p:cNvSpPr txBox="1"/>
          <p:nvPr/>
        </p:nvSpPr>
        <p:spPr>
          <a:xfrm>
            <a:off x="304417" y="4354706"/>
            <a:ext cx="2587869" cy="1754326"/>
          </a:xfrm>
          <a:prstGeom prst="rect">
            <a:avLst/>
          </a:prstGeom>
          <a:noFill/>
        </p:spPr>
        <p:txBody>
          <a:bodyPr wrap="square">
            <a:spAutoFit/>
          </a:bodyPr>
          <a:lstStyle/>
          <a:p>
            <a:r>
              <a:rPr lang="it-IT" dirty="0"/>
              <a:t>4. Rimuovere i riquadri di delimitazione all'esterno dell'apertura, mantenendo quelli che sono ancora  un po' all'interno del ritaglio.</a:t>
            </a:r>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4172197" y="998658"/>
            <a:ext cx="4244311" cy="303895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CasellaDiTesto 1">
            <a:extLst>
              <a:ext uri="{FF2B5EF4-FFF2-40B4-BE49-F238E27FC236}">
                <a16:creationId xmlns:a16="http://schemas.microsoft.com/office/drawing/2014/main" id="{033D67C2-77FB-933F-D673-1A1A1AA35F23}"/>
              </a:ext>
            </a:extLst>
          </p:cNvPr>
          <p:cNvSpPr txBox="1"/>
          <p:nvPr/>
        </p:nvSpPr>
        <p:spPr>
          <a:xfrm>
            <a:off x="1004446" y="-1121896"/>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2"/>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8134596" y="4334495"/>
            <a:ext cx="2877697" cy="1774538"/>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7"/>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304417" y="4471306"/>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3201994" y="4471306"/>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8424425" y="4467827"/>
            <a:ext cx="2587869" cy="1477328"/>
          </a:xfrm>
          <a:prstGeom prst="rect">
            <a:avLst/>
          </a:prstGeom>
          <a:noFill/>
        </p:spPr>
        <p:txBody>
          <a:bodyPr wrap="square">
            <a:spAutoFit/>
          </a:bodyPr>
          <a:lstStyle/>
          <a:p>
            <a:r>
              <a:rPr lang="it-IT" dirty="0"/>
              <a:t>3. Si prende un ritaglio casuale dall’immagine 512x512, che contiene parte di tutte e 4 le immagini.</a:t>
            </a:r>
          </a:p>
        </p:txBody>
      </p:sp>
      <p:pic>
        <p:nvPicPr>
          <p:cNvPr id="19" name="Immagine 18">
            <a:extLst>
              <a:ext uri="{FF2B5EF4-FFF2-40B4-BE49-F238E27FC236}">
                <a16:creationId xmlns:a16="http://schemas.microsoft.com/office/drawing/2014/main" id="{74E830A9-5E96-2173-AC63-785AB250AC29}"/>
              </a:ext>
            </a:extLst>
          </p:cNvPr>
          <p:cNvPicPr>
            <a:picLocks noChangeAspect="1"/>
          </p:cNvPicPr>
          <p:nvPr/>
        </p:nvPicPr>
        <p:blipFill>
          <a:blip r:embed="rId8"/>
          <a:stretch>
            <a:fillRect/>
          </a:stretch>
        </p:blipFill>
        <p:spPr>
          <a:xfrm>
            <a:off x="4862457" y="1089738"/>
            <a:ext cx="2863789" cy="2832525"/>
          </a:xfrm>
          <a:prstGeom prst="rect">
            <a:avLst/>
          </a:prstGeom>
        </p:spPr>
      </p:pic>
    </p:spTree>
    <p:extLst>
      <p:ext uri="{BB962C8B-B14F-4D97-AF65-F5344CB8AC3E}">
        <p14:creationId xmlns:p14="http://schemas.microsoft.com/office/powerpoint/2010/main" val="1974925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con angoli arrotondati 13">
            <a:extLst>
              <a:ext uri="{FF2B5EF4-FFF2-40B4-BE49-F238E27FC236}">
                <a16:creationId xmlns:a16="http://schemas.microsoft.com/office/drawing/2014/main" id="{D0F97019-9455-0EE3-20BB-29167BFDE72A}"/>
              </a:ext>
            </a:extLst>
          </p:cNvPr>
          <p:cNvSpPr/>
          <p:nvPr/>
        </p:nvSpPr>
        <p:spPr>
          <a:xfrm>
            <a:off x="5800282" y="3156335"/>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Immagine 18">
            <a:extLst>
              <a:ext uri="{FF2B5EF4-FFF2-40B4-BE49-F238E27FC236}">
                <a16:creationId xmlns:a16="http://schemas.microsoft.com/office/drawing/2014/main" id="{74E830A9-5E96-2173-AC63-785AB250AC29}"/>
              </a:ext>
            </a:extLst>
          </p:cNvPr>
          <p:cNvPicPr>
            <a:picLocks noChangeAspect="1"/>
          </p:cNvPicPr>
          <p:nvPr/>
        </p:nvPicPr>
        <p:blipFill>
          <a:blip r:embed="rId2"/>
          <a:stretch>
            <a:fillRect/>
          </a:stretch>
        </p:blipFill>
        <p:spPr>
          <a:xfrm>
            <a:off x="4862457" y="-3244750"/>
            <a:ext cx="2863789" cy="2832525"/>
          </a:xfrm>
          <a:prstGeom prst="rect">
            <a:avLst/>
          </a:prstGeom>
        </p:spPr>
      </p:pic>
      <p:sp>
        <p:nvSpPr>
          <p:cNvPr id="2" name="CasellaDiTesto 1">
            <a:extLst>
              <a:ext uri="{FF2B5EF4-FFF2-40B4-BE49-F238E27FC236}">
                <a16:creationId xmlns:a16="http://schemas.microsoft.com/office/drawing/2014/main" id="{033D67C2-77FB-933F-D673-1A1A1AA35F23}"/>
              </a:ext>
            </a:extLst>
          </p:cNvPr>
          <p:cNvSpPr txBox="1"/>
          <p:nvPr/>
        </p:nvSpPr>
        <p:spPr>
          <a:xfrm>
            <a:off x="1004446" y="-1121896"/>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3"/>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59503" y="4126019"/>
            <a:ext cx="2856830" cy="2227280"/>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8"/>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304417"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3201994"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8424425"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304417" y="4354706"/>
            <a:ext cx="2587869" cy="1754326"/>
          </a:xfrm>
          <a:prstGeom prst="rect">
            <a:avLst/>
          </a:prstGeom>
          <a:noFill/>
        </p:spPr>
        <p:txBody>
          <a:bodyPr wrap="square">
            <a:spAutoFit/>
          </a:bodyPr>
          <a:lstStyle/>
          <a:p>
            <a:r>
              <a:rPr lang="it-IT" dirty="0"/>
              <a:t>4. Rimuovere i riquadri di delimitazione all'esterno dell'apertura, mantenendo quelli che sono ancora  un po' all'interno del ritaglio.</a:t>
            </a:r>
          </a:p>
        </p:txBody>
      </p:sp>
    </p:spTree>
    <p:extLst>
      <p:ext uri="{BB962C8B-B14F-4D97-AF65-F5344CB8AC3E}">
        <p14:creationId xmlns:p14="http://schemas.microsoft.com/office/powerpoint/2010/main" val="3228613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127254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90974" y="3429000"/>
            <a:ext cx="4534366" cy="2575560"/>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C85693F6-BA26-0C91-7D45-7F896AE842E6}"/>
              </a:ext>
            </a:extLst>
          </p:cNvPr>
          <p:cNvPicPr>
            <a:picLocks noChangeAspect="1"/>
          </p:cNvPicPr>
          <p:nvPr/>
        </p:nvPicPr>
        <p:blipFill rotWithShape="1">
          <a:blip r:embed="rId2">
            <a:extLst>
              <a:ext uri="{28A0092B-C50C-407E-A947-70E740481C1C}">
                <a14:useLocalDpi xmlns:a14="http://schemas.microsoft.com/office/drawing/2010/main" val="0"/>
              </a:ext>
            </a:extLst>
          </a:blip>
          <a:srcRect l="-242" t="16092" r="242" b="10297"/>
          <a:stretch/>
        </p:blipFill>
        <p:spPr>
          <a:xfrm>
            <a:off x="2497222" y="166105"/>
            <a:ext cx="7022295" cy="2908565"/>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
        <p:nvSpPr>
          <p:cNvPr id="2" name="CasellaDiTesto 1">
            <a:extLst>
              <a:ext uri="{FF2B5EF4-FFF2-40B4-BE49-F238E27FC236}">
                <a16:creationId xmlns:a16="http://schemas.microsoft.com/office/drawing/2014/main" id="{4E2A8321-E3AA-D091-5E01-5CB10A9487A5}"/>
              </a:ext>
            </a:extLst>
          </p:cNvPr>
          <p:cNvSpPr txBox="1"/>
          <p:nvPr/>
        </p:nvSpPr>
        <p:spPr>
          <a:xfrm>
            <a:off x="-3456436" y="144830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Possiamo notare come l’</a:t>
            </a:r>
            <a:r>
              <a:rPr kumimoji="0" lang="it-IT" sz="2400" b="0" i="0" u="none" strike="noStrike" kern="1200" cap="none" spc="0" normalizeH="0" baseline="0" noProof="0" dirty="0" err="1">
                <a:ln>
                  <a:noFill/>
                </a:ln>
                <a:solidFill>
                  <a:schemeClr val="bg1"/>
                </a:solidFill>
                <a:effectLst/>
                <a:uLnTx/>
                <a:uFillTx/>
                <a:latin typeface="Calibri" panose="020F0502020204030204"/>
                <a:ea typeface="+mn-ea"/>
                <a:cs typeface="+mn-cs"/>
              </a:rPr>
              <a:t>Instance</a:t>
            </a: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2400" b="0" i="0" u="none" strike="noStrike" kern="1200" cap="none" spc="0" normalizeH="0" baseline="0" noProof="0" dirty="0" err="1">
                <a:ln>
                  <a:noFill/>
                </a:ln>
                <a:solidFill>
                  <a:schemeClr val="bg1"/>
                </a:solidFill>
                <a:effectLst/>
                <a:uLnTx/>
                <a:uFillTx/>
                <a:latin typeface="Calibri" panose="020F0502020204030204"/>
                <a:ea typeface="+mn-ea"/>
                <a:cs typeface="+mn-cs"/>
              </a:rPr>
              <a:t>Segmentation</a:t>
            </a: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 sia una combinazione di altri due Task della Computer 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bg1"/>
                </a:solidFill>
                <a:latin typeface="Calibri" panose="020F0502020204030204"/>
              </a:rPr>
              <a:t>-Object </a:t>
            </a:r>
            <a:r>
              <a:rPr lang="it-IT" sz="2400" dirty="0" err="1">
                <a:solidFill>
                  <a:schemeClr val="bg1"/>
                </a:solidFill>
                <a:latin typeface="Calibri" panose="020F0502020204030204"/>
              </a:rPr>
              <a:t>Detection</a:t>
            </a:r>
            <a:endParaRPr lang="it-IT" sz="2400" dirty="0">
              <a:solidFill>
                <a:schemeClr val="bg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a:t>
            </a:r>
            <a:r>
              <a:rPr lang="it-IT" sz="2400" dirty="0">
                <a:solidFill>
                  <a:schemeClr val="bg1"/>
                </a:solidFill>
                <a:latin typeface="Calibri" panose="020F0502020204030204"/>
              </a:rPr>
              <a:t>S</a:t>
            </a:r>
            <a:r>
              <a:rPr kumimoji="0" lang="it-IT" sz="2400" b="0" i="0" u="none" strike="noStrike" kern="1200" cap="none" spc="0" normalizeH="0" baseline="0" noProof="0" dirty="0" err="1">
                <a:ln>
                  <a:noFill/>
                </a:ln>
                <a:solidFill>
                  <a:schemeClr val="bg1"/>
                </a:solidFill>
                <a:effectLst/>
                <a:uLnTx/>
                <a:uFillTx/>
                <a:latin typeface="Calibri" panose="020F0502020204030204"/>
                <a:ea typeface="+mn-ea"/>
                <a:cs typeface="+mn-cs"/>
              </a:rPr>
              <a:t>emantic</a:t>
            </a: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 </a:t>
            </a:r>
            <a:r>
              <a:rPr lang="it-IT" sz="2400" dirty="0">
                <a:solidFill>
                  <a:schemeClr val="bg1"/>
                </a:solidFill>
                <a:latin typeface="Calibri" panose="020F0502020204030204"/>
              </a:rPr>
              <a:t>S</a:t>
            </a:r>
            <a:r>
              <a:rPr kumimoji="0" lang="it-IT" sz="2400" b="0" i="0" u="none" strike="noStrike" kern="1200" cap="none" spc="0" normalizeH="0" baseline="0" noProof="0" dirty="0" err="1">
                <a:ln>
                  <a:noFill/>
                </a:ln>
                <a:solidFill>
                  <a:schemeClr val="bg1"/>
                </a:solidFill>
                <a:effectLst/>
                <a:uLnTx/>
                <a:uFillTx/>
                <a:latin typeface="Calibri" panose="020F0502020204030204"/>
                <a:ea typeface="+mn-ea"/>
                <a:cs typeface="+mn-cs"/>
              </a:rPr>
              <a:t>egmentation</a:t>
            </a:r>
            <a:endPar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3E56BD09-B0A2-95F4-EB87-EAFAAF48C33C}"/>
              </a:ext>
            </a:extLst>
          </p:cNvPr>
          <p:cNvSpPr txBox="1"/>
          <p:nvPr/>
        </p:nvSpPr>
        <p:spPr>
          <a:xfrm>
            <a:off x="90974" y="3587502"/>
            <a:ext cx="445435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Calibri" panose="020F0502020204030204"/>
                <a:ea typeface="+mn-ea"/>
                <a:cs typeface="+mn-cs"/>
              </a:rPr>
              <a:t>La Semantic </a:t>
            </a:r>
            <a:r>
              <a:rPr kumimoji="0" lang="it-IT" sz="2400" b="0" i="0" u="none" strike="noStrike" kern="1200" cap="none" spc="0" normalizeH="0" baseline="0" noProof="0" dirty="0" err="1">
                <a:ln>
                  <a:noFill/>
                </a:ln>
                <a:effectLst/>
                <a:uLnTx/>
                <a:uFillTx/>
                <a:latin typeface="Calibri" panose="020F0502020204030204"/>
                <a:ea typeface="+mn-ea"/>
                <a:cs typeface="+mn-cs"/>
              </a:rPr>
              <a:t>Segmentation</a:t>
            </a:r>
            <a:r>
              <a:rPr kumimoji="0" lang="it-IT" sz="2400" b="0" i="0" u="none" strike="noStrike" kern="1200" cap="none" spc="0" normalizeH="0" baseline="0" noProof="0" dirty="0">
                <a:ln>
                  <a:noFill/>
                </a:ln>
                <a:effectLst/>
                <a:uLnTx/>
                <a:uFillTx/>
                <a:latin typeface="Calibri" panose="020F0502020204030204"/>
                <a:ea typeface="+mn-ea"/>
                <a:cs typeface="+mn-cs"/>
              </a:rPr>
              <a:t> si concentra sull’assegnare le label per ogni pixel dell'immagine, fornendo una conoscenza di alto livello senza distinguere le istanze degli oggetti.</a:t>
            </a:r>
          </a:p>
        </p:txBody>
      </p:sp>
      <p:sp>
        <p:nvSpPr>
          <p:cNvPr id="4" name="CasellaDiTesto 3">
            <a:extLst>
              <a:ext uri="{FF2B5EF4-FFF2-40B4-BE49-F238E27FC236}">
                <a16:creationId xmlns:a16="http://schemas.microsoft.com/office/drawing/2014/main" id="{88FF7088-78B5-508B-1DC4-E3E747B71A9A}"/>
              </a:ext>
            </a:extLst>
          </p:cNvPr>
          <p:cNvSpPr txBox="1"/>
          <p:nvPr/>
        </p:nvSpPr>
        <p:spPr>
          <a:xfrm>
            <a:off x="7909559" y="3956834"/>
            <a:ext cx="3219916"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t>L’</a:t>
            </a:r>
            <a:r>
              <a:rPr lang="it-IT" sz="2400" dirty="0" err="1"/>
              <a:t>instance</a:t>
            </a:r>
            <a:r>
              <a:rPr lang="it-IT" sz="2400" dirty="0"/>
              <a:t> </a:t>
            </a:r>
            <a:r>
              <a:rPr lang="it-IT" sz="2400" dirty="0" err="1"/>
              <a:t>segmentation</a:t>
            </a:r>
            <a:r>
              <a:rPr lang="it-IT" sz="2400" dirty="0"/>
              <a:t> va più a fondo differenziando le diverse istanze nell’immagine</a:t>
            </a:r>
            <a:endParaRPr kumimoji="0" lang="it-IT"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56319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con angoli arrotondati 13">
            <a:extLst>
              <a:ext uri="{FF2B5EF4-FFF2-40B4-BE49-F238E27FC236}">
                <a16:creationId xmlns:a16="http://schemas.microsoft.com/office/drawing/2014/main" id="{D0F97019-9455-0EE3-20BB-29167BFDE72A}"/>
              </a:ext>
            </a:extLst>
          </p:cNvPr>
          <p:cNvSpPr/>
          <p:nvPr/>
        </p:nvSpPr>
        <p:spPr>
          <a:xfrm>
            <a:off x="5800282" y="3156335"/>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Immagine 18">
            <a:extLst>
              <a:ext uri="{FF2B5EF4-FFF2-40B4-BE49-F238E27FC236}">
                <a16:creationId xmlns:a16="http://schemas.microsoft.com/office/drawing/2014/main" id="{74E830A9-5E96-2173-AC63-785AB250AC29}"/>
              </a:ext>
            </a:extLst>
          </p:cNvPr>
          <p:cNvPicPr>
            <a:picLocks noChangeAspect="1"/>
          </p:cNvPicPr>
          <p:nvPr/>
        </p:nvPicPr>
        <p:blipFill>
          <a:blip r:embed="rId2"/>
          <a:stretch>
            <a:fillRect/>
          </a:stretch>
        </p:blipFill>
        <p:spPr>
          <a:xfrm>
            <a:off x="4862457" y="-3244750"/>
            <a:ext cx="2863789" cy="2832525"/>
          </a:xfrm>
          <a:prstGeom prst="rect">
            <a:avLst/>
          </a:prstGeom>
        </p:spPr>
      </p:pic>
      <p:sp>
        <p:nvSpPr>
          <p:cNvPr id="2" name="CasellaDiTesto 1">
            <a:extLst>
              <a:ext uri="{FF2B5EF4-FFF2-40B4-BE49-F238E27FC236}">
                <a16:creationId xmlns:a16="http://schemas.microsoft.com/office/drawing/2014/main" id="{033D67C2-77FB-933F-D673-1A1A1AA35F23}"/>
              </a:ext>
            </a:extLst>
          </p:cNvPr>
          <p:cNvSpPr txBox="1"/>
          <p:nvPr/>
        </p:nvSpPr>
        <p:spPr>
          <a:xfrm>
            <a:off x="1004446" y="-1121896"/>
            <a:ext cx="10007848" cy="923330"/>
          </a:xfrm>
          <a:prstGeom prst="rect">
            <a:avLst/>
          </a:prstGeom>
          <a:noFill/>
        </p:spPr>
        <p:txBody>
          <a:bodyPr wrap="square">
            <a:spAutoFit/>
          </a:bodyPr>
          <a:lstStyle/>
          <a:p>
            <a:r>
              <a:rPr lang="it-IT" dirty="0">
                <a:solidFill>
                  <a:schemeClr val="bg1"/>
                </a:solidFill>
              </a:rPr>
              <a:t>L'idea alla base di </a:t>
            </a:r>
            <a:r>
              <a:rPr lang="it-IT" dirty="0" err="1">
                <a:solidFill>
                  <a:schemeClr val="bg1"/>
                </a:solidFill>
              </a:rPr>
              <a:t>Mosaic</a:t>
            </a:r>
            <a:r>
              <a:rPr lang="it-IT" dirty="0">
                <a:solidFill>
                  <a:schemeClr val="bg1"/>
                </a:solidFill>
              </a:rPr>
              <a:t> è molto semplice. Prende 4 immagini e le combina in un'unica immagine. </a:t>
            </a:r>
            <a:r>
              <a:rPr lang="it-IT" dirty="0" err="1">
                <a:solidFill>
                  <a:schemeClr val="bg1"/>
                </a:solidFill>
              </a:rPr>
              <a:t>Mosaic</a:t>
            </a:r>
            <a:r>
              <a:rPr lang="it-IT" dirty="0">
                <a:solidFill>
                  <a:schemeClr val="bg1"/>
                </a:solidFill>
              </a:rPr>
              <a:t> esegue questa operazione ridimensionando ciascuna delle quattro immagini, unendole insieme e quindi ritagliando a caso le immagini unite per ottenere l'immagine finale di </a:t>
            </a:r>
            <a:r>
              <a:rPr lang="it-IT" dirty="0" err="1">
                <a:solidFill>
                  <a:schemeClr val="bg1"/>
                </a:solidFill>
              </a:rPr>
              <a:t>Mosaic</a:t>
            </a:r>
            <a:r>
              <a:rPr lang="it-IT" dirty="0">
                <a:solidFill>
                  <a:schemeClr val="bg1"/>
                </a:solidFill>
              </a:rPr>
              <a:t>.</a:t>
            </a:r>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3"/>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59503" y="4126019"/>
            <a:ext cx="2856830" cy="2227280"/>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8"/>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304417"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3201994"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8424425"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304417" y="4354706"/>
            <a:ext cx="2587869" cy="1754326"/>
          </a:xfrm>
          <a:prstGeom prst="rect">
            <a:avLst/>
          </a:prstGeom>
          <a:noFill/>
        </p:spPr>
        <p:txBody>
          <a:bodyPr wrap="square">
            <a:spAutoFit/>
          </a:bodyPr>
          <a:lstStyle/>
          <a:p>
            <a:r>
              <a:rPr lang="it-IT" dirty="0"/>
              <a:t>4. Rimuovere i riquadri di delimitazione all'esterno dell'apertura, mantenendo quelli che sono ancora  un po' all'interno del ritaglio.</a:t>
            </a:r>
          </a:p>
        </p:txBody>
      </p:sp>
      <p:pic>
        <p:nvPicPr>
          <p:cNvPr id="17" name="Immagine 16">
            <a:extLst>
              <a:ext uri="{FF2B5EF4-FFF2-40B4-BE49-F238E27FC236}">
                <a16:creationId xmlns:a16="http://schemas.microsoft.com/office/drawing/2014/main" id="{A61B9E66-D4F2-25A3-68CC-DFD0F48827BE}"/>
              </a:ext>
            </a:extLst>
          </p:cNvPr>
          <p:cNvPicPr>
            <a:picLocks noChangeAspect="1"/>
          </p:cNvPicPr>
          <p:nvPr/>
        </p:nvPicPr>
        <p:blipFill>
          <a:blip r:embed="rId9"/>
          <a:stretch>
            <a:fillRect/>
          </a:stretch>
        </p:blipFill>
        <p:spPr>
          <a:xfrm>
            <a:off x="6283917" y="3367640"/>
            <a:ext cx="3255986" cy="3082123"/>
          </a:xfrm>
          <a:prstGeom prst="rect">
            <a:avLst/>
          </a:prstGeom>
        </p:spPr>
      </p:pic>
      <p:sp>
        <p:nvSpPr>
          <p:cNvPr id="18" name="CasellaDiTesto 17">
            <a:extLst>
              <a:ext uri="{FF2B5EF4-FFF2-40B4-BE49-F238E27FC236}">
                <a16:creationId xmlns:a16="http://schemas.microsoft.com/office/drawing/2014/main" id="{D82AFAFC-3093-C34F-5502-7A8B01864EBC}"/>
              </a:ext>
            </a:extLst>
          </p:cNvPr>
          <p:cNvSpPr txBox="1"/>
          <p:nvPr/>
        </p:nvSpPr>
        <p:spPr>
          <a:xfrm>
            <a:off x="3318932" y="4351168"/>
            <a:ext cx="2178750" cy="1200329"/>
          </a:xfrm>
          <a:prstGeom prst="rect">
            <a:avLst/>
          </a:prstGeom>
          <a:noFill/>
        </p:spPr>
        <p:txBody>
          <a:bodyPr wrap="square">
            <a:spAutoFit/>
          </a:bodyPr>
          <a:lstStyle/>
          <a:p>
            <a:r>
              <a:rPr lang="it-IT" dirty="0"/>
              <a:t>5. Ridimensionare tutti i riquadri di delimitazione rimanenti nel ritaglio</a:t>
            </a:r>
          </a:p>
        </p:txBody>
      </p:sp>
    </p:spTree>
    <p:extLst>
      <p:ext uri="{BB962C8B-B14F-4D97-AF65-F5344CB8AC3E}">
        <p14:creationId xmlns:p14="http://schemas.microsoft.com/office/powerpoint/2010/main" val="2726369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DCEF98C3-9C7C-5E8E-FA00-D7D838FABC21}"/>
              </a:ext>
            </a:extLst>
          </p:cNvPr>
          <p:cNvSpPr txBox="1"/>
          <p:nvPr/>
        </p:nvSpPr>
        <p:spPr>
          <a:xfrm>
            <a:off x="470546" y="1233738"/>
            <a:ext cx="6037132" cy="1200329"/>
          </a:xfrm>
          <a:prstGeom prst="rect">
            <a:avLst/>
          </a:prstGeom>
          <a:noFill/>
        </p:spPr>
        <p:txBody>
          <a:bodyPr wrap="square">
            <a:spAutoFit/>
          </a:bodyPr>
          <a:lstStyle/>
          <a:p>
            <a:r>
              <a:rPr lang="it-IT" dirty="0"/>
              <a:t>Siccome anche i riquadri di delimitazione più piccoli vengono mantenuti nell'immagine, come il sandwich in alto a sinistra dell'immagine, il modello dovrà generalizzare di più per essere in grado di riconoscere questo oggetto.</a:t>
            </a:r>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3156335"/>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2"/>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3088366" y="4118229"/>
            <a:ext cx="2856830" cy="222728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7"/>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304417"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3201994"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8424425"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304417"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3318932" y="4351168"/>
            <a:ext cx="2178750" cy="1200329"/>
          </a:xfrm>
          <a:prstGeom prst="rect">
            <a:avLst/>
          </a:prstGeom>
          <a:noFill/>
        </p:spPr>
        <p:txBody>
          <a:bodyPr wrap="square">
            <a:spAutoFit/>
          </a:bodyPr>
          <a:lstStyle/>
          <a:p>
            <a:r>
              <a:rPr lang="it-IT" dirty="0"/>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8"/>
          <a:stretch>
            <a:fillRect/>
          </a:stretch>
        </p:blipFill>
        <p:spPr>
          <a:xfrm>
            <a:off x="7171053" y="3350611"/>
            <a:ext cx="3116183" cy="3116183"/>
          </a:xfrm>
          <a:prstGeom prst="rect">
            <a:avLst/>
          </a:prstGeom>
        </p:spPr>
      </p:pic>
    </p:spTree>
    <p:extLst>
      <p:ext uri="{BB962C8B-B14F-4D97-AF65-F5344CB8AC3E}">
        <p14:creationId xmlns:p14="http://schemas.microsoft.com/office/powerpoint/2010/main" val="1713298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sellaDiTesto 16">
            <a:extLst>
              <a:ext uri="{FF2B5EF4-FFF2-40B4-BE49-F238E27FC236}">
                <a16:creationId xmlns:a16="http://schemas.microsoft.com/office/drawing/2014/main" id="{1F8063B0-DE00-91DB-2487-0C7C0B2F8DCB}"/>
              </a:ext>
            </a:extLst>
          </p:cNvPr>
          <p:cNvSpPr txBox="1"/>
          <p:nvPr/>
        </p:nvSpPr>
        <p:spPr>
          <a:xfrm>
            <a:off x="623241" y="1160667"/>
            <a:ext cx="9565788" cy="4801314"/>
          </a:xfrm>
          <a:prstGeom prst="rect">
            <a:avLst/>
          </a:prstGeom>
          <a:noFill/>
        </p:spPr>
        <p:txBody>
          <a:bodyPr wrap="square">
            <a:spAutoFit/>
          </a:bodyPr>
          <a:lstStyle/>
          <a:p>
            <a:r>
              <a:rPr lang="it-IT" dirty="0"/>
              <a:t>Oltre ai modelli </a:t>
            </a:r>
            <a:r>
              <a:rPr lang="it-IT" dirty="0" err="1"/>
              <a:t>pre</a:t>
            </a:r>
            <a:r>
              <a:rPr lang="it-IT" dirty="0"/>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t>Per addestrare YOLOv8, è necessario un set di dati che includa immagini e annotazioni o etichette corrispondenti.</a:t>
            </a:r>
          </a:p>
          <a:p>
            <a:endParaRPr lang="it-IT" dirty="0">
              <a:solidFill>
                <a:schemeClr val="bg1"/>
              </a:solidFill>
            </a:endParaRPr>
          </a:p>
          <a:p>
            <a:r>
              <a:rPr lang="it-IT" dirty="0"/>
              <a:t>Le annotazioni devono essere contenute in un file con estensione .</a:t>
            </a:r>
            <a:r>
              <a:rPr lang="it-IT" dirty="0" err="1"/>
              <a:t>yaml</a:t>
            </a:r>
            <a:r>
              <a:rPr lang="it-IT" dirty="0"/>
              <a:t> che presenta i seguenti campi:</a:t>
            </a:r>
          </a:p>
          <a:p>
            <a:endParaRPr lang="it-IT" dirty="0">
              <a:solidFill>
                <a:schemeClr val="bg1"/>
              </a:solidFill>
            </a:endParaRPr>
          </a:p>
          <a:p>
            <a:r>
              <a:rPr lang="it-IT" dirty="0"/>
              <a:t>-I percorsi delle directory per le immagini di addestramento (</a:t>
            </a:r>
            <a:r>
              <a:rPr lang="it-IT" dirty="0" err="1"/>
              <a:t>train</a:t>
            </a:r>
            <a:r>
              <a:rPr lang="it-IT" dirty="0"/>
              <a:t>), validazione (val), e test (test)</a:t>
            </a:r>
          </a:p>
          <a:p>
            <a:endParaRPr lang="it-IT" dirty="0">
              <a:solidFill>
                <a:schemeClr val="bg1"/>
              </a:solidFill>
            </a:endParaRPr>
          </a:p>
          <a:p>
            <a:r>
              <a:rPr lang="it-IT" dirty="0"/>
              <a:t>-Definizione delle classi previste dal dataset attraverso due campi:</a:t>
            </a:r>
          </a:p>
          <a:p>
            <a:pPr algn="just"/>
            <a:r>
              <a:rPr lang="it-IT" dirty="0"/>
              <a:t>	</a:t>
            </a:r>
            <a:r>
              <a:rPr lang="it-IT" b="1" dirty="0" err="1"/>
              <a:t>nc</a:t>
            </a:r>
            <a:r>
              <a:rPr lang="it-IT" dirty="0"/>
              <a:t> :  	specifica il numero totale di classi presenti nel dataset</a:t>
            </a:r>
          </a:p>
          <a:p>
            <a:pPr algn="just"/>
            <a:r>
              <a:rPr lang="it-IT" dirty="0"/>
              <a:t>	</a:t>
            </a:r>
            <a:r>
              <a:rPr lang="it-IT" b="1" dirty="0"/>
              <a:t>names</a:t>
            </a:r>
            <a:r>
              <a:rPr lang="it-IT" dirty="0"/>
              <a:t> : 	contiene un array di stringhe che rappresentano i nomi delle classi etichettate 			con nomi come '</a:t>
            </a:r>
            <a:r>
              <a:rPr lang="it-IT" dirty="0" err="1"/>
              <a:t>bicycle</a:t>
            </a:r>
            <a:r>
              <a:rPr lang="it-IT" dirty="0"/>
              <a:t>', 'bus', 'car', ecc.</a:t>
            </a:r>
          </a:p>
          <a:p>
            <a:endParaRPr lang="it-IT" dirty="0">
              <a:solidFill>
                <a:schemeClr val="bg1"/>
              </a:solidFill>
            </a:endParaRPr>
          </a:p>
          <a:p>
            <a:r>
              <a:rPr lang="it-IT" dirty="0"/>
              <a:t> -URL e le informazioni necessarie per il download del dataset</a:t>
            </a:r>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3156335"/>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 name="Immagine 7">
            <a:extLst>
              <a:ext uri="{FF2B5EF4-FFF2-40B4-BE49-F238E27FC236}">
                <a16:creationId xmlns:a16="http://schemas.microsoft.com/office/drawing/2014/main" id="{331E820E-988D-6843-C25F-D90888BEBA26}"/>
              </a:ext>
            </a:extLst>
          </p:cNvPr>
          <p:cNvPicPr>
            <a:picLocks noChangeAspect="1"/>
          </p:cNvPicPr>
          <p:nvPr/>
        </p:nvPicPr>
        <p:blipFill>
          <a:blip r:embed="rId2"/>
          <a:stretch>
            <a:fillRect/>
          </a:stretch>
        </p:blipFill>
        <p:spPr>
          <a:xfrm>
            <a:off x="0" y="-1608"/>
            <a:ext cx="12192000" cy="1000265"/>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The </a:t>
            </a:r>
            <a:r>
              <a:rPr lang="it-IT" sz="6000" b="1" dirty="0" err="1">
                <a:solidFill>
                  <a:schemeClr val="bg1"/>
                </a:solidFill>
                <a:latin typeface="Agency FB" panose="020B0503020202020204" pitchFamily="34" charset="0"/>
              </a:rPr>
              <a:t>Mosaic</a:t>
            </a:r>
            <a:r>
              <a:rPr lang="it-IT" sz="6000" b="1" dirty="0">
                <a:solidFill>
                  <a:schemeClr val="bg1"/>
                </a:solidFill>
                <a:latin typeface="Agency FB" panose="020B0503020202020204" pitchFamily="34" charset="0"/>
              </a:rPr>
              <a:t> Data </a:t>
            </a:r>
            <a:r>
              <a:rPr lang="it-IT" sz="6000" b="1" dirty="0" err="1">
                <a:solidFill>
                  <a:schemeClr val="bg1"/>
                </a:solidFill>
                <a:latin typeface="Agency FB" panose="020B0503020202020204" pitchFamily="34" charset="0"/>
              </a:rPr>
              <a:t>Augmentation</a:t>
            </a:r>
            <a:endParaRPr lang="it-IT" sz="6000" b="1" dirty="0">
              <a:solidFill>
                <a:schemeClr val="bg1"/>
              </a:solidFill>
              <a:latin typeface="Agency FB" panose="020B0503020202020204" pitchFamily="34" charset="0"/>
            </a:endParaRP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322390" y="933095"/>
            <a:ext cx="6529672" cy="191994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7"/>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11048374"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8150797"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2928366"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11048374"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8033859" y="4351168"/>
            <a:ext cx="2178750" cy="1200329"/>
          </a:xfrm>
          <a:prstGeom prst="rect">
            <a:avLst/>
          </a:prstGeom>
          <a:noFill/>
        </p:spPr>
        <p:txBody>
          <a:bodyPr wrap="square">
            <a:spAutoFit/>
          </a:bodyPr>
          <a:lstStyle/>
          <a:p>
            <a:r>
              <a:rPr lang="it-IT" dirty="0">
                <a:solidFill>
                  <a:schemeClr val="bg1"/>
                </a:solidFill>
              </a:rPr>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8"/>
          <a:stretch>
            <a:fillRect/>
          </a:stretch>
        </p:blipFill>
        <p:spPr>
          <a:xfrm>
            <a:off x="7171053" y="3350611"/>
            <a:ext cx="3116183" cy="3116183"/>
          </a:xfrm>
          <a:prstGeom prst="rect">
            <a:avLst/>
          </a:prstGeom>
        </p:spPr>
      </p:pic>
      <p:sp>
        <p:nvSpPr>
          <p:cNvPr id="2" name="CasellaDiTesto 1">
            <a:extLst>
              <a:ext uri="{FF2B5EF4-FFF2-40B4-BE49-F238E27FC236}">
                <a16:creationId xmlns:a16="http://schemas.microsoft.com/office/drawing/2014/main" id="{E0D93BB4-EC00-8346-8985-2D3480F4E0A3}"/>
              </a:ext>
            </a:extLst>
          </p:cNvPr>
          <p:cNvSpPr txBox="1"/>
          <p:nvPr/>
        </p:nvSpPr>
        <p:spPr>
          <a:xfrm>
            <a:off x="470546" y="1233738"/>
            <a:ext cx="6037132" cy="1200329"/>
          </a:xfrm>
          <a:prstGeom prst="rect">
            <a:avLst/>
          </a:prstGeom>
          <a:noFill/>
        </p:spPr>
        <p:txBody>
          <a:bodyPr wrap="square">
            <a:spAutoFit/>
          </a:bodyPr>
          <a:lstStyle/>
          <a:p>
            <a:r>
              <a:rPr lang="it-IT" dirty="0"/>
              <a:t>Siccome anche i riquadri di delimitazione più piccoli vengono mantenuti nell'immagine, come il sandwich in alto a sinistra dell'immagine, il modello dovrà generalizzare di più per essere in grado di riconoscere questo oggetto.</a:t>
            </a:r>
          </a:p>
        </p:txBody>
      </p:sp>
    </p:spTree>
    <p:extLst>
      <p:ext uri="{BB962C8B-B14F-4D97-AF65-F5344CB8AC3E}">
        <p14:creationId xmlns:p14="http://schemas.microsoft.com/office/powerpoint/2010/main" val="2719245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470546" y="1158982"/>
            <a:ext cx="9910265" cy="668373"/>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7383946"/>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Dataset</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11048374"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8150797"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2928366"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11048374"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8033859" y="4351168"/>
            <a:ext cx="2178750" cy="1200329"/>
          </a:xfrm>
          <a:prstGeom prst="rect">
            <a:avLst/>
          </a:prstGeom>
          <a:noFill/>
        </p:spPr>
        <p:txBody>
          <a:bodyPr wrap="square">
            <a:spAutoFit/>
          </a:bodyPr>
          <a:lstStyle/>
          <a:p>
            <a:r>
              <a:rPr lang="it-IT" dirty="0">
                <a:solidFill>
                  <a:schemeClr val="bg1"/>
                </a:solidFill>
              </a:rPr>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7"/>
          <a:stretch>
            <a:fillRect/>
          </a:stretch>
        </p:blipFill>
        <p:spPr>
          <a:xfrm>
            <a:off x="7171053" y="7578222"/>
            <a:ext cx="3116183" cy="3116183"/>
          </a:xfrm>
          <a:prstGeom prst="rect">
            <a:avLst/>
          </a:prstGeom>
        </p:spPr>
      </p:pic>
      <p:sp>
        <p:nvSpPr>
          <p:cNvPr id="2" name="CasellaDiTesto 1">
            <a:extLst>
              <a:ext uri="{FF2B5EF4-FFF2-40B4-BE49-F238E27FC236}">
                <a16:creationId xmlns:a16="http://schemas.microsoft.com/office/drawing/2014/main" id="{E0D93BB4-EC00-8346-8985-2D3480F4E0A3}"/>
              </a:ext>
            </a:extLst>
          </p:cNvPr>
          <p:cNvSpPr txBox="1"/>
          <p:nvPr/>
        </p:nvSpPr>
        <p:spPr>
          <a:xfrm>
            <a:off x="-6381506" y="1233738"/>
            <a:ext cx="6037132" cy="1200329"/>
          </a:xfrm>
          <a:prstGeom prst="rect">
            <a:avLst/>
          </a:prstGeom>
          <a:noFill/>
        </p:spPr>
        <p:txBody>
          <a:bodyPr wrap="square">
            <a:spAutoFit/>
          </a:bodyPr>
          <a:lstStyle/>
          <a:p>
            <a:r>
              <a:rPr lang="it-IT" dirty="0">
                <a:solidFill>
                  <a:schemeClr val="bg1"/>
                </a:solidFill>
              </a:rPr>
              <a:t>Siccome anche i riquadri di delimitazione più piccoli vengono mantenuti nell'immagine, come il sandwich in alto a sinistra dell'immagine, il modello dovrà generalizzare di più per essere in grado di riconoscere questo oggetto.</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623241" y="1160667"/>
            <a:ext cx="9565788" cy="4801314"/>
          </a:xfrm>
          <a:prstGeom prst="rect">
            <a:avLst/>
          </a:prstGeom>
          <a:noFill/>
        </p:spPr>
        <p:txBody>
          <a:bodyPr wrap="square">
            <a:spAutoFit/>
          </a:bodyPr>
          <a:lstStyle/>
          <a:p>
            <a:r>
              <a:rPr lang="it-IT" dirty="0"/>
              <a:t>Oltre ai modelli </a:t>
            </a:r>
            <a:r>
              <a:rPr lang="it-IT" dirty="0" err="1"/>
              <a:t>pre</a:t>
            </a:r>
            <a:r>
              <a:rPr lang="it-IT" dirty="0"/>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t>Per addestrare YOLOv8, è necessario un set di dati che includa immagini e annotazioni o etichette corrispondenti.</a:t>
            </a:r>
          </a:p>
          <a:p>
            <a:endParaRPr lang="it-IT" dirty="0">
              <a:solidFill>
                <a:schemeClr val="bg1"/>
              </a:solidFill>
            </a:endParaRPr>
          </a:p>
          <a:p>
            <a:r>
              <a:rPr lang="it-IT" dirty="0"/>
              <a:t>Le annotazioni devono essere contenute in un file con estensione .</a:t>
            </a:r>
            <a:r>
              <a:rPr lang="it-IT" dirty="0" err="1"/>
              <a:t>yaml</a:t>
            </a:r>
            <a:r>
              <a:rPr lang="it-IT" dirty="0"/>
              <a:t> che presenta i seguenti campi:</a:t>
            </a:r>
          </a:p>
          <a:p>
            <a:endParaRPr lang="it-IT" dirty="0">
              <a:solidFill>
                <a:schemeClr val="bg1"/>
              </a:solidFill>
            </a:endParaRPr>
          </a:p>
          <a:p>
            <a:r>
              <a:rPr lang="it-IT" dirty="0"/>
              <a:t>-I percorsi delle directory per le immagini di addestramento (</a:t>
            </a:r>
            <a:r>
              <a:rPr lang="it-IT" dirty="0" err="1"/>
              <a:t>train</a:t>
            </a:r>
            <a:r>
              <a:rPr lang="it-IT" dirty="0"/>
              <a:t>), validazione (val), e test (test)</a:t>
            </a:r>
          </a:p>
          <a:p>
            <a:endParaRPr lang="it-IT" dirty="0">
              <a:solidFill>
                <a:schemeClr val="bg1"/>
              </a:solidFill>
            </a:endParaRPr>
          </a:p>
          <a:p>
            <a:r>
              <a:rPr lang="it-IT" dirty="0"/>
              <a:t>-Definizione delle classi previste dal dataset attraverso due campi:</a:t>
            </a:r>
          </a:p>
          <a:p>
            <a:pPr algn="just"/>
            <a:r>
              <a:rPr lang="it-IT" dirty="0"/>
              <a:t>	</a:t>
            </a:r>
            <a:r>
              <a:rPr lang="it-IT" b="1" dirty="0" err="1"/>
              <a:t>nc</a:t>
            </a:r>
            <a:r>
              <a:rPr lang="it-IT" dirty="0"/>
              <a:t> :  	specifica il numero totale di classi presenti nel dataset</a:t>
            </a:r>
          </a:p>
          <a:p>
            <a:pPr algn="just"/>
            <a:r>
              <a:rPr lang="it-IT" dirty="0"/>
              <a:t>	</a:t>
            </a:r>
            <a:r>
              <a:rPr lang="it-IT" b="1" dirty="0"/>
              <a:t>names</a:t>
            </a:r>
            <a:r>
              <a:rPr lang="it-IT" dirty="0"/>
              <a:t> : 	contiene un array di stringhe che rappresentano i nomi delle classi etichettate 			con nomi come '</a:t>
            </a:r>
            <a:r>
              <a:rPr lang="it-IT" dirty="0" err="1"/>
              <a:t>bicycle</a:t>
            </a:r>
            <a:r>
              <a:rPr lang="it-IT" dirty="0"/>
              <a:t>', 'bus', 'car', ecc.</a:t>
            </a:r>
          </a:p>
          <a:p>
            <a:endParaRPr lang="it-IT" dirty="0">
              <a:solidFill>
                <a:schemeClr val="bg1"/>
              </a:solidFill>
            </a:endParaRPr>
          </a:p>
          <a:p>
            <a:r>
              <a:rPr lang="it-IT" dirty="0"/>
              <a:t> -URL e le informazioni necessarie per il download del dataset</a:t>
            </a:r>
          </a:p>
        </p:txBody>
      </p:sp>
    </p:spTree>
    <p:extLst>
      <p:ext uri="{BB962C8B-B14F-4D97-AF65-F5344CB8AC3E}">
        <p14:creationId xmlns:p14="http://schemas.microsoft.com/office/powerpoint/2010/main" val="3174371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470546" y="1990255"/>
            <a:ext cx="9910265" cy="66837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7383946"/>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Dataset</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11048374"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8150797"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2928366"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11048374"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8033859" y="4351168"/>
            <a:ext cx="2178750" cy="1200329"/>
          </a:xfrm>
          <a:prstGeom prst="rect">
            <a:avLst/>
          </a:prstGeom>
          <a:noFill/>
        </p:spPr>
        <p:txBody>
          <a:bodyPr wrap="square">
            <a:spAutoFit/>
          </a:bodyPr>
          <a:lstStyle/>
          <a:p>
            <a:r>
              <a:rPr lang="it-IT" dirty="0">
                <a:solidFill>
                  <a:schemeClr val="bg1"/>
                </a:solidFill>
              </a:rPr>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7"/>
          <a:stretch>
            <a:fillRect/>
          </a:stretch>
        </p:blipFill>
        <p:spPr>
          <a:xfrm>
            <a:off x="7171053" y="7578222"/>
            <a:ext cx="3116183" cy="3116183"/>
          </a:xfrm>
          <a:prstGeom prst="rect">
            <a:avLst/>
          </a:prstGeom>
        </p:spPr>
      </p:pic>
      <p:sp>
        <p:nvSpPr>
          <p:cNvPr id="2" name="CasellaDiTesto 1">
            <a:extLst>
              <a:ext uri="{FF2B5EF4-FFF2-40B4-BE49-F238E27FC236}">
                <a16:creationId xmlns:a16="http://schemas.microsoft.com/office/drawing/2014/main" id="{E0D93BB4-EC00-8346-8985-2D3480F4E0A3}"/>
              </a:ext>
            </a:extLst>
          </p:cNvPr>
          <p:cNvSpPr txBox="1"/>
          <p:nvPr/>
        </p:nvSpPr>
        <p:spPr>
          <a:xfrm>
            <a:off x="-6381506" y="1233738"/>
            <a:ext cx="6037132" cy="1200329"/>
          </a:xfrm>
          <a:prstGeom prst="rect">
            <a:avLst/>
          </a:prstGeom>
          <a:noFill/>
        </p:spPr>
        <p:txBody>
          <a:bodyPr wrap="square">
            <a:spAutoFit/>
          </a:bodyPr>
          <a:lstStyle/>
          <a:p>
            <a:r>
              <a:rPr lang="it-IT" dirty="0">
                <a:solidFill>
                  <a:schemeClr val="bg1"/>
                </a:solidFill>
              </a:rPr>
              <a:t>Siccome anche i riquadri di delimitazione più piccoli vengono mantenuti nell'immagine, come il sandwich in alto a sinistra dell'immagine, il modello dovrà generalizzare di più per essere in grado di riconoscere questo oggetto.</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623241"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t>Per addestrare YOLOv8, è necessario un set di dati che includa immagini e annotazioni o etichette corrispondenti.</a:t>
            </a:r>
          </a:p>
          <a:p>
            <a:endParaRPr lang="it-IT" dirty="0">
              <a:solidFill>
                <a:schemeClr val="bg1"/>
              </a:solidFill>
            </a:endParaRPr>
          </a:p>
          <a:p>
            <a:r>
              <a:rPr lang="it-IT" dirty="0"/>
              <a:t>Le annotazioni devono essere contenute in un file con estensione .</a:t>
            </a:r>
            <a:r>
              <a:rPr lang="it-IT" dirty="0" err="1"/>
              <a:t>yaml</a:t>
            </a:r>
            <a:r>
              <a:rPr lang="it-IT" dirty="0"/>
              <a:t> che presenta i seguenti campi:</a:t>
            </a:r>
          </a:p>
          <a:p>
            <a:endParaRPr lang="it-IT" dirty="0">
              <a:solidFill>
                <a:schemeClr val="bg1"/>
              </a:solidFill>
            </a:endParaRPr>
          </a:p>
          <a:p>
            <a:r>
              <a:rPr lang="it-IT" dirty="0"/>
              <a:t>-I percorsi delle directory per le immagini di addestramento (</a:t>
            </a:r>
            <a:r>
              <a:rPr lang="it-IT" dirty="0" err="1"/>
              <a:t>train</a:t>
            </a:r>
            <a:r>
              <a:rPr lang="it-IT" dirty="0"/>
              <a:t>), validazione (val), e test (test)</a:t>
            </a:r>
          </a:p>
          <a:p>
            <a:endParaRPr lang="it-IT" dirty="0">
              <a:solidFill>
                <a:schemeClr val="bg1"/>
              </a:solidFill>
            </a:endParaRPr>
          </a:p>
          <a:p>
            <a:r>
              <a:rPr lang="it-IT" dirty="0"/>
              <a:t>-Definizione delle classi previste dal dataset attraverso due campi:</a:t>
            </a:r>
          </a:p>
          <a:p>
            <a:pPr algn="just"/>
            <a:r>
              <a:rPr lang="it-IT" dirty="0"/>
              <a:t>	</a:t>
            </a:r>
            <a:r>
              <a:rPr lang="it-IT" b="1" dirty="0" err="1"/>
              <a:t>nc</a:t>
            </a:r>
            <a:r>
              <a:rPr lang="it-IT" dirty="0"/>
              <a:t> :  	specifica il numero totale di classi presenti nel dataset</a:t>
            </a:r>
          </a:p>
          <a:p>
            <a:pPr algn="just"/>
            <a:r>
              <a:rPr lang="it-IT" dirty="0"/>
              <a:t>	</a:t>
            </a:r>
            <a:r>
              <a:rPr lang="it-IT" b="1" dirty="0"/>
              <a:t>names</a:t>
            </a:r>
            <a:r>
              <a:rPr lang="it-IT" dirty="0"/>
              <a:t> : 	contiene un array di stringhe che rappresentano i nomi delle classi etichettate 			con nomi come '</a:t>
            </a:r>
            <a:r>
              <a:rPr lang="it-IT" dirty="0" err="1"/>
              <a:t>bicycle</a:t>
            </a:r>
            <a:r>
              <a:rPr lang="it-IT" dirty="0"/>
              <a:t>', 'bus', 'car', ecc.</a:t>
            </a:r>
          </a:p>
          <a:p>
            <a:endParaRPr lang="it-IT" dirty="0">
              <a:solidFill>
                <a:schemeClr val="bg1"/>
              </a:solidFill>
            </a:endParaRPr>
          </a:p>
          <a:p>
            <a:r>
              <a:rPr lang="it-IT" dirty="0"/>
              <a:t> -URL e le informazioni necessarie per il download del dataset</a:t>
            </a:r>
          </a:p>
        </p:txBody>
      </p:sp>
    </p:spTree>
    <p:extLst>
      <p:ext uri="{BB962C8B-B14F-4D97-AF65-F5344CB8AC3E}">
        <p14:creationId xmlns:p14="http://schemas.microsoft.com/office/powerpoint/2010/main" val="2223228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470546" y="2785901"/>
            <a:ext cx="9910265" cy="668373"/>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7383946"/>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Dataset</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11048374"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8150797"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2928366"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11048374"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8033859" y="4351168"/>
            <a:ext cx="2178750" cy="1200329"/>
          </a:xfrm>
          <a:prstGeom prst="rect">
            <a:avLst/>
          </a:prstGeom>
          <a:noFill/>
        </p:spPr>
        <p:txBody>
          <a:bodyPr wrap="square">
            <a:spAutoFit/>
          </a:bodyPr>
          <a:lstStyle/>
          <a:p>
            <a:r>
              <a:rPr lang="it-IT" dirty="0">
                <a:solidFill>
                  <a:schemeClr val="bg1"/>
                </a:solidFill>
              </a:rPr>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7"/>
          <a:stretch>
            <a:fillRect/>
          </a:stretch>
        </p:blipFill>
        <p:spPr>
          <a:xfrm>
            <a:off x="7171053" y="7578222"/>
            <a:ext cx="3116183" cy="3116183"/>
          </a:xfrm>
          <a:prstGeom prst="rect">
            <a:avLst/>
          </a:prstGeom>
        </p:spPr>
      </p:pic>
      <p:sp>
        <p:nvSpPr>
          <p:cNvPr id="2" name="CasellaDiTesto 1">
            <a:extLst>
              <a:ext uri="{FF2B5EF4-FFF2-40B4-BE49-F238E27FC236}">
                <a16:creationId xmlns:a16="http://schemas.microsoft.com/office/drawing/2014/main" id="{E0D93BB4-EC00-8346-8985-2D3480F4E0A3}"/>
              </a:ext>
            </a:extLst>
          </p:cNvPr>
          <p:cNvSpPr txBox="1"/>
          <p:nvPr/>
        </p:nvSpPr>
        <p:spPr>
          <a:xfrm>
            <a:off x="-6381506" y="1233738"/>
            <a:ext cx="6037132" cy="1200329"/>
          </a:xfrm>
          <a:prstGeom prst="rect">
            <a:avLst/>
          </a:prstGeom>
          <a:noFill/>
        </p:spPr>
        <p:txBody>
          <a:bodyPr wrap="square">
            <a:spAutoFit/>
          </a:bodyPr>
          <a:lstStyle/>
          <a:p>
            <a:r>
              <a:rPr lang="it-IT" dirty="0">
                <a:solidFill>
                  <a:schemeClr val="bg1"/>
                </a:solidFill>
              </a:rPr>
              <a:t>Siccome anche i riquadri di delimitazione più piccoli vengono mantenuti nell'immagine, come il sandwich in alto a sinistra dell'immagine, il modello dovrà generalizzare di più per essere in grado di riconoscere questo oggetto.</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623241"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t>Le annotazioni devono essere contenute in un file con estensione .</a:t>
            </a:r>
            <a:r>
              <a:rPr lang="it-IT" dirty="0" err="1"/>
              <a:t>yaml</a:t>
            </a:r>
            <a:r>
              <a:rPr lang="it-IT" dirty="0"/>
              <a:t> che presenta i seguenti campi:</a:t>
            </a:r>
          </a:p>
          <a:p>
            <a:endParaRPr lang="it-IT" dirty="0">
              <a:solidFill>
                <a:schemeClr val="bg1"/>
              </a:solidFill>
            </a:endParaRPr>
          </a:p>
          <a:p>
            <a:r>
              <a:rPr lang="it-IT" dirty="0"/>
              <a:t>-I percorsi delle directory per le immagini di addestramento (</a:t>
            </a:r>
            <a:r>
              <a:rPr lang="it-IT" dirty="0" err="1"/>
              <a:t>train</a:t>
            </a:r>
            <a:r>
              <a:rPr lang="it-IT" dirty="0"/>
              <a:t>), validazione (val), e test (test)</a:t>
            </a:r>
          </a:p>
          <a:p>
            <a:endParaRPr lang="it-IT" dirty="0">
              <a:solidFill>
                <a:schemeClr val="bg1"/>
              </a:solidFill>
            </a:endParaRPr>
          </a:p>
          <a:p>
            <a:r>
              <a:rPr lang="it-IT" dirty="0"/>
              <a:t>-Definizione delle classi previste dal dataset attraverso due campi:</a:t>
            </a:r>
          </a:p>
          <a:p>
            <a:pPr algn="just"/>
            <a:r>
              <a:rPr lang="it-IT" dirty="0"/>
              <a:t>	</a:t>
            </a:r>
            <a:r>
              <a:rPr lang="it-IT" b="1" dirty="0" err="1"/>
              <a:t>nc</a:t>
            </a:r>
            <a:r>
              <a:rPr lang="it-IT" dirty="0"/>
              <a:t> :  	specifica il numero totale di classi presenti nel dataset</a:t>
            </a:r>
          </a:p>
          <a:p>
            <a:pPr algn="just"/>
            <a:r>
              <a:rPr lang="it-IT" dirty="0"/>
              <a:t>	</a:t>
            </a:r>
            <a:r>
              <a:rPr lang="it-IT" b="1" dirty="0"/>
              <a:t>names</a:t>
            </a:r>
            <a:r>
              <a:rPr lang="it-IT" dirty="0"/>
              <a:t> : 	contiene un array di stringhe che rappresentano i nomi delle classi etichettate 			con nomi come '</a:t>
            </a:r>
            <a:r>
              <a:rPr lang="it-IT" dirty="0" err="1"/>
              <a:t>bicycle</a:t>
            </a:r>
            <a:r>
              <a:rPr lang="it-IT" dirty="0"/>
              <a:t>', 'bus', 'car', ecc.</a:t>
            </a:r>
          </a:p>
          <a:p>
            <a:endParaRPr lang="it-IT" dirty="0">
              <a:solidFill>
                <a:schemeClr val="bg1"/>
              </a:solidFill>
            </a:endParaRPr>
          </a:p>
          <a:p>
            <a:r>
              <a:rPr lang="it-IT" dirty="0"/>
              <a:t> -URL e le informazioni necessarie per il download del dataset</a:t>
            </a:r>
          </a:p>
        </p:txBody>
      </p:sp>
    </p:spTree>
    <p:extLst>
      <p:ext uri="{BB962C8B-B14F-4D97-AF65-F5344CB8AC3E}">
        <p14:creationId xmlns:p14="http://schemas.microsoft.com/office/powerpoint/2010/main" val="1648683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470546" y="3498422"/>
            <a:ext cx="9910265" cy="668373"/>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7383946"/>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Dataset</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11048374"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8150797"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2928366"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11048374"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8033859" y="4351168"/>
            <a:ext cx="2178750" cy="1200329"/>
          </a:xfrm>
          <a:prstGeom prst="rect">
            <a:avLst/>
          </a:prstGeom>
          <a:noFill/>
        </p:spPr>
        <p:txBody>
          <a:bodyPr wrap="square">
            <a:spAutoFit/>
          </a:bodyPr>
          <a:lstStyle/>
          <a:p>
            <a:r>
              <a:rPr lang="it-IT" dirty="0">
                <a:solidFill>
                  <a:schemeClr val="bg1"/>
                </a:solidFill>
              </a:rPr>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7"/>
          <a:stretch>
            <a:fillRect/>
          </a:stretch>
        </p:blipFill>
        <p:spPr>
          <a:xfrm>
            <a:off x="7171053" y="7578222"/>
            <a:ext cx="3116183" cy="3116183"/>
          </a:xfrm>
          <a:prstGeom prst="rect">
            <a:avLst/>
          </a:prstGeom>
        </p:spPr>
      </p:pic>
      <p:sp>
        <p:nvSpPr>
          <p:cNvPr id="2" name="CasellaDiTesto 1">
            <a:extLst>
              <a:ext uri="{FF2B5EF4-FFF2-40B4-BE49-F238E27FC236}">
                <a16:creationId xmlns:a16="http://schemas.microsoft.com/office/drawing/2014/main" id="{E0D93BB4-EC00-8346-8985-2D3480F4E0A3}"/>
              </a:ext>
            </a:extLst>
          </p:cNvPr>
          <p:cNvSpPr txBox="1"/>
          <p:nvPr/>
        </p:nvSpPr>
        <p:spPr>
          <a:xfrm>
            <a:off x="-6381506" y="1233738"/>
            <a:ext cx="6037132" cy="1200329"/>
          </a:xfrm>
          <a:prstGeom prst="rect">
            <a:avLst/>
          </a:prstGeom>
          <a:noFill/>
        </p:spPr>
        <p:txBody>
          <a:bodyPr wrap="square">
            <a:spAutoFit/>
          </a:bodyPr>
          <a:lstStyle/>
          <a:p>
            <a:r>
              <a:rPr lang="it-IT" dirty="0">
                <a:solidFill>
                  <a:schemeClr val="bg1"/>
                </a:solidFill>
              </a:rPr>
              <a:t>Siccome anche i riquadri di delimitazione più piccoli vengono mantenuti nell'immagine, come il sandwich in alto a sinistra dell'immagine, il modello dovrà generalizzare di più per essere in grado di riconoscere questo oggetto.</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623241"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t>-I percorsi delle directory per le immagini di addestramento (</a:t>
            </a:r>
            <a:r>
              <a:rPr lang="it-IT" dirty="0" err="1"/>
              <a:t>train</a:t>
            </a:r>
            <a:r>
              <a:rPr lang="it-IT" dirty="0"/>
              <a:t>), validazione (val), e test (test)</a:t>
            </a:r>
          </a:p>
          <a:p>
            <a:endParaRPr lang="it-IT" dirty="0">
              <a:solidFill>
                <a:schemeClr val="bg1"/>
              </a:solidFill>
            </a:endParaRPr>
          </a:p>
          <a:p>
            <a:r>
              <a:rPr lang="it-IT" dirty="0"/>
              <a:t>-Definizione delle classi previste dal dataset attraverso due campi:</a:t>
            </a:r>
          </a:p>
          <a:p>
            <a:pPr algn="just"/>
            <a:r>
              <a:rPr lang="it-IT" dirty="0"/>
              <a:t>	</a:t>
            </a:r>
            <a:r>
              <a:rPr lang="it-IT" b="1" dirty="0" err="1"/>
              <a:t>nc</a:t>
            </a:r>
            <a:r>
              <a:rPr lang="it-IT" dirty="0"/>
              <a:t> :  	specifica il numero totale di classi presenti nel dataset</a:t>
            </a:r>
          </a:p>
          <a:p>
            <a:pPr algn="just"/>
            <a:r>
              <a:rPr lang="it-IT" dirty="0"/>
              <a:t>	</a:t>
            </a:r>
            <a:r>
              <a:rPr lang="it-IT" b="1" dirty="0"/>
              <a:t>names</a:t>
            </a:r>
            <a:r>
              <a:rPr lang="it-IT" dirty="0"/>
              <a:t> : 	contiene un array di stringhe che rappresentano i nomi delle classi etichettate 			con nomi come '</a:t>
            </a:r>
            <a:r>
              <a:rPr lang="it-IT" dirty="0" err="1"/>
              <a:t>bicycle</a:t>
            </a:r>
            <a:r>
              <a:rPr lang="it-IT" dirty="0"/>
              <a:t>', 'bus', 'car', ecc.</a:t>
            </a:r>
          </a:p>
          <a:p>
            <a:endParaRPr lang="it-IT" dirty="0">
              <a:solidFill>
                <a:schemeClr val="bg1"/>
              </a:solidFill>
            </a:endParaRPr>
          </a:p>
          <a:p>
            <a:r>
              <a:rPr lang="it-IT" dirty="0"/>
              <a:t> -URL e le informazioni necessarie per il download del dataset</a:t>
            </a:r>
          </a:p>
        </p:txBody>
      </p:sp>
    </p:spTree>
    <p:extLst>
      <p:ext uri="{BB962C8B-B14F-4D97-AF65-F5344CB8AC3E}">
        <p14:creationId xmlns:p14="http://schemas.microsoft.com/office/powerpoint/2010/main" val="1676429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470546" y="4166794"/>
            <a:ext cx="9910265" cy="1221487"/>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con angoli arrotondati 13">
            <a:extLst>
              <a:ext uri="{FF2B5EF4-FFF2-40B4-BE49-F238E27FC236}">
                <a16:creationId xmlns:a16="http://schemas.microsoft.com/office/drawing/2014/main" id="{D0F97019-9455-0EE3-20BB-29167BFDE72A}"/>
              </a:ext>
            </a:extLst>
          </p:cNvPr>
          <p:cNvSpPr/>
          <p:nvPr/>
        </p:nvSpPr>
        <p:spPr>
          <a:xfrm>
            <a:off x="6643430" y="7383946"/>
            <a:ext cx="4246243" cy="350473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Dataset</a:t>
            </a:r>
          </a:p>
        </p:txBody>
      </p:sp>
      <p:sp>
        <p:nvSpPr>
          <p:cNvPr id="3" name="CasellaDiTesto 2">
            <a:extLst>
              <a:ext uri="{FF2B5EF4-FFF2-40B4-BE49-F238E27FC236}">
                <a16:creationId xmlns:a16="http://schemas.microsoft.com/office/drawing/2014/main" id="{806739FD-8874-1A07-1A73-2C6C954A8F97}"/>
              </a:ext>
            </a:extLst>
          </p:cNvPr>
          <p:cNvSpPr txBox="1"/>
          <p:nvPr/>
        </p:nvSpPr>
        <p:spPr>
          <a:xfrm>
            <a:off x="-10292838" y="1027473"/>
            <a:ext cx="10007848" cy="3139321"/>
          </a:xfrm>
          <a:prstGeom prst="rect">
            <a:avLst/>
          </a:prstGeom>
          <a:noFill/>
        </p:spPr>
        <p:txBody>
          <a:bodyPr wrap="square">
            <a:spAutoFit/>
          </a:bodyPr>
          <a:lstStyle/>
          <a:p>
            <a:pPr marL="0" indent="0">
              <a:buNone/>
            </a:pPr>
            <a:r>
              <a:rPr lang="it-IT" dirty="0">
                <a:solidFill>
                  <a:schemeClr val="bg1"/>
                </a:solidFill>
                <a:latin typeface="Söhne"/>
              </a:rPr>
              <a:t>Per il calcolo dei </a:t>
            </a:r>
            <a:r>
              <a:rPr lang="it-IT" dirty="0" err="1">
                <a:solidFill>
                  <a:schemeClr val="bg1"/>
                </a:solidFill>
                <a:latin typeface="Söhne"/>
              </a:rPr>
              <a:t>Bounding</a:t>
            </a:r>
            <a:r>
              <a:rPr lang="it-IT" dirty="0">
                <a:solidFill>
                  <a:schemeClr val="bg1"/>
                </a:solidFill>
                <a:latin typeface="Söhne"/>
              </a:rPr>
              <a:t> Box, si è passato da un approccio Anchor </a:t>
            </a:r>
            <a:r>
              <a:rPr lang="it-IT" dirty="0" err="1">
                <a:solidFill>
                  <a:schemeClr val="bg1"/>
                </a:solidFill>
                <a:latin typeface="Söhne"/>
              </a:rPr>
              <a:t>Based</a:t>
            </a:r>
            <a:r>
              <a:rPr lang="it-IT" dirty="0">
                <a:solidFill>
                  <a:schemeClr val="bg1"/>
                </a:solidFill>
                <a:latin typeface="Söhne"/>
              </a:rPr>
              <a:t> ad uno Anchor-Free.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a:t>
            </a:r>
            <a:r>
              <a:rPr lang="it-IT" dirty="0" err="1">
                <a:solidFill>
                  <a:schemeClr val="bg1"/>
                </a:solidFill>
                <a:latin typeface="Söhne"/>
              </a:rPr>
              <a:t>Based</a:t>
            </a:r>
            <a:r>
              <a:rPr lang="it-IT" dirty="0">
                <a:solidFill>
                  <a:schemeClr val="bg1"/>
                </a:solidFill>
                <a:latin typeface="Söhne"/>
              </a:rPr>
              <a:t>:	calcola il riquadro di delimitazione di un oggetto regredendo gli offset da una casella 		di ancoraggio predefinita. Nella fase di addestramento si usava solitamente la L1-Loss 		per misurare il disaccordo tra gli offset stimati e gli offset corrispondevano alla verità 		fondamentale.</a:t>
            </a:r>
          </a:p>
          <a:p>
            <a:pPr marL="0" indent="0">
              <a:buNone/>
            </a:pPr>
            <a:endParaRPr lang="it-IT" dirty="0">
              <a:solidFill>
                <a:schemeClr val="bg1"/>
              </a:solidFill>
              <a:latin typeface="Söhne"/>
            </a:endParaRPr>
          </a:p>
          <a:p>
            <a:pPr marL="0" indent="0">
              <a:buNone/>
            </a:pPr>
            <a:r>
              <a:rPr lang="it-IT" dirty="0">
                <a:solidFill>
                  <a:schemeClr val="bg1"/>
                </a:solidFill>
                <a:latin typeface="Söhne"/>
              </a:rPr>
              <a:t>Anchor Free: 	Diversamente dai metodi Anchor </a:t>
            </a:r>
            <a:r>
              <a:rPr lang="it-IT" dirty="0" err="1">
                <a:solidFill>
                  <a:schemeClr val="bg1"/>
                </a:solidFill>
                <a:latin typeface="Söhne"/>
              </a:rPr>
              <a:t>Based</a:t>
            </a:r>
            <a:r>
              <a:rPr lang="it-IT" dirty="0">
                <a:solidFill>
                  <a:schemeClr val="bg1"/>
                </a:solidFill>
                <a:latin typeface="Söhne"/>
              </a:rPr>
              <a:t>, un'altra serie di metodi emette direttamente 		i valori corrispondenti alla posizione e alla dimensione di un oggetto a partire da un 		dato punto. I metodi senza ancoraggio stimano direttamente gli offset del punto 		rispetto ai confini esterni del </a:t>
            </a:r>
            <a:r>
              <a:rPr lang="it-IT" dirty="0" err="1">
                <a:solidFill>
                  <a:schemeClr val="bg1"/>
                </a:solidFill>
                <a:latin typeface="Söhne"/>
              </a:rPr>
              <a:t>Boundig</a:t>
            </a:r>
            <a:r>
              <a:rPr lang="it-IT" dirty="0">
                <a:solidFill>
                  <a:schemeClr val="bg1"/>
                </a:solidFill>
                <a:latin typeface="Söhne"/>
              </a:rPr>
              <a:t> Box della Ground-truth</a:t>
            </a:r>
          </a:p>
        </p:txBody>
      </p:sp>
      <p:pic>
        <p:nvPicPr>
          <p:cNvPr id="9" name="Immagine 8">
            <a:extLst>
              <a:ext uri="{FF2B5EF4-FFF2-40B4-BE49-F238E27FC236}">
                <a16:creationId xmlns:a16="http://schemas.microsoft.com/office/drawing/2014/main" id="{79428658-FEB2-5605-2343-ECBC370AA0A7}"/>
              </a:ext>
            </a:extLst>
          </p:cNvPr>
          <p:cNvPicPr>
            <a:picLocks noChangeAspect="1"/>
          </p:cNvPicPr>
          <p:nvPr/>
        </p:nvPicPr>
        <p:blipFill>
          <a:blip r:embed="rId6"/>
          <a:stretch>
            <a:fillRect/>
          </a:stretch>
        </p:blipFill>
        <p:spPr>
          <a:xfrm>
            <a:off x="-9983869" y="4424533"/>
            <a:ext cx="4058100" cy="2121415"/>
          </a:xfrm>
          <a:prstGeom prst="rect">
            <a:avLst/>
          </a:prstGeom>
        </p:spPr>
      </p:pic>
      <p:sp>
        <p:nvSpPr>
          <p:cNvPr id="10" name="CasellaDiTesto 9">
            <a:extLst>
              <a:ext uri="{FF2B5EF4-FFF2-40B4-BE49-F238E27FC236}">
                <a16:creationId xmlns:a16="http://schemas.microsoft.com/office/drawing/2014/main" id="{AFE82533-549B-A2A4-0F6D-DB1AD2B16125}"/>
              </a:ext>
            </a:extLst>
          </p:cNvPr>
          <p:cNvSpPr txBox="1"/>
          <p:nvPr/>
        </p:nvSpPr>
        <p:spPr>
          <a:xfrm>
            <a:off x="-5225844" y="4908703"/>
            <a:ext cx="4145911" cy="1200329"/>
          </a:xfrm>
          <a:prstGeom prst="rect">
            <a:avLst/>
          </a:prstGeom>
          <a:noFill/>
        </p:spPr>
        <p:txBody>
          <a:bodyPr wrap="square">
            <a:spAutoFit/>
          </a:bodyPr>
          <a:lstStyle/>
          <a:p>
            <a:r>
              <a:rPr lang="it-IT" dirty="0">
                <a:solidFill>
                  <a:schemeClr val="bg1"/>
                </a:solidFill>
              </a:rPr>
              <a:t>Il rilevamento con l’approccio Anchor Free riduce il numero di previsioni del riquadro, accelerando la soppressione dei non massimi (NMS)</a:t>
            </a:r>
          </a:p>
        </p:txBody>
      </p:sp>
      <p:sp>
        <p:nvSpPr>
          <p:cNvPr id="6" name="CasellaDiTesto 5">
            <a:extLst>
              <a:ext uri="{FF2B5EF4-FFF2-40B4-BE49-F238E27FC236}">
                <a16:creationId xmlns:a16="http://schemas.microsoft.com/office/drawing/2014/main" id="{AB835FA4-0822-74D5-3C93-46A849705CC7}"/>
              </a:ext>
            </a:extLst>
          </p:cNvPr>
          <p:cNvSpPr txBox="1"/>
          <p:nvPr/>
        </p:nvSpPr>
        <p:spPr>
          <a:xfrm>
            <a:off x="-11048374" y="1098718"/>
            <a:ext cx="2587869" cy="1477328"/>
          </a:xfrm>
          <a:prstGeom prst="rect">
            <a:avLst/>
          </a:prstGeom>
          <a:noFill/>
        </p:spPr>
        <p:txBody>
          <a:bodyPr wrap="square">
            <a:spAutoFit/>
          </a:bodyPr>
          <a:lstStyle/>
          <a:p>
            <a:r>
              <a:rPr lang="it-IT" dirty="0">
                <a:solidFill>
                  <a:schemeClr val="bg1"/>
                </a:solidFill>
              </a:rPr>
              <a:t>1. Ridimensionare le diverse immagini di input e riportarle alla stessa dimensione dell’output (256x256)</a:t>
            </a:r>
          </a:p>
        </p:txBody>
      </p:sp>
      <p:sp>
        <p:nvSpPr>
          <p:cNvPr id="5" name="CasellaDiTesto 4">
            <a:extLst>
              <a:ext uri="{FF2B5EF4-FFF2-40B4-BE49-F238E27FC236}">
                <a16:creationId xmlns:a16="http://schemas.microsoft.com/office/drawing/2014/main" id="{A61A3420-49EC-912E-6047-F619AB5FD376}"/>
              </a:ext>
            </a:extLst>
          </p:cNvPr>
          <p:cNvSpPr txBox="1"/>
          <p:nvPr/>
        </p:nvSpPr>
        <p:spPr>
          <a:xfrm>
            <a:off x="-8150797" y="1098718"/>
            <a:ext cx="4709916" cy="1754326"/>
          </a:xfrm>
          <a:prstGeom prst="rect">
            <a:avLst/>
          </a:prstGeom>
          <a:noFill/>
        </p:spPr>
        <p:txBody>
          <a:bodyPr wrap="square">
            <a:spAutoFit/>
          </a:bodyPr>
          <a:lstStyle/>
          <a:p>
            <a:r>
              <a:rPr lang="it-IT" dirty="0">
                <a:solidFill>
                  <a:schemeClr val="bg1"/>
                </a:solidFill>
              </a:rPr>
              <a:t>2. Combina tutte le 4 immagini in un'unica immagine (512x512), dove ogni immagine è posizionata in un angolo dell’immagine risultante. Si sistemano i </a:t>
            </a:r>
            <a:r>
              <a:rPr lang="it-IT" dirty="0" err="1">
                <a:solidFill>
                  <a:schemeClr val="bg1"/>
                </a:solidFill>
              </a:rPr>
              <a:t>bounding</a:t>
            </a:r>
            <a:r>
              <a:rPr lang="it-IT" dirty="0">
                <a:solidFill>
                  <a:schemeClr val="bg1"/>
                </a:solidFill>
              </a:rPr>
              <a:t> box, che risultano sovrapposti, spostandoli di 256 pixel in alto a dx, in basso a destra e in basso a sinistra. </a:t>
            </a:r>
          </a:p>
        </p:txBody>
      </p:sp>
      <p:sp>
        <p:nvSpPr>
          <p:cNvPr id="16" name="CasellaDiTesto 15">
            <a:extLst>
              <a:ext uri="{FF2B5EF4-FFF2-40B4-BE49-F238E27FC236}">
                <a16:creationId xmlns:a16="http://schemas.microsoft.com/office/drawing/2014/main" id="{4487FDEC-DD55-CE9A-E8CE-16FA8550AFFA}"/>
              </a:ext>
            </a:extLst>
          </p:cNvPr>
          <p:cNvSpPr txBox="1"/>
          <p:nvPr/>
        </p:nvSpPr>
        <p:spPr>
          <a:xfrm>
            <a:off x="-2928366" y="1095239"/>
            <a:ext cx="2587869" cy="1477328"/>
          </a:xfrm>
          <a:prstGeom prst="rect">
            <a:avLst/>
          </a:prstGeom>
          <a:noFill/>
        </p:spPr>
        <p:txBody>
          <a:bodyPr wrap="square">
            <a:spAutoFit/>
          </a:bodyPr>
          <a:lstStyle/>
          <a:p>
            <a:r>
              <a:rPr lang="it-IT" dirty="0">
                <a:solidFill>
                  <a:schemeClr val="bg1"/>
                </a:solidFill>
              </a:rPr>
              <a:t>3. Si prende un ritaglio casuale dall’immagine 512x512, che contiene parte di tutte e 4 le immagini.</a:t>
            </a:r>
          </a:p>
        </p:txBody>
      </p:sp>
      <p:sp>
        <p:nvSpPr>
          <p:cNvPr id="13" name="CasellaDiTesto 12">
            <a:extLst>
              <a:ext uri="{FF2B5EF4-FFF2-40B4-BE49-F238E27FC236}">
                <a16:creationId xmlns:a16="http://schemas.microsoft.com/office/drawing/2014/main" id="{B8FCDFC8-8F47-5810-813C-FB58650FD5AB}"/>
              </a:ext>
            </a:extLst>
          </p:cNvPr>
          <p:cNvSpPr txBox="1"/>
          <p:nvPr/>
        </p:nvSpPr>
        <p:spPr>
          <a:xfrm>
            <a:off x="-11048374" y="4354706"/>
            <a:ext cx="2587869" cy="1754326"/>
          </a:xfrm>
          <a:prstGeom prst="rect">
            <a:avLst/>
          </a:prstGeom>
          <a:noFill/>
        </p:spPr>
        <p:txBody>
          <a:bodyPr wrap="square">
            <a:spAutoFit/>
          </a:bodyPr>
          <a:lstStyle/>
          <a:p>
            <a:r>
              <a:rPr lang="it-IT" dirty="0">
                <a:solidFill>
                  <a:schemeClr val="bg1"/>
                </a:solidFill>
              </a:rPr>
              <a:t>4. Rimuovere i riquadri di delimitazione all'esterno dell'apertura, mantenendo quelli che sono ancora  un po' all'interno del ritaglio.</a:t>
            </a:r>
          </a:p>
        </p:txBody>
      </p:sp>
      <p:sp>
        <p:nvSpPr>
          <p:cNvPr id="18" name="CasellaDiTesto 17">
            <a:extLst>
              <a:ext uri="{FF2B5EF4-FFF2-40B4-BE49-F238E27FC236}">
                <a16:creationId xmlns:a16="http://schemas.microsoft.com/office/drawing/2014/main" id="{DB000DAF-8334-B169-3E58-F7A2D11ECA4E}"/>
              </a:ext>
            </a:extLst>
          </p:cNvPr>
          <p:cNvSpPr txBox="1"/>
          <p:nvPr/>
        </p:nvSpPr>
        <p:spPr>
          <a:xfrm>
            <a:off x="-8033859" y="4351168"/>
            <a:ext cx="2178750" cy="1200329"/>
          </a:xfrm>
          <a:prstGeom prst="rect">
            <a:avLst/>
          </a:prstGeom>
          <a:noFill/>
        </p:spPr>
        <p:txBody>
          <a:bodyPr wrap="square">
            <a:spAutoFit/>
          </a:bodyPr>
          <a:lstStyle/>
          <a:p>
            <a:r>
              <a:rPr lang="it-IT" dirty="0">
                <a:solidFill>
                  <a:schemeClr val="bg1"/>
                </a:solidFill>
              </a:rPr>
              <a:t>5. Ridimensionare tutti i riquadri di delimitazione rimanenti nel ritaglio</a:t>
            </a:r>
          </a:p>
        </p:txBody>
      </p:sp>
      <p:pic>
        <p:nvPicPr>
          <p:cNvPr id="20" name="Immagine 19">
            <a:extLst>
              <a:ext uri="{FF2B5EF4-FFF2-40B4-BE49-F238E27FC236}">
                <a16:creationId xmlns:a16="http://schemas.microsoft.com/office/drawing/2014/main" id="{9206158E-BD29-42D9-1684-9C28579EC1C8}"/>
              </a:ext>
            </a:extLst>
          </p:cNvPr>
          <p:cNvPicPr>
            <a:picLocks noChangeAspect="1"/>
          </p:cNvPicPr>
          <p:nvPr/>
        </p:nvPicPr>
        <p:blipFill>
          <a:blip r:embed="rId7"/>
          <a:stretch>
            <a:fillRect/>
          </a:stretch>
        </p:blipFill>
        <p:spPr>
          <a:xfrm>
            <a:off x="7171053" y="7578222"/>
            <a:ext cx="3116183" cy="3116183"/>
          </a:xfrm>
          <a:prstGeom prst="rect">
            <a:avLst/>
          </a:prstGeom>
        </p:spPr>
      </p:pic>
      <p:sp>
        <p:nvSpPr>
          <p:cNvPr id="2" name="CasellaDiTesto 1">
            <a:extLst>
              <a:ext uri="{FF2B5EF4-FFF2-40B4-BE49-F238E27FC236}">
                <a16:creationId xmlns:a16="http://schemas.microsoft.com/office/drawing/2014/main" id="{E0D93BB4-EC00-8346-8985-2D3480F4E0A3}"/>
              </a:ext>
            </a:extLst>
          </p:cNvPr>
          <p:cNvSpPr txBox="1"/>
          <p:nvPr/>
        </p:nvSpPr>
        <p:spPr>
          <a:xfrm>
            <a:off x="-6381506" y="1233738"/>
            <a:ext cx="6037132" cy="1200329"/>
          </a:xfrm>
          <a:prstGeom prst="rect">
            <a:avLst/>
          </a:prstGeom>
          <a:noFill/>
        </p:spPr>
        <p:txBody>
          <a:bodyPr wrap="square">
            <a:spAutoFit/>
          </a:bodyPr>
          <a:lstStyle/>
          <a:p>
            <a:r>
              <a:rPr lang="it-IT" dirty="0">
                <a:solidFill>
                  <a:schemeClr val="bg1"/>
                </a:solidFill>
              </a:rPr>
              <a:t>Siccome anche i riquadri di delimitazione più piccoli vengono mantenuti nell'immagine, come il sandwich in alto a sinistra dell'immagine, il modello dovrà generalizzare di più per essere in grado di riconoscere questo oggetto.</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623241"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t>-Definizione delle classi previste dal dataset attraverso due campi:</a:t>
            </a:r>
          </a:p>
          <a:p>
            <a:pPr algn="just"/>
            <a:r>
              <a:rPr lang="it-IT" dirty="0"/>
              <a:t>	</a:t>
            </a:r>
            <a:r>
              <a:rPr lang="it-IT" b="1" dirty="0" err="1"/>
              <a:t>nc</a:t>
            </a:r>
            <a:r>
              <a:rPr lang="it-IT" dirty="0"/>
              <a:t> :  	specifica il numero totale di classi presenti nel dataset</a:t>
            </a:r>
          </a:p>
          <a:p>
            <a:pPr algn="just"/>
            <a:r>
              <a:rPr lang="it-IT" dirty="0"/>
              <a:t>	</a:t>
            </a:r>
            <a:r>
              <a:rPr lang="it-IT" b="1" dirty="0"/>
              <a:t>names</a:t>
            </a:r>
            <a:r>
              <a:rPr lang="it-IT" dirty="0"/>
              <a:t> : 	contiene un array di stringhe che rappresentano i nomi delle classi etichettate 			con nomi come '</a:t>
            </a:r>
            <a:r>
              <a:rPr lang="it-IT" dirty="0" err="1"/>
              <a:t>bicycle</a:t>
            </a:r>
            <a:r>
              <a:rPr lang="it-IT" dirty="0"/>
              <a:t>', 'bus', 'car', ecc.</a:t>
            </a:r>
          </a:p>
          <a:p>
            <a:endParaRPr lang="it-IT" dirty="0">
              <a:solidFill>
                <a:schemeClr val="bg1"/>
              </a:solidFill>
            </a:endParaRPr>
          </a:p>
          <a:p>
            <a:r>
              <a:rPr lang="it-IT" dirty="0"/>
              <a:t> -URL e le informazioni necessarie per il download del dataset</a:t>
            </a:r>
          </a:p>
        </p:txBody>
      </p:sp>
    </p:spTree>
    <p:extLst>
      <p:ext uri="{BB962C8B-B14F-4D97-AF65-F5344CB8AC3E}">
        <p14:creationId xmlns:p14="http://schemas.microsoft.com/office/powerpoint/2010/main" val="3252785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26E88E28-E676-E9C8-F886-1FE4DC276E17}"/>
              </a:ext>
            </a:extLst>
          </p:cNvPr>
          <p:cNvSpPr txBox="1"/>
          <p:nvPr/>
        </p:nvSpPr>
        <p:spPr>
          <a:xfrm>
            <a:off x="470546" y="1015663"/>
            <a:ext cx="9565788" cy="1200329"/>
          </a:xfrm>
          <a:prstGeom prst="rect">
            <a:avLst/>
          </a:prstGeom>
          <a:noFill/>
        </p:spPr>
        <p:txBody>
          <a:bodyPr wrap="square">
            <a:spAutoFit/>
          </a:bodyPr>
          <a:lstStyle/>
          <a:p>
            <a:r>
              <a:rPr lang="it-IT" dirty="0" err="1"/>
              <a:t>Roboflow</a:t>
            </a:r>
            <a:r>
              <a:rPr lang="it-IT" dirty="0"/>
              <a:t> è una piattaforma che fornisce strumenti e servizi per semplificare il processo di gestione, preparazione e utilizzo di dataset per l'addestramento di modelli di intelligenza artificiale. Fornisce strumenti per eseguire trasformazioni e </a:t>
            </a:r>
            <a:r>
              <a:rPr lang="it-IT" dirty="0" err="1"/>
              <a:t>pre</a:t>
            </a:r>
            <a:r>
              <a:rPr lang="it-IT" dirty="0"/>
              <a:t>-processare le immagini, inclusa l'annotazione di oggetti per il rilevamento.</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470546" y="5335098"/>
            <a:ext cx="9910265" cy="89633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Dataset</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623241"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t> -URL e le informazioni necessarie per il download del dataset</a:t>
            </a:r>
          </a:p>
        </p:txBody>
      </p:sp>
    </p:spTree>
    <p:extLst>
      <p:ext uri="{BB962C8B-B14F-4D97-AF65-F5344CB8AC3E}">
        <p14:creationId xmlns:p14="http://schemas.microsoft.com/office/powerpoint/2010/main" val="305571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01318" y="925689"/>
            <a:ext cx="9735016" cy="1290303"/>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a:t>
            </a:r>
            <a:r>
              <a:rPr lang="it-IT" sz="6000" b="1" dirty="0" err="1">
                <a:solidFill>
                  <a:schemeClr val="bg1"/>
                </a:solidFill>
                <a:latin typeface="Agency FB" panose="020B0503020202020204" pitchFamily="34" charset="0"/>
              </a:rPr>
              <a:t>Roboflow</a:t>
            </a:r>
            <a:endParaRPr lang="it-IT" sz="6000" b="1" dirty="0">
              <a:solidFill>
                <a:schemeClr val="bg1"/>
              </a:solidFill>
              <a:latin typeface="Agency FB" panose="020B0503020202020204" pitchFamily="34" charset="0"/>
            </a:endParaRP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470546" y="1015663"/>
            <a:ext cx="9565788" cy="1200329"/>
          </a:xfrm>
          <a:prstGeom prst="rect">
            <a:avLst/>
          </a:prstGeom>
          <a:noFill/>
        </p:spPr>
        <p:txBody>
          <a:bodyPr wrap="square">
            <a:spAutoFit/>
          </a:bodyPr>
          <a:lstStyle/>
          <a:p>
            <a:r>
              <a:rPr lang="it-IT" dirty="0" err="1"/>
              <a:t>Roboflow</a:t>
            </a:r>
            <a:r>
              <a:rPr lang="it-IT" dirty="0"/>
              <a:t> è una piattaforma che fornisce strumenti e servizi per semplificare il processo di gestione, preparazione e utilizzo di dataset per l'addestramento di modelli di intelligenza artificiale. Fornisce strumenti per eseguire trasformazioni e </a:t>
            </a:r>
            <a:r>
              <a:rPr lang="it-IT" dirty="0" err="1"/>
              <a:t>pre</a:t>
            </a:r>
            <a:r>
              <a:rPr lang="it-IT" dirty="0"/>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460244" y="2397048"/>
            <a:ext cx="9565788" cy="646331"/>
          </a:xfrm>
          <a:prstGeom prst="rect">
            <a:avLst/>
          </a:prstGeom>
          <a:noFill/>
        </p:spPr>
        <p:txBody>
          <a:bodyPr wrap="square">
            <a:spAutoFit/>
          </a:bodyPr>
          <a:lstStyle/>
          <a:p>
            <a:r>
              <a:rPr lang="it-IT" dirty="0" err="1"/>
              <a:t>Roboflow</a:t>
            </a:r>
            <a:r>
              <a:rPr lang="it-IT" dirty="0"/>
              <a:t> offre il dataset </a:t>
            </a:r>
            <a:r>
              <a:rPr lang="it-IT" dirty="0" err="1"/>
              <a:t>Cityscapes</a:t>
            </a:r>
            <a:r>
              <a:rPr lang="it-IT" dirty="0"/>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177069"/>
            <a:ext cx="2438557" cy="661524"/>
          </a:xfrm>
          <a:prstGeom prst="rect">
            <a:avLst/>
          </a:prstGeom>
        </p:spPr>
      </p:pic>
    </p:spTree>
    <p:extLst>
      <p:ext uri="{BB962C8B-B14F-4D97-AF65-F5344CB8AC3E}">
        <p14:creationId xmlns:p14="http://schemas.microsoft.com/office/powerpoint/2010/main" val="4177874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nero, oscurità&#10;&#10;Descrizione generata automaticamente">
            <a:extLst>
              <a:ext uri="{FF2B5EF4-FFF2-40B4-BE49-F238E27FC236}">
                <a16:creationId xmlns:a16="http://schemas.microsoft.com/office/drawing/2014/main" id="{C82E267E-F206-A100-7579-20BCD60BC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59" y="1879759"/>
            <a:ext cx="615791" cy="615791"/>
          </a:xfrm>
          <a:prstGeom prst="rect">
            <a:avLst/>
          </a:prstGeom>
        </p:spPr>
      </p:pic>
      <p:sp>
        <p:nvSpPr>
          <p:cNvPr id="3" name="CasellaDiTesto 2">
            <a:extLst>
              <a:ext uri="{FF2B5EF4-FFF2-40B4-BE49-F238E27FC236}">
                <a16:creationId xmlns:a16="http://schemas.microsoft.com/office/drawing/2014/main" id="{ABBC33C7-7B9E-E626-74F7-204ABB7C69F2}"/>
              </a:ext>
            </a:extLst>
          </p:cNvPr>
          <p:cNvSpPr txBox="1"/>
          <p:nvPr/>
        </p:nvSpPr>
        <p:spPr>
          <a:xfrm>
            <a:off x="736759" y="1993900"/>
            <a:ext cx="2412841" cy="1754326"/>
          </a:xfrm>
          <a:prstGeom prst="rect">
            <a:avLst/>
          </a:prstGeom>
          <a:noFill/>
        </p:spPr>
        <p:txBody>
          <a:bodyPr wrap="square" rtlCol="0">
            <a:spAutoFit/>
          </a:bodyPr>
          <a:lstStyle/>
          <a:p>
            <a:r>
              <a:rPr lang="it-IT" dirty="0"/>
              <a:t>	Obbiettivo</a:t>
            </a:r>
          </a:p>
          <a:p>
            <a:endParaRPr lang="it-IT" dirty="0"/>
          </a:p>
          <a:p>
            <a:r>
              <a:rPr lang="it-IT" dirty="0"/>
              <a:t>Addestrare una Rete in grado di effettuare </a:t>
            </a:r>
            <a:r>
              <a:rPr lang="it-IT" dirty="0" err="1"/>
              <a:t>Instance</a:t>
            </a:r>
            <a:r>
              <a:rPr lang="it-IT" dirty="0"/>
              <a:t> </a:t>
            </a:r>
            <a:r>
              <a:rPr lang="it-IT" dirty="0" err="1"/>
              <a:t>Segmentation</a:t>
            </a:r>
            <a:r>
              <a:rPr lang="it-IT" dirty="0"/>
              <a:t> su un dato Dataset</a:t>
            </a:r>
          </a:p>
        </p:txBody>
      </p:sp>
      <p:sp>
        <p:nvSpPr>
          <p:cNvPr id="7" name="CasellaDiTesto 6">
            <a:extLst>
              <a:ext uri="{FF2B5EF4-FFF2-40B4-BE49-F238E27FC236}">
                <a16:creationId xmlns:a16="http://schemas.microsoft.com/office/drawing/2014/main" id="{467A3C5D-D16E-2398-AC60-D298430E2FA6}"/>
              </a:ext>
            </a:extLst>
          </p:cNvPr>
          <p:cNvSpPr txBox="1"/>
          <p:nvPr/>
        </p:nvSpPr>
        <p:spPr>
          <a:xfrm>
            <a:off x="460244" y="-127254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PROGETTO: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7711440" y="3497580"/>
            <a:ext cx="3589020" cy="2569458"/>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C85693F6-BA26-0C91-7D45-7F896AE842E6}"/>
              </a:ext>
            </a:extLst>
          </p:cNvPr>
          <p:cNvPicPr>
            <a:picLocks noChangeAspect="1"/>
          </p:cNvPicPr>
          <p:nvPr/>
        </p:nvPicPr>
        <p:blipFill rotWithShape="1">
          <a:blip r:embed="rId3">
            <a:extLst>
              <a:ext uri="{28A0092B-C50C-407E-A947-70E740481C1C}">
                <a14:useLocalDpi xmlns:a14="http://schemas.microsoft.com/office/drawing/2010/main" val="0"/>
              </a:ext>
            </a:extLst>
          </a:blip>
          <a:srcRect l="-242" t="16092" r="242" b="10297"/>
          <a:stretch/>
        </p:blipFill>
        <p:spPr>
          <a:xfrm>
            <a:off x="2497222" y="166105"/>
            <a:ext cx="7022295" cy="2908565"/>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
        <p:nvSpPr>
          <p:cNvPr id="4" name="CasellaDiTesto 3">
            <a:extLst>
              <a:ext uri="{FF2B5EF4-FFF2-40B4-BE49-F238E27FC236}">
                <a16:creationId xmlns:a16="http://schemas.microsoft.com/office/drawing/2014/main" id="{1C06AB51-CAE7-DB49-2D87-2D98E927CEC8}"/>
              </a:ext>
            </a:extLst>
          </p:cNvPr>
          <p:cNvSpPr txBox="1"/>
          <p:nvPr/>
        </p:nvSpPr>
        <p:spPr>
          <a:xfrm>
            <a:off x="7909559" y="3587502"/>
            <a:ext cx="321991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t>L’</a:t>
            </a:r>
            <a:r>
              <a:rPr lang="it-IT" sz="2400" dirty="0" err="1"/>
              <a:t>Instance</a:t>
            </a:r>
            <a:r>
              <a:rPr lang="it-IT" sz="2400" dirty="0"/>
              <a:t> </a:t>
            </a:r>
            <a:r>
              <a:rPr lang="it-IT" sz="2400" dirty="0" err="1"/>
              <a:t>Segmentation</a:t>
            </a:r>
            <a:r>
              <a:rPr lang="it-IT" sz="2400" dirty="0"/>
              <a:t>, invece, va più a fondo differenziando le diverse istanze nell’immagine</a:t>
            </a:r>
            <a:endParaRPr kumimoji="0" lang="it-IT" sz="2400" b="0" i="0" u="none" strike="noStrike" kern="1200" cap="none" spc="0" normalizeH="0" baseline="0" noProof="0" dirty="0">
              <a:ln>
                <a:noFill/>
              </a:ln>
              <a:effectLst/>
              <a:uLnTx/>
              <a:uFillTx/>
              <a:latin typeface="Calibri" panose="020F0502020204030204"/>
              <a:ea typeface="+mn-ea"/>
              <a:cs typeface="+mn-cs"/>
            </a:endParaRPr>
          </a:p>
        </p:txBody>
      </p:sp>
      <p:sp>
        <p:nvSpPr>
          <p:cNvPr id="5" name="CasellaDiTesto 4">
            <a:extLst>
              <a:ext uri="{FF2B5EF4-FFF2-40B4-BE49-F238E27FC236}">
                <a16:creationId xmlns:a16="http://schemas.microsoft.com/office/drawing/2014/main" id="{044B0EA4-1462-52BE-A4E1-FEC98A89D7BD}"/>
              </a:ext>
            </a:extLst>
          </p:cNvPr>
          <p:cNvSpPr txBox="1"/>
          <p:nvPr/>
        </p:nvSpPr>
        <p:spPr>
          <a:xfrm>
            <a:off x="90974" y="3587502"/>
            <a:ext cx="445435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La Semantic </a:t>
            </a:r>
            <a:r>
              <a:rPr kumimoji="0" lang="it-IT" sz="2400" b="0" i="0" u="none" strike="noStrike" kern="1200" cap="none" spc="0" normalizeH="0" baseline="0" noProof="0" dirty="0" err="1">
                <a:ln>
                  <a:noFill/>
                </a:ln>
                <a:solidFill>
                  <a:schemeClr val="bg1"/>
                </a:solidFill>
                <a:effectLst/>
                <a:uLnTx/>
                <a:uFillTx/>
                <a:latin typeface="Calibri" panose="020F0502020204030204"/>
                <a:ea typeface="+mn-ea"/>
                <a:cs typeface="+mn-cs"/>
              </a:rPr>
              <a:t>Segmentation</a:t>
            </a: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 si concentra sull’assegnare le label per ogni pixel dell'immagine, fornendo una conoscenza di alto livello senza distinguere le istanze degli oggetti.</a:t>
            </a:r>
          </a:p>
        </p:txBody>
      </p:sp>
    </p:spTree>
    <p:extLst>
      <p:ext uri="{BB962C8B-B14F-4D97-AF65-F5344CB8AC3E}">
        <p14:creationId xmlns:p14="http://schemas.microsoft.com/office/powerpoint/2010/main" val="478579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01318" y="2286609"/>
            <a:ext cx="9735016" cy="816753"/>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a:t>
            </a:r>
            <a:r>
              <a:rPr lang="it-IT" sz="6000" b="1" dirty="0" err="1">
                <a:solidFill>
                  <a:schemeClr val="bg1"/>
                </a:solidFill>
                <a:latin typeface="Agency FB" panose="020B0503020202020204" pitchFamily="34" charset="0"/>
              </a:rPr>
              <a:t>Roboflow</a:t>
            </a:r>
            <a:endParaRPr lang="it-IT" sz="6000" b="1" dirty="0">
              <a:solidFill>
                <a:schemeClr val="bg1"/>
              </a:solidFill>
              <a:latin typeface="Agency FB" panose="020B0503020202020204" pitchFamily="34" charset="0"/>
            </a:endParaRP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470546"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460244" y="2397048"/>
            <a:ext cx="9565788" cy="646331"/>
          </a:xfrm>
          <a:prstGeom prst="rect">
            <a:avLst/>
          </a:prstGeom>
          <a:noFill/>
        </p:spPr>
        <p:txBody>
          <a:bodyPr wrap="square">
            <a:spAutoFit/>
          </a:bodyPr>
          <a:lstStyle/>
          <a:p>
            <a:r>
              <a:rPr lang="it-IT" dirty="0" err="1"/>
              <a:t>Roboflow</a:t>
            </a:r>
            <a:r>
              <a:rPr lang="it-IT" dirty="0"/>
              <a:t> offre il dataset </a:t>
            </a:r>
            <a:r>
              <a:rPr lang="it-IT" dirty="0" err="1"/>
              <a:t>Cityscapes</a:t>
            </a:r>
            <a:r>
              <a:rPr lang="it-IT" dirty="0"/>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177069"/>
            <a:ext cx="2438557" cy="661524"/>
          </a:xfrm>
          <a:prstGeom prst="rect">
            <a:avLst/>
          </a:prstGeom>
        </p:spPr>
      </p:pic>
    </p:spTree>
    <p:extLst>
      <p:ext uri="{BB962C8B-B14F-4D97-AF65-F5344CB8AC3E}">
        <p14:creationId xmlns:p14="http://schemas.microsoft.com/office/powerpoint/2010/main" val="2529606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70" y="3005559"/>
            <a:ext cx="7527798" cy="3675372"/>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a:t>
            </a:r>
            <a:r>
              <a:rPr lang="it-IT" sz="6000" b="1" dirty="0" err="1">
                <a:solidFill>
                  <a:schemeClr val="bg1"/>
                </a:solidFill>
                <a:latin typeface="Agency FB" panose="020B0503020202020204" pitchFamily="34" charset="0"/>
              </a:rPr>
              <a:t>Roboflow</a:t>
            </a:r>
            <a:endParaRPr lang="it-IT" sz="6000" b="1" dirty="0">
              <a:solidFill>
                <a:schemeClr val="bg1"/>
              </a:solidFill>
              <a:latin typeface="Agency FB" panose="020B0503020202020204" pitchFamily="34" charset="0"/>
            </a:endParaRP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470546"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460244"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177069"/>
            <a:ext cx="2438557" cy="661524"/>
          </a:xfrm>
          <a:prstGeom prst="rect">
            <a:avLst/>
          </a:prstGeom>
        </p:spPr>
      </p:pic>
    </p:spTree>
    <p:extLst>
      <p:ext uri="{BB962C8B-B14F-4D97-AF65-F5344CB8AC3E}">
        <p14:creationId xmlns:p14="http://schemas.microsoft.com/office/powerpoint/2010/main" val="4252549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70" y="3005559"/>
            <a:ext cx="7527798" cy="3675372"/>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a:t>
            </a:r>
            <a:r>
              <a:rPr lang="it-IT" sz="6000" b="1" dirty="0" err="1">
                <a:solidFill>
                  <a:schemeClr val="bg1"/>
                </a:solidFill>
                <a:latin typeface="Agency FB" panose="020B0503020202020204" pitchFamily="34" charset="0"/>
              </a:rPr>
              <a:t>Roboflow</a:t>
            </a:r>
            <a:endParaRPr lang="it-IT" sz="6000" b="1" dirty="0">
              <a:solidFill>
                <a:schemeClr val="bg1"/>
              </a:solidFill>
              <a:latin typeface="Agency FB" panose="020B0503020202020204" pitchFamily="34" charset="0"/>
            </a:endParaRP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470546"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460244"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177069"/>
            <a:ext cx="2438557" cy="661524"/>
          </a:xfrm>
          <a:prstGeom prst="rect">
            <a:avLst/>
          </a:prstGeom>
        </p:spPr>
      </p:pic>
      <p:pic>
        <p:nvPicPr>
          <p:cNvPr id="9" name="Immagine 8">
            <a:extLst>
              <a:ext uri="{FF2B5EF4-FFF2-40B4-BE49-F238E27FC236}">
                <a16:creationId xmlns:a16="http://schemas.microsoft.com/office/drawing/2014/main" id="{84404857-7243-333B-35AE-7744023894B1}"/>
              </a:ext>
            </a:extLst>
          </p:cNvPr>
          <p:cNvPicPr>
            <a:picLocks noChangeAspect="1"/>
          </p:cNvPicPr>
          <p:nvPr/>
        </p:nvPicPr>
        <p:blipFill>
          <a:blip r:embed="rId5"/>
          <a:stretch>
            <a:fillRect/>
          </a:stretch>
        </p:blipFill>
        <p:spPr>
          <a:xfrm>
            <a:off x="470546" y="3190518"/>
            <a:ext cx="6819331" cy="3377845"/>
          </a:xfrm>
          <a:prstGeom prst="rect">
            <a:avLst/>
          </a:prstGeom>
        </p:spPr>
      </p:pic>
    </p:spTree>
    <p:extLst>
      <p:ext uri="{BB962C8B-B14F-4D97-AF65-F5344CB8AC3E}">
        <p14:creationId xmlns:p14="http://schemas.microsoft.com/office/powerpoint/2010/main" val="2609059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65D1D845-89BF-1EAD-0DFD-01EFECA8C1E9}"/>
              </a:ext>
            </a:extLst>
          </p:cNvPr>
          <p:cNvSpPr txBox="1"/>
          <p:nvPr/>
        </p:nvSpPr>
        <p:spPr>
          <a:xfrm>
            <a:off x="460244" y="921149"/>
            <a:ext cx="9565788" cy="923330"/>
          </a:xfrm>
          <a:prstGeom prst="rect">
            <a:avLst/>
          </a:prstGeom>
          <a:noFill/>
        </p:spPr>
        <p:txBody>
          <a:bodyPr wrap="square">
            <a:spAutoFit/>
          </a:bodyPr>
          <a:lstStyle/>
          <a:p>
            <a:r>
              <a:rPr lang="it-IT" dirty="0"/>
              <a:t>Una volta importato il Dataset nel formato previsto da YoloV8, è possibile specificare il percorso del file descrittore del set di dati (.</a:t>
            </a:r>
            <a:r>
              <a:rPr lang="it-IT" dirty="0" err="1"/>
              <a:t>yaml</a:t>
            </a:r>
            <a:r>
              <a:rPr lang="it-IT" dirty="0"/>
              <a:t>), definendo la posizione e il formato del set di dati, e usarlo con il metodo "</a:t>
            </a:r>
            <a:r>
              <a:rPr lang="it-IT" dirty="0" err="1"/>
              <a:t>train</a:t>
            </a:r>
            <a:r>
              <a:rPr lang="it-IT" dirty="0"/>
              <a:t>" per eseguire il training del modello YOLOv8.</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69" y="3005559"/>
            <a:ext cx="11862731" cy="3675372"/>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a:t>
            </a:r>
            <a:r>
              <a:rPr lang="it-IT" sz="6000" b="1" dirty="0" err="1">
                <a:solidFill>
                  <a:schemeClr val="bg1"/>
                </a:solidFill>
                <a:latin typeface="Agency FB" panose="020B0503020202020204" pitchFamily="34" charset="0"/>
              </a:rPr>
              <a:t>Roboflow</a:t>
            </a:r>
            <a:endParaRPr lang="it-IT" sz="6000" b="1" dirty="0">
              <a:solidFill>
                <a:schemeClr val="bg1"/>
              </a:solidFill>
              <a:latin typeface="Agency FB" panose="020B0503020202020204" pitchFamily="34" charset="0"/>
            </a:endParaRP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470546"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460244"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177069"/>
            <a:ext cx="2438557" cy="661524"/>
          </a:xfrm>
          <a:prstGeom prst="rect">
            <a:avLst/>
          </a:prstGeom>
        </p:spPr>
      </p:pic>
      <p:pic>
        <p:nvPicPr>
          <p:cNvPr id="9" name="Immagine 8">
            <a:extLst>
              <a:ext uri="{FF2B5EF4-FFF2-40B4-BE49-F238E27FC236}">
                <a16:creationId xmlns:a16="http://schemas.microsoft.com/office/drawing/2014/main" id="{84404857-7243-333B-35AE-7744023894B1}"/>
              </a:ext>
            </a:extLst>
          </p:cNvPr>
          <p:cNvPicPr>
            <a:picLocks noChangeAspect="1"/>
          </p:cNvPicPr>
          <p:nvPr/>
        </p:nvPicPr>
        <p:blipFill>
          <a:blip r:embed="rId5"/>
          <a:stretch>
            <a:fillRect/>
          </a:stretch>
        </p:blipFill>
        <p:spPr>
          <a:xfrm>
            <a:off x="470546" y="3190518"/>
            <a:ext cx="6819331" cy="3377845"/>
          </a:xfrm>
          <a:prstGeom prst="rect">
            <a:avLst/>
          </a:prstGeom>
        </p:spPr>
      </p:pic>
      <p:pic>
        <p:nvPicPr>
          <p:cNvPr id="10" name="Immagine 9">
            <a:extLst>
              <a:ext uri="{FF2B5EF4-FFF2-40B4-BE49-F238E27FC236}">
                <a16:creationId xmlns:a16="http://schemas.microsoft.com/office/drawing/2014/main" id="{05CD48B6-1815-E18D-9552-C752615796DC}"/>
              </a:ext>
            </a:extLst>
          </p:cNvPr>
          <p:cNvPicPr>
            <a:picLocks noChangeAspect="1"/>
          </p:cNvPicPr>
          <p:nvPr/>
        </p:nvPicPr>
        <p:blipFill>
          <a:blip r:embed="rId6"/>
          <a:stretch>
            <a:fillRect/>
          </a:stretch>
        </p:blipFill>
        <p:spPr>
          <a:xfrm>
            <a:off x="5695439" y="5102219"/>
            <a:ext cx="6026015" cy="1408039"/>
          </a:xfrm>
          <a:prstGeom prst="rect">
            <a:avLst/>
          </a:prstGeom>
        </p:spPr>
      </p:pic>
    </p:spTree>
    <p:extLst>
      <p:ext uri="{BB962C8B-B14F-4D97-AF65-F5344CB8AC3E}">
        <p14:creationId xmlns:p14="http://schemas.microsoft.com/office/powerpoint/2010/main" val="4223975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42776" y="921149"/>
            <a:ext cx="10725636" cy="97636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Training</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9932221"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9942523"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939211"/>
            <a:ext cx="2438557" cy="661524"/>
          </a:xfrm>
          <a:prstGeom prst="rect">
            <a:avLst/>
          </a:prstGeom>
        </p:spPr>
      </p:pic>
      <p:pic>
        <p:nvPicPr>
          <p:cNvPr id="9" name="Immagine 8">
            <a:extLst>
              <a:ext uri="{FF2B5EF4-FFF2-40B4-BE49-F238E27FC236}">
                <a16:creationId xmlns:a16="http://schemas.microsoft.com/office/drawing/2014/main" id="{84404857-7243-333B-35AE-7744023894B1}"/>
              </a:ext>
            </a:extLst>
          </p:cNvPr>
          <p:cNvPicPr>
            <a:picLocks noChangeAspect="1"/>
          </p:cNvPicPr>
          <p:nvPr/>
        </p:nvPicPr>
        <p:blipFill>
          <a:blip r:embed="rId5"/>
          <a:stretch>
            <a:fillRect/>
          </a:stretch>
        </p:blipFill>
        <p:spPr>
          <a:xfrm>
            <a:off x="470546" y="7335002"/>
            <a:ext cx="6819331" cy="3377845"/>
          </a:xfrm>
          <a:prstGeom prst="rect">
            <a:avLst/>
          </a:prstGeom>
        </p:spPr>
      </p:pic>
      <p:pic>
        <p:nvPicPr>
          <p:cNvPr id="10" name="Immagine 9">
            <a:extLst>
              <a:ext uri="{FF2B5EF4-FFF2-40B4-BE49-F238E27FC236}">
                <a16:creationId xmlns:a16="http://schemas.microsoft.com/office/drawing/2014/main" id="{05CD48B6-1815-E18D-9552-C752615796DC}"/>
              </a:ext>
            </a:extLst>
          </p:cNvPr>
          <p:cNvPicPr>
            <a:picLocks noChangeAspect="1"/>
          </p:cNvPicPr>
          <p:nvPr/>
        </p:nvPicPr>
        <p:blipFill>
          <a:blip r:embed="rId6"/>
          <a:stretch>
            <a:fillRect/>
          </a:stretch>
        </p:blipFill>
        <p:spPr>
          <a:xfrm>
            <a:off x="5695439" y="9246703"/>
            <a:ext cx="6026015" cy="1408039"/>
          </a:xfrm>
          <a:prstGeom prst="rect">
            <a:avLst/>
          </a:prstGeom>
        </p:spPr>
      </p:pic>
      <p:sp>
        <p:nvSpPr>
          <p:cNvPr id="3" name="CasellaDiTesto 2">
            <a:extLst>
              <a:ext uri="{FF2B5EF4-FFF2-40B4-BE49-F238E27FC236}">
                <a16:creationId xmlns:a16="http://schemas.microsoft.com/office/drawing/2014/main" id="{81889AF2-6E3F-7AC1-3C85-677119F5E0A5}"/>
              </a:ext>
            </a:extLst>
          </p:cNvPr>
          <p:cNvSpPr txBox="1"/>
          <p:nvPr/>
        </p:nvSpPr>
        <p:spPr>
          <a:xfrm>
            <a:off x="460244" y="921149"/>
            <a:ext cx="9565788" cy="923330"/>
          </a:xfrm>
          <a:prstGeom prst="rect">
            <a:avLst/>
          </a:prstGeom>
          <a:noFill/>
        </p:spPr>
        <p:txBody>
          <a:bodyPr wrap="square">
            <a:spAutoFit/>
          </a:bodyPr>
          <a:lstStyle/>
          <a:p>
            <a:r>
              <a:rPr lang="it-IT" dirty="0"/>
              <a:t>Una volta importato il Dataset nel formato previsto da YoloV8, è possibile specificare il percorso del file descrittore del set di dati (.</a:t>
            </a:r>
            <a:r>
              <a:rPr lang="it-IT" dirty="0" err="1"/>
              <a:t>yaml</a:t>
            </a:r>
            <a:r>
              <a:rPr lang="it-IT" dirty="0"/>
              <a:t>), definendo la posizione e il formato del set di dati, e usarlo con il metodo "</a:t>
            </a:r>
            <a:r>
              <a:rPr lang="it-IT" dirty="0" err="1"/>
              <a:t>train</a:t>
            </a:r>
            <a:r>
              <a:rPr lang="it-IT" dirty="0"/>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460244" y="1982193"/>
            <a:ext cx="9565788" cy="646331"/>
          </a:xfrm>
          <a:prstGeom prst="rect">
            <a:avLst/>
          </a:prstGeom>
          <a:noFill/>
        </p:spPr>
        <p:txBody>
          <a:bodyPr wrap="square">
            <a:spAutoFit/>
          </a:bodyPr>
          <a:lstStyle/>
          <a:p>
            <a:r>
              <a:rPr lang="it-IT" dirty="0"/>
              <a:t>Il pacchetto </a:t>
            </a:r>
            <a:r>
              <a:rPr lang="it-IT" dirty="0" err="1"/>
              <a:t>Ultralytics</a:t>
            </a:r>
            <a:r>
              <a:rPr lang="it-IT" dirty="0"/>
              <a:t> YOLO è dotato di un'interfaccia a riga di comando (CLI) che semplifica le attività di addestramento, validazione e inferenza.</a:t>
            </a:r>
          </a:p>
        </p:txBody>
      </p:sp>
      <p:sp>
        <p:nvSpPr>
          <p:cNvPr id="13" name="CasellaDiTesto 12">
            <a:extLst>
              <a:ext uri="{FF2B5EF4-FFF2-40B4-BE49-F238E27FC236}">
                <a16:creationId xmlns:a16="http://schemas.microsoft.com/office/drawing/2014/main" id="{B2DAA42B-B40F-0F09-41A9-D9E82BBD1443}"/>
              </a:ext>
            </a:extLst>
          </p:cNvPr>
          <p:cNvSpPr txBox="1"/>
          <p:nvPr/>
        </p:nvSpPr>
        <p:spPr>
          <a:xfrm>
            <a:off x="460243" y="3370053"/>
            <a:ext cx="10322551" cy="3416320"/>
          </a:xfrm>
          <a:prstGeom prst="rect">
            <a:avLst/>
          </a:prstGeom>
          <a:noFill/>
        </p:spPr>
        <p:txBody>
          <a:bodyPr wrap="square">
            <a:spAutoFit/>
          </a:bodyPr>
          <a:lstStyle/>
          <a:p>
            <a:r>
              <a:rPr lang="it-IT" b="1" dirty="0"/>
              <a:t>task</a:t>
            </a:r>
            <a:r>
              <a:rPr lang="it-IT" dirty="0"/>
              <a:t>: 		Indica l'attività che vogliamo eseguire utilizzando il modello. Poiché si sta eseguendo 			l'addestramento di un modello di segmentazione delle istanze, l'attività qui è </a:t>
            </a:r>
            <a:r>
              <a:rPr lang="it-IT" b="1" dirty="0" err="1"/>
              <a:t>segment</a:t>
            </a:r>
            <a:endParaRPr lang="it-IT" b="1" dirty="0"/>
          </a:p>
          <a:p>
            <a:r>
              <a:rPr lang="it-IT" b="1" dirty="0"/>
              <a:t>mode</a:t>
            </a:r>
            <a:r>
              <a:rPr lang="it-IT" dirty="0"/>
              <a:t>: 		Possiamo scegliere tra </a:t>
            </a:r>
            <a:r>
              <a:rPr lang="it-IT" dirty="0" err="1"/>
              <a:t>train</a:t>
            </a:r>
            <a:r>
              <a:rPr lang="it-IT" dirty="0"/>
              <a:t>, val, test e per la modalità. In questo caso, la modalità è 			specifica per l’addestramento.</a:t>
            </a:r>
          </a:p>
          <a:p>
            <a:r>
              <a:rPr lang="it-IT" b="1" dirty="0"/>
              <a:t>model</a:t>
            </a:r>
            <a:r>
              <a:rPr lang="it-IT" dirty="0"/>
              <a:t>: 		Contiene il nome del file dei pesi del modello YOLOv8 COCO </a:t>
            </a:r>
            <a:r>
              <a:rPr lang="it-IT" dirty="0" err="1"/>
              <a:t>pre</a:t>
            </a:r>
            <a:r>
              <a:rPr lang="it-IT" dirty="0"/>
              <a:t>-addestrato. Se non è già 		presente, l'interfaccia CLI lo scaricherà per la prima volta.</a:t>
            </a:r>
          </a:p>
          <a:p>
            <a:r>
              <a:rPr lang="it-IT" b="1" dirty="0" err="1"/>
              <a:t>imgsz</a:t>
            </a:r>
            <a:r>
              <a:rPr lang="it-IT" dirty="0"/>
              <a:t>: 		Indica il numero di pixel sul lato più lungo.</a:t>
            </a:r>
          </a:p>
          <a:p>
            <a:r>
              <a:rPr lang="it-IT" b="1" dirty="0"/>
              <a:t>data</a:t>
            </a:r>
            <a:r>
              <a:rPr lang="it-IT" dirty="0"/>
              <a:t>: 		Specifica il percorso del file YAML del set di dati.</a:t>
            </a:r>
          </a:p>
          <a:p>
            <a:r>
              <a:rPr lang="it-IT" b="1" dirty="0" err="1"/>
              <a:t>epochs</a:t>
            </a:r>
            <a:r>
              <a:rPr lang="it-IT" dirty="0"/>
              <a:t>: 		Questo è il numero di epoche con cui vogliamo addestrare il modello sul set di dati.</a:t>
            </a:r>
          </a:p>
          <a:p>
            <a:r>
              <a:rPr lang="it-IT" b="1" dirty="0"/>
              <a:t>Batch</a:t>
            </a:r>
            <a:r>
              <a:rPr lang="it-IT" dirty="0"/>
              <a:t>: 		Indica la dimensione della batch di training</a:t>
            </a:r>
          </a:p>
          <a:p>
            <a:r>
              <a:rPr lang="it-IT" b="1" dirty="0" err="1"/>
              <a:t>Optimizer</a:t>
            </a:r>
            <a:r>
              <a:rPr lang="it-IT" dirty="0"/>
              <a:t>:	[SGD, Adam, </a:t>
            </a:r>
            <a:r>
              <a:rPr lang="it-IT" dirty="0" err="1"/>
              <a:t>Adamax</a:t>
            </a:r>
            <a:r>
              <a:rPr lang="it-IT" dirty="0"/>
              <a:t>, </a:t>
            </a:r>
            <a:r>
              <a:rPr lang="it-IT" dirty="0" err="1"/>
              <a:t>AdamW</a:t>
            </a:r>
            <a:r>
              <a:rPr lang="it-IT" dirty="0"/>
              <a:t>, </a:t>
            </a:r>
            <a:r>
              <a:rPr lang="it-IT" dirty="0" err="1"/>
              <a:t>NAdam</a:t>
            </a:r>
            <a:r>
              <a:rPr lang="it-IT" dirty="0"/>
              <a:t>, </a:t>
            </a:r>
            <a:r>
              <a:rPr lang="it-IT" dirty="0" err="1"/>
              <a:t>RAdam</a:t>
            </a:r>
            <a:r>
              <a:rPr lang="it-IT" dirty="0"/>
              <a:t>, </a:t>
            </a:r>
            <a:r>
              <a:rPr lang="it-IT" dirty="0" err="1"/>
              <a:t>RMSProp</a:t>
            </a:r>
            <a:r>
              <a:rPr lang="it-IT" dirty="0"/>
              <a:t>]</a:t>
            </a:r>
          </a:p>
          <a:p>
            <a:r>
              <a:rPr lang="it-IT" b="1" dirty="0" err="1"/>
              <a:t>Lr</a:t>
            </a:r>
            <a:r>
              <a:rPr lang="it-IT" b="1" dirty="0"/>
              <a:t>/</a:t>
            </a:r>
            <a:r>
              <a:rPr lang="it-IT" b="1" dirty="0" err="1"/>
              <a:t>Lrf</a:t>
            </a:r>
            <a:r>
              <a:rPr lang="it-IT" dirty="0"/>
              <a:t>: 		Rispettivamente il learning rate iniziale e finale</a:t>
            </a:r>
          </a:p>
        </p:txBody>
      </p:sp>
    </p:spTree>
    <p:extLst>
      <p:ext uri="{BB962C8B-B14F-4D97-AF65-F5344CB8AC3E}">
        <p14:creationId xmlns:p14="http://schemas.microsoft.com/office/powerpoint/2010/main" val="3116231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42776" y="1951631"/>
            <a:ext cx="10725636" cy="74152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Training</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9932221"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9942523"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939211"/>
            <a:ext cx="2438557" cy="661524"/>
          </a:xfrm>
          <a:prstGeom prst="rect">
            <a:avLst/>
          </a:prstGeom>
        </p:spPr>
      </p:pic>
      <p:pic>
        <p:nvPicPr>
          <p:cNvPr id="9" name="Immagine 8">
            <a:extLst>
              <a:ext uri="{FF2B5EF4-FFF2-40B4-BE49-F238E27FC236}">
                <a16:creationId xmlns:a16="http://schemas.microsoft.com/office/drawing/2014/main" id="{84404857-7243-333B-35AE-7744023894B1}"/>
              </a:ext>
            </a:extLst>
          </p:cNvPr>
          <p:cNvPicPr>
            <a:picLocks noChangeAspect="1"/>
          </p:cNvPicPr>
          <p:nvPr/>
        </p:nvPicPr>
        <p:blipFill>
          <a:blip r:embed="rId5"/>
          <a:stretch>
            <a:fillRect/>
          </a:stretch>
        </p:blipFill>
        <p:spPr>
          <a:xfrm>
            <a:off x="470546" y="7335002"/>
            <a:ext cx="6819331" cy="3377845"/>
          </a:xfrm>
          <a:prstGeom prst="rect">
            <a:avLst/>
          </a:prstGeom>
        </p:spPr>
      </p:pic>
      <p:pic>
        <p:nvPicPr>
          <p:cNvPr id="10" name="Immagine 9">
            <a:extLst>
              <a:ext uri="{FF2B5EF4-FFF2-40B4-BE49-F238E27FC236}">
                <a16:creationId xmlns:a16="http://schemas.microsoft.com/office/drawing/2014/main" id="{05CD48B6-1815-E18D-9552-C752615796DC}"/>
              </a:ext>
            </a:extLst>
          </p:cNvPr>
          <p:cNvPicPr>
            <a:picLocks noChangeAspect="1"/>
          </p:cNvPicPr>
          <p:nvPr/>
        </p:nvPicPr>
        <p:blipFill>
          <a:blip r:embed="rId6"/>
          <a:stretch>
            <a:fillRect/>
          </a:stretch>
        </p:blipFill>
        <p:spPr>
          <a:xfrm>
            <a:off x="5695439" y="9246703"/>
            <a:ext cx="6026015" cy="1408039"/>
          </a:xfrm>
          <a:prstGeom prst="rect">
            <a:avLst/>
          </a:prstGeom>
        </p:spPr>
      </p:pic>
      <p:sp>
        <p:nvSpPr>
          <p:cNvPr id="3" name="CasellaDiTesto 2">
            <a:extLst>
              <a:ext uri="{FF2B5EF4-FFF2-40B4-BE49-F238E27FC236}">
                <a16:creationId xmlns:a16="http://schemas.microsoft.com/office/drawing/2014/main" id="{81889AF2-6E3F-7AC1-3C85-677119F5E0A5}"/>
              </a:ext>
            </a:extLst>
          </p:cNvPr>
          <p:cNvSpPr txBox="1"/>
          <p:nvPr/>
        </p:nvSpPr>
        <p:spPr>
          <a:xfrm>
            <a:off x="460244"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460244" y="1982193"/>
            <a:ext cx="9565788" cy="646331"/>
          </a:xfrm>
          <a:prstGeom prst="rect">
            <a:avLst/>
          </a:prstGeom>
          <a:noFill/>
        </p:spPr>
        <p:txBody>
          <a:bodyPr wrap="square">
            <a:spAutoFit/>
          </a:bodyPr>
          <a:lstStyle/>
          <a:p>
            <a:r>
              <a:rPr lang="it-IT" dirty="0"/>
              <a:t>Il pacchetto </a:t>
            </a:r>
            <a:r>
              <a:rPr lang="it-IT" dirty="0" err="1"/>
              <a:t>Ultralytics</a:t>
            </a:r>
            <a:r>
              <a:rPr lang="it-IT" dirty="0"/>
              <a:t> YOLO è dotato di un'interfaccia a riga di comando (CLI) che semplifica le attività di addestramento, validazione e inferenza.</a:t>
            </a:r>
          </a:p>
        </p:txBody>
      </p:sp>
      <p:sp>
        <p:nvSpPr>
          <p:cNvPr id="13" name="CasellaDiTesto 12">
            <a:extLst>
              <a:ext uri="{FF2B5EF4-FFF2-40B4-BE49-F238E27FC236}">
                <a16:creationId xmlns:a16="http://schemas.microsoft.com/office/drawing/2014/main" id="{B2DAA42B-B40F-0F09-41A9-D9E82BBD1443}"/>
              </a:ext>
            </a:extLst>
          </p:cNvPr>
          <p:cNvSpPr txBox="1"/>
          <p:nvPr/>
        </p:nvSpPr>
        <p:spPr>
          <a:xfrm>
            <a:off x="460243" y="3370053"/>
            <a:ext cx="10322551" cy="3416320"/>
          </a:xfrm>
          <a:prstGeom prst="rect">
            <a:avLst/>
          </a:prstGeom>
          <a:noFill/>
        </p:spPr>
        <p:txBody>
          <a:bodyPr wrap="square">
            <a:spAutoFit/>
          </a:bodyPr>
          <a:lstStyle/>
          <a:p>
            <a:r>
              <a:rPr lang="it-IT" b="1" dirty="0"/>
              <a:t>task</a:t>
            </a:r>
            <a:r>
              <a:rPr lang="it-IT" dirty="0"/>
              <a:t>: 		Indica l'attività che vogliamo eseguire utilizzando il modello. Poiché si sta eseguendo 			l'addestramento di un modello di segmentazione delle istanze, l'attività qui è </a:t>
            </a:r>
            <a:r>
              <a:rPr lang="it-IT" b="1" dirty="0" err="1"/>
              <a:t>segment</a:t>
            </a:r>
            <a:endParaRPr lang="it-IT" b="1" dirty="0"/>
          </a:p>
          <a:p>
            <a:r>
              <a:rPr lang="it-IT" b="1" dirty="0"/>
              <a:t>mode</a:t>
            </a:r>
            <a:r>
              <a:rPr lang="it-IT" dirty="0"/>
              <a:t>: 		Possiamo scegliere tra </a:t>
            </a:r>
            <a:r>
              <a:rPr lang="it-IT" dirty="0" err="1"/>
              <a:t>train</a:t>
            </a:r>
            <a:r>
              <a:rPr lang="it-IT" dirty="0"/>
              <a:t>, val, test e per la modalità. In questo caso, la modalità è 			specifica per l’addestramento.</a:t>
            </a:r>
          </a:p>
          <a:p>
            <a:r>
              <a:rPr lang="it-IT" b="1" dirty="0"/>
              <a:t>model</a:t>
            </a:r>
            <a:r>
              <a:rPr lang="it-IT" dirty="0"/>
              <a:t>: 		Contiene il nome del file dei pesi del modello YOLOv8 COCO </a:t>
            </a:r>
            <a:r>
              <a:rPr lang="it-IT" dirty="0" err="1"/>
              <a:t>pre</a:t>
            </a:r>
            <a:r>
              <a:rPr lang="it-IT" dirty="0"/>
              <a:t>-addestrato. Se non è già 		presente, l'interfaccia CLI lo scaricherà per la prima volta.</a:t>
            </a:r>
          </a:p>
          <a:p>
            <a:r>
              <a:rPr lang="it-IT" b="1" dirty="0" err="1"/>
              <a:t>imgsz</a:t>
            </a:r>
            <a:r>
              <a:rPr lang="it-IT" dirty="0"/>
              <a:t>: 		Indica il numero di pixel sul lato più lungo.</a:t>
            </a:r>
          </a:p>
          <a:p>
            <a:r>
              <a:rPr lang="it-IT" b="1" dirty="0"/>
              <a:t>data</a:t>
            </a:r>
            <a:r>
              <a:rPr lang="it-IT" dirty="0"/>
              <a:t>: 		Specifica il percorso del file YAML del set di dati.</a:t>
            </a:r>
          </a:p>
          <a:p>
            <a:r>
              <a:rPr lang="it-IT" b="1" dirty="0" err="1"/>
              <a:t>epochs</a:t>
            </a:r>
            <a:r>
              <a:rPr lang="it-IT" dirty="0"/>
              <a:t>: 		Questo è il numero di epoche con cui vogliamo addestrare il modello sul set di dati.</a:t>
            </a:r>
          </a:p>
          <a:p>
            <a:r>
              <a:rPr lang="it-IT" b="1" dirty="0"/>
              <a:t>Batch</a:t>
            </a:r>
            <a:r>
              <a:rPr lang="it-IT" dirty="0"/>
              <a:t>: 		Indica la dimensione della batch di training</a:t>
            </a:r>
          </a:p>
          <a:p>
            <a:r>
              <a:rPr lang="it-IT" b="1" dirty="0" err="1"/>
              <a:t>Optimizer</a:t>
            </a:r>
            <a:r>
              <a:rPr lang="it-IT" dirty="0"/>
              <a:t>:	[SGD, Adam, </a:t>
            </a:r>
            <a:r>
              <a:rPr lang="it-IT" dirty="0" err="1"/>
              <a:t>Adamax</a:t>
            </a:r>
            <a:r>
              <a:rPr lang="it-IT" dirty="0"/>
              <a:t>, </a:t>
            </a:r>
            <a:r>
              <a:rPr lang="it-IT" dirty="0" err="1"/>
              <a:t>AdamW</a:t>
            </a:r>
            <a:r>
              <a:rPr lang="it-IT" dirty="0"/>
              <a:t>, </a:t>
            </a:r>
            <a:r>
              <a:rPr lang="it-IT" dirty="0" err="1"/>
              <a:t>NAdam</a:t>
            </a:r>
            <a:r>
              <a:rPr lang="it-IT" dirty="0"/>
              <a:t>, </a:t>
            </a:r>
            <a:r>
              <a:rPr lang="it-IT" dirty="0" err="1"/>
              <a:t>RAdam</a:t>
            </a:r>
            <a:r>
              <a:rPr lang="it-IT" dirty="0"/>
              <a:t>, </a:t>
            </a:r>
            <a:r>
              <a:rPr lang="it-IT" dirty="0" err="1"/>
              <a:t>RMSProp</a:t>
            </a:r>
            <a:r>
              <a:rPr lang="it-IT" dirty="0"/>
              <a:t>]</a:t>
            </a:r>
          </a:p>
          <a:p>
            <a:r>
              <a:rPr lang="it-IT" b="1" dirty="0" err="1"/>
              <a:t>Lr</a:t>
            </a:r>
            <a:r>
              <a:rPr lang="it-IT" b="1" dirty="0"/>
              <a:t>/</a:t>
            </a:r>
            <a:r>
              <a:rPr lang="it-IT" b="1" dirty="0" err="1"/>
              <a:t>Lrf</a:t>
            </a:r>
            <a:r>
              <a:rPr lang="it-IT" dirty="0"/>
              <a:t>: 		Rispettivamente il learning rate iniziale e finale</a:t>
            </a:r>
          </a:p>
        </p:txBody>
      </p:sp>
    </p:spTree>
    <p:extLst>
      <p:ext uri="{BB962C8B-B14F-4D97-AF65-F5344CB8AC3E}">
        <p14:creationId xmlns:p14="http://schemas.microsoft.com/office/powerpoint/2010/main" val="4081645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42776" y="2628523"/>
            <a:ext cx="10725636" cy="741529"/>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Training</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9932221"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9942523"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939211"/>
            <a:ext cx="2438557" cy="661524"/>
          </a:xfrm>
          <a:prstGeom prst="rect">
            <a:avLst/>
          </a:prstGeom>
        </p:spPr>
      </p:pic>
      <p:pic>
        <p:nvPicPr>
          <p:cNvPr id="9" name="Immagine 8">
            <a:extLst>
              <a:ext uri="{FF2B5EF4-FFF2-40B4-BE49-F238E27FC236}">
                <a16:creationId xmlns:a16="http://schemas.microsoft.com/office/drawing/2014/main" id="{84404857-7243-333B-35AE-7744023894B1}"/>
              </a:ext>
            </a:extLst>
          </p:cNvPr>
          <p:cNvPicPr>
            <a:picLocks noChangeAspect="1"/>
          </p:cNvPicPr>
          <p:nvPr/>
        </p:nvPicPr>
        <p:blipFill>
          <a:blip r:embed="rId5"/>
          <a:stretch>
            <a:fillRect/>
          </a:stretch>
        </p:blipFill>
        <p:spPr>
          <a:xfrm>
            <a:off x="470546" y="7335002"/>
            <a:ext cx="6819331" cy="3377845"/>
          </a:xfrm>
          <a:prstGeom prst="rect">
            <a:avLst/>
          </a:prstGeom>
        </p:spPr>
      </p:pic>
      <p:pic>
        <p:nvPicPr>
          <p:cNvPr id="10" name="Immagine 9">
            <a:extLst>
              <a:ext uri="{FF2B5EF4-FFF2-40B4-BE49-F238E27FC236}">
                <a16:creationId xmlns:a16="http://schemas.microsoft.com/office/drawing/2014/main" id="{05CD48B6-1815-E18D-9552-C752615796DC}"/>
              </a:ext>
            </a:extLst>
          </p:cNvPr>
          <p:cNvPicPr>
            <a:picLocks noChangeAspect="1"/>
          </p:cNvPicPr>
          <p:nvPr/>
        </p:nvPicPr>
        <p:blipFill>
          <a:blip r:embed="rId6"/>
          <a:stretch>
            <a:fillRect/>
          </a:stretch>
        </p:blipFill>
        <p:spPr>
          <a:xfrm>
            <a:off x="5695439" y="9246703"/>
            <a:ext cx="6026015" cy="1408039"/>
          </a:xfrm>
          <a:prstGeom prst="rect">
            <a:avLst/>
          </a:prstGeom>
        </p:spPr>
      </p:pic>
      <p:sp>
        <p:nvSpPr>
          <p:cNvPr id="3" name="CasellaDiTesto 2">
            <a:extLst>
              <a:ext uri="{FF2B5EF4-FFF2-40B4-BE49-F238E27FC236}">
                <a16:creationId xmlns:a16="http://schemas.microsoft.com/office/drawing/2014/main" id="{81889AF2-6E3F-7AC1-3C85-677119F5E0A5}"/>
              </a:ext>
            </a:extLst>
          </p:cNvPr>
          <p:cNvSpPr txBox="1"/>
          <p:nvPr/>
        </p:nvSpPr>
        <p:spPr>
          <a:xfrm>
            <a:off x="460244"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460244"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7"/>
          <a:stretch>
            <a:fillRect/>
          </a:stretch>
        </p:blipFill>
        <p:spPr>
          <a:xfrm>
            <a:off x="460244"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460243" y="3370053"/>
            <a:ext cx="10322551" cy="3416320"/>
          </a:xfrm>
          <a:prstGeom prst="rect">
            <a:avLst/>
          </a:prstGeom>
          <a:noFill/>
        </p:spPr>
        <p:txBody>
          <a:bodyPr wrap="square">
            <a:spAutoFit/>
          </a:bodyPr>
          <a:lstStyle/>
          <a:p>
            <a:r>
              <a:rPr lang="it-IT" b="1" dirty="0"/>
              <a:t>task</a:t>
            </a:r>
            <a:r>
              <a:rPr lang="it-IT" dirty="0"/>
              <a:t>: 		Indica l'attività che vogliamo eseguire utilizzando il modello. Poiché si sta eseguendo 			l'addestramento di un modello di segmentazione delle istanze, l'attività qui è </a:t>
            </a:r>
            <a:r>
              <a:rPr lang="it-IT" b="1" dirty="0" err="1"/>
              <a:t>segment</a:t>
            </a:r>
            <a:endParaRPr lang="it-IT" b="1" dirty="0"/>
          </a:p>
          <a:p>
            <a:r>
              <a:rPr lang="it-IT" b="1" dirty="0"/>
              <a:t>mode</a:t>
            </a:r>
            <a:r>
              <a:rPr lang="it-IT" dirty="0"/>
              <a:t>: 		Possiamo scegliere tra </a:t>
            </a:r>
            <a:r>
              <a:rPr lang="it-IT" dirty="0" err="1"/>
              <a:t>train</a:t>
            </a:r>
            <a:r>
              <a:rPr lang="it-IT" dirty="0"/>
              <a:t>, val, test e per la modalità. In questo caso, la modalità è 			specifica per l’addestramento.</a:t>
            </a:r>
          </a:p>
          <a:p>
            <a:r>
              <a:rPr lang="it-IT" b="1" dirty="0"/>
              <a:t>model</a:t>
            </a:r>
            <a:r>
              <a:rPr lang="it-IT" dirty="0"/>
              <a:t>: 		Contiene il nome del file dei pesi del modello YOLOv8 COCO </a:t>
            </a:r>
            <a:r>
              <a:rPr lang="it-IT" dirty="0" err="1"/>
              <a:t>pre</a:t>
            </a:r>
            <a:r>
              <a:rPr lang="it-IT" dirty="0"/>
              <a:t>-addestrato. Se non è già 		presente, l'interfaccia CLI lo scaricherà per la prima volta.</a:t>
            </a:r>
          </a:p>
          <a:p>
            <a:r>
              <a:rPr lang="it-IT" b="1" dirty="0" err="1"/>
              <a:t>imgsz</a:t>
            </a:r>
            <a:r>
              <a:rPr lang="it-IT" dirty="0"/>
              <a:t>: 		Indica il numero di pixel sul lato più lungo.</a:t>
            </a:r>
          </a:p>
          <a:p>
            <a:r>
              <a:rPr lang="it-IT" b="1" dirty="0"/>
              <a:t>data</a:t>
            </a:r>
            <a:r>
              <a:rPr lang="it-IT" dirty="0"/>
              <a:t>: 		Specifica il percorso del file YAML del set di dati.</a:t>
            </a:r>
          </a:p>
          <a:p>
            <a:r>
              <a:rPr lang="it-IT" b="1" dirty="0" err="1"/>
              <a:t>epochs</a:t>
            </a:r>
            <a:r>
              <a:rPr lang="it-IT" dirty="0"/>
              <a:t>: 		Questo è il numero di epoche con cui vogliamo addestrare il modello sul set di dati.</a:t>
            </a:r>
          </a:p>
          <a:p>
            <a:r>
              <a:rPr lang="it-IT" b="1" dirty="0"/>
              <a:t>Batch</a:t>
            </a:r>
            <a:r>
              <a:rPr lang="it-IT" dirty="0"/>
              <a:t>: 		Indica la dimensione della batch di training</a:t>
            </a:r>
          </a:p>
          <a:p>
            <a:r>
              <a:rPr lang="it-IT" b="1" dirty="0" err="1"/>
              <a:t>Optimizer</a:t>
            </a:r>
            <a:r>
              <a:rPr lang="it-IT" dirty="0"/>
              <a:t>:	[SGD, Adam, </a:t>
            </a:r>
            <a:r>
              <a:rPr lang="it-IT" dirty="0" err="1"/>
              <a:t>Adamax</a:t>
            </a:r>
            <a:r>
              <a:rPr lang="it-IT" dirty="0"/>
              <a:t>, </a:t>
            </a:r>
            <a:r>
              <a:rPr lang="it-IT" dirty="0" err="1"/>
              <a:t>AdamW</a:t>
            </a:r>
            <a:r>
              <a:rPr lang="it-IT" dirty="0"/>
              <a:t>, </a:t>
            </a:r>
            <a:r>
              <a:rPr lang="it-IT" dirty="0" err="1"/>
              <a:t>NAdam</a:t>
            </a:r>
            <a:r>
              <a:rPr lang="it-IT" dirty="0"/>
              <a:t>, </a:t>
            </a:r>
            <a:r>
              <a:rPr lang="it-IT" dirty="0" err="1"/>
              <a:t>RAdam</a:t>
            </a:r>
            <a:r>
              <a:rPr lang="it-IT" dirty="0"/>
              <a:t>, </a:t>
            </a:r>
            <a:r>
              <a:rPr lang="it-IT" dirty="0" err="1"/>
              <a:t>RMSProp</a:t>
            </a:r>
            <a:r>
              <a:rPr lang="it-IT" dirty="0"/>
              <a:t>]</a:t>
            </a:r>
          </a:p>
          <a:p>
            <a:r>
              <a:rPr lang="it-IT" b="1" dirty="0" err="1"/>
              <a:t>Lr</a:t>
            </a:r>
            <a:r>
              <a:rPr lang="it-IT" b="1" dirty="0"/>
              <a:t>/</a:t>
            </a:r>
            <a:r>
              <a:rPr lang="it-IT" b="1" dirty="0" err="1"/>
              <a:t>Lrf</a:t>
            </a:r>
            <a:r>
              <a:rPr lang="it-IT" dirty="0"/>
              <a:t>: 		Rispettivamente il learning rate iniziale e finale</a:t>
            </a:r>
          </a:p>
        </p:txBody>
      </p:sp>
    </p:spTree>
    <p:extLst>
      <p:ext uri="{BB962C8B-B14F-4D97-AF65-F5344CB8AC3E}">
        <p14:creationId xmlns:p14="http://schemas.microsoft.com/office/powerpoint/2010/main" val="2257199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DCF2645E-5663-E947-7662-3E9311FC50E0}"/>
              </a:ext>
            </a:extLst>
          </p:cNvPr>
          <p:cNvSpPr txBox="1"/>
          <p:nvPr/>
        </p:nvSpPr>
        <p:spPr>
          <a:xfrm>
            <a:off x="460244" y="1015663"/>
            <a:ext cx="9565788" cy="2031325"/>
          </a:xfrm>
          <a:prstGeom prst="rect">
            <a:avLst/>
          </a:prstGeom>
          <a:noFill/>
        </p:spPr>
        <p:txBody>
          <a:bodyPr wrap="square">
            <a:spAutoFit/>
          </a:bodyPr>
          <a:lstStyle/>
          <a:p>
            <a:r>
              <a:rPr lang="it-IT" dirty="0"/>
              <a:t>La modalità Val in </a:t>
            </a:r>
            <a:r>
              <a:rPr lang="it-IT" dirty="0" err="1"/>
              <a:t>Ultralytics</a:t>
            </a:r>
            <a:r>
              <a:rPr lang="it-IT" dirty="0"/>
              <a:t> YOLOv8 fornisce una solida suite di strumenti e metriche per valutare le prestazioni del modello</a:t>
            </a:r>
          </a:p>
          <a:p>
            <a:endParaRPr lang="it-IT" dirty="0">
              <a:solidFill>
                <a:schemeClr val="bg1"/>
              </a:solidFill>
            </a:endParaRPr>
          </a:p>
          <a:p>
            <a:r>
              <a:rPr lang="it-IT" dirty="0"/>
              <a:t>Le impostazioni di validazione per i modelli YOLO si riferiscono ai vari </a:t>
            </a:r>
            <a:r>
              <a:rPr lang="it-IT" dirty="0" err="1"/>
              <a:t>iperparametri</a:t>
            </a:r>
            <a:r>
              <a:rPr lang="it-IT" dirty="0"/>
              <a:t> e configurazioni utilizzati per valutare le prestazioni del modello su un set di dati di validazione. Ad esempio:</a:t>
            </a:r>
          </a:p>
          <a:p>
            <a:r>
              <a:rPr lang="it-IT" dirty="0"/>
              <a:t>	</a:t>
            </a:r>
            <a:r>
              <a:rPr lang="it-IT" b="1" dirty="0"/>
              <a:t>batch</a:t>
            </a:r>
            <a:r>
              <a:rPr lang="it-IT" dirty="0"/>
              <a:t>: 	dimensione della batch di validazione</a:t>
            </a:r>
          </a:p>
          <a:p>
            <a:r>
              <a:rPr lang="it-IT" dirty="0"/>
              <a:t>	</a:t>
            </a:r>
            <a:r>
              <a:rPr lang="it-IT" b="1" dirty="0" err="1"/>
              <a:t>iou</a:t>
            </a:r>
            <a:r>
              <a:rPr lang="it-IT" dirty="0"/>
              <a:t>: 	soglia sulla </a:t>
            </a:r>
            <a:r>
              <a:rPr lang="it-IT" dirty="0" err="1"/>
              <a:t>region</a:t>
            </a:r>
            <a:r>
              <a:rPr lang="it-IT" dirty="0"/>
              <a:t> </a:t>
            </a:r>
            <a:r>
              <a:rPr lang="it-IT" dirty="0" err="1"/>
              <a:t>loss</a:t>
            </a:r>
            <a:r>
              <a:rPr lang="it-IT" dirty="0"/>
              <a:t> del tipo </a:t>
            </a:r>
            <a:r>
              <a:rPr lang="it-IT" dirty="0" err="1"/>
              <a:t>intersection</a:t>
            </a:r>
            <a:r>
              <a:rPr lang="it-IT" dirty="0"/>
              <a:t> over union (</a:t>
            </a:r>
            <a:r>
              <a:rPr lang="it-IT" dirty="0" err="1"/>
              <a:t>IoU</a:t>
            </a:r>
            <a:r>
              <a:rPr lang="it-IT" dirty="0"/>
              <a:t>) per NMS</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42776" y="3370053"/>
            <a:ext cx="10725636" cy="3436092"/>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Training</a:t>
            </a:r>
          </a:p>
        </p:txBody>
      </p:sp>
      <p:sp>
        <p:nvSpPr>
          <p:cNvPr id="17" name="CasellaDiTesto 16">
            <a:extLst>
              <a:ext uri="{FF2B5EF4-FFF2-40B4-BE49-F238E27FC236}">
                <a16:creationId xmlns:a16="http://schemas.microsoft.com/office/drawing/2014/main" id="{FD96894B-B21B-B70B-FBDE-E7AF68DA0E3C}"/>
              </a:ext>
            </a:extLst>
          </p:cNvPr>
          <p:cNvSpPr txBox="1"/>
          <p:nvPr/>
        </p:nvSpPr>
        <p:spPr>
          <a:xfrm>
            <a:off x="-9494523" y="1160667"/>
            <a:ext cx="9565788" cy="4801314"/>
          </a:xfrm>
          <a:prstGeom prst="rect">
            <a:avLst/>
          </a:prstGeom>
          <a:noFill/>
        </p:spPr>
        <p:txBody>
          <a:bodyPr wrap="square">
            <a:spAutoFit/>
          </a:bodyPr>
          <a:lstStyle/>
          <a:p>
            <a:r>
              <a:rPr lang="it-IT" dirty="0">
                <a:solidFill>
                  <a:schemeClr val="bg1"/>
                </a:solidFill>
              </a:rPr>
              <a:t>Oltre ai modelli </a:t>
            </a:r>
            <a:r>
              <a:rPr lang="it-IT" dirty="0" err="1">
                <a:solidFill>
                  <a:schemeClr val="bg1"/>
                </a:solidFill>
              </a:rPr>
              <a:t>pre</a:t>
            </a:r>
            <a:r>
              <a:rPr lang="it-IT" dirty="0">
                <a:solidFill>
                  <a:schemeClr val="bg1"/>
                </a:solidFill>
              </a:rPr>
              <a:t>-addestrati su COCO Dataset, YOLOv8 consente agli utenti di creare modelli personalizzati su misura per le loro specifiche esigenze di rilevamento degli oggetti.</a:t>
            </a:r>
          </a:p>
          <a:p>
            <a:endParaRPr lang="it-IT" dirty="0">
              <a:solidFill>
                <a:schemeClr val="bg1"/>
              </a:solidFill>
            </a:endParaRPr>
          </a:p>
          <a:p>
            <a:r>
              <a:rPr lang="it-IT" dirty="0">
                <a:solidFill>
                  <a:schemeClr val="bg1"/>
                </a:solidFill>
              </a:rPr>
              <a:t>Per addestrare YOLOv8, è necessario un set di dati che includa immagini e annotazioni o etichette corrispondenti.</a:t>
            </a:r>
          </a:p>
          <a:p>
            <a:endParaRPr lang="it-IT" dirty="0">
              <a:solidFill>
                <a:schemeClr val="bg1"/>
              </a:solidFill>
            </a:endParaRPr>
          </a:p>
          <a:p>
            <a:r>
              <a:rPr lang="it-IT" dirty="0">
                <a:solidFill>
                  <a:schemeClr val="bg1"/>
                </a:solidFill>
              </a:rPr>
              <a:t>Le annotazioni devono essere contenute in un file con estensione .</a:t>
            </a:r>
            <a:r>
              <a:rPr lang="it-IT" dirty="0" err="1">
                <a:solidFill>
                  <a:schemeClr val="bg1"/>
                </a:solidFill>
              </a:rPr>
              <a:t>yaml</a:t>
            </a:r>
            <a:r>
              <a:rPr lang="it-IT" dirty="0">
                <a:solidFill>
                  <a:schemeClr val="bg1"/>
                </a:solidFill>
              </a:rPr>
              <a:t> che presenta i seguenti campi:</a:t>
            </a:r>
          </a:p>
          <a:p>
            <a:endParaRPr lang="it-IT" dirty="0">
              <a:solidFill>
                <a:schemeClr val="bg1"/>
              </a:solidFill>
            </a:endParaRPr>
          </a:p>
          <a:p>
            <a:r>
              <a:rPr lang="it-IT" dirty="0">
                <a:solidFill>
                  <a:schemeClr val="bg1"/>
                </a:solidFill>
              </a:rPr>
              <a:t>-I percorsi delle directory per le immagini di addestramento (</a:t>
            </a:r>
            <a:r>
              <a:rPr lang="it-IT" dirty="0" err="1">
                <a:solidFill>
                  <a:schemeClr val="bg1"/>
                </a:solidFill>
              </a:rPr>
              <a:t>train</a:t>
            </a:r>
            <a:r>
              <a:rPr lang="it-IT" dirty="0">
                <a:solidFill>
                  <a:schemeClr val="bg1"/>
                </a:solidFill>
              </a:rPr>
              <a:t>), validazione (val), e test (test)</a:t>
            </a:r>
          </a:p>
          <a:p>
            <a:endParaRPr lang="it-IT" dirty="0">
              <a:solidFill>
                <a:schemeClr val="bg1"/>
              </a:solidFill>
            </a:endParaRPr>
          </a:p>
          <a:p>
            <a:r>
              <a:rPr lang="it-IT" dirty="0">
                <a:solidFill>
                  <a:schemeClr val="bg1"/>
                </a:solidFill>
              </a:rPr>
              <a:t>-Definizione delle classi previste dal dataset attraverso due campi:</a:t>
            </a:r>
          </a:p>
          <a:p>
            <a:r>
              <a:rPr lang="it-IT" dirty="0">
                <a:solidFill>
                  <a:schemeClr val="bg1"/>
                </a:solidFill>
              </a:rPr>
              <a:t>	</a:t>
            </a:r>
            <a:r>
              <a:rPr lang="it-IT" b="1" dirty="0" err="1">
                <a:solidFill>
                  <a:schemeClr val="bg1"/>
                </a:solidFill>
              </a:rPr>
              <a:t>nc</a:t>
            </a:r>
            <a:r>
              <a:rPr lang="it-IT" dirty="0">
                <a:solidFill>
                  <a:schemeClr val="bg1"/>
                </a:solidFill>
              </a:rPr>
              <a:t> :  	specifica il numero totale di classi presenti nel dataset</a:t>
            </a:r>
          </a:p>
          <a:p>
            <a:r>
              <a:rPr lang="it-IT" dirty="0">
                <a:solidFill>
                  <a:schemeClr val="bg1"/>
                </a:solidFill>
              </a:rPr>
              <a:t>	</a:t>
            </a:r>
            <a:r>
              <a:rPr lang="it-IT" b="1" dirty="0">
                <a:solidFill>
                  <a:schemeClr val="bg1"/>
                </a:solidFill>
              </a:rPr>
              <a:t>names</a:t>
            </a:r>
            <a:r>
              <a:rPr lang="it-IT" dirty="0">
                <a:solidFill>
                  <a:schemeClr val="bg1"/>
                </a:solidFill>
              </a:rPr>
              <a:t> : 	contiene un array di stringhe che rappresentano i nomi delle classi etichettate 			con nomi come '</a:t>
            </a:r>
            <a:r>
              <a:rPr lang="it-IT" dirty="0" err="1">
                <a:solidFill>
                  <a:schemeClr val="bg1"/>
                </a:solidFill>
              </a:rPr>
              <a:t>bicycle</a:t>
            </a:r>
            <a:r>
              <a:rPr lang="it-IT" dirty="0">
                <a:solidFill>
                  <a:schemeClr val="bg1"/>
                </a:solidFill>
              </a:rPr>
              <a:t>', 'bus', 'car', ecc.</a:t>
            </a:r>
          </a:p>
          <a:p>
            <a:endParaRPr lang="it-IT" dirty="0">
              <a:solidFill>
                <a:schemeClr val="bg1"/>
              </a:solidFill>
            </a:endParaRPr>
          </a:p>
          <a:p>
            <a:r>
              <a:rPr lang="it-IT" dirty="0">
                <a:solidFill>
                  <a:schemeClr val="bg1"/>
                </a:solidFill>
              </a:rPr>
              <a:t> -URL e le informazioni necessarie per il download del dataset</a:t>
            </a:r>
          </a:p>
        </p:txBody>
      </p:sp>
      <p:sp>
        <p:nvSpPr>
          <p:cNvPr id="2" name="CasellaDiTesto 1">
            <a:extLst>
              <a:ext uri="{FF2B5EF4-FFF2-40B4-BE49-F238E27FC236}">
                <a16:creationId xmlns:a16="http://schemas.microsoft.com/office/drawing/2014/main" id="{1985F3EA-0EAF-7968-0ED1-B2AF40644F48}"/>
              </a:ext>
            </a:extLst>
          </p:cNvPr>
          <p:cNvSpPr txBox="1"/>
          <p:nvPr/>
        </p:nvSpPr>
        <p:spPr>
          <a:xfrm>
            <a:off x="-9932221" y="1015663"/>
            <a:ext cx="9565788" cy="1200329"/>
          </a:xfrm>
          <a:prstGeom prst="rect">
            <a:avLst/>
          </a:prstGeom>
          <a:noFill/>
        </p:spPr>
        <p:txBody>
          <a:bodyPr wrap="square">
            <a:spAutoFit/>
          </a:bodyPr>
          <a:lstStyle/>
          <a:p>
            <a:r>
              <a:rPr lang="it-IT" dirty="0" err="1">
                <a:solidFill>
                  <a:schemeClr val="bg1"/>
                </a:solidFill>
              </a:rPr>
              <a:t>Roboflow</a:t>
            </a:r>
            <a:r>
              <a:rPr lang="it-IT" dirty="0">
                <a:solidFill>
                  <a:schemeClr val="bg1"/>
                </a:solidFill>
              </a:rPr>
              <a:t> è una piattaforma che fornisce strumenti e servizi per semplificare il processo di gestione, preparazione e utilizzo di dataset per l'addestramento di modelli di intelligenza artificiale. Fornisce strumenti per eseguire trasformazioni e </a:t>
            </a:r>
            <a:r>
              <a:rPr lang="it-IT" dirty="0" err="1">
                <a:solidFill>
                  <a:schemeClr val="bg1"/>
                </a:solidFill>
              </a:rPr>
              <a:t>pre</a:t>
            </a:r>
            <a:r>
              <a:rPr lang="it-IT" dirty="0">
                <a:solidFill>
                  <a:schemeClr val="bg1"/>
                </a:solidFill>
              </a:rPr>
              <a:t>-processare le immagini, inclusa l'annotazione di oggetti per il rilevamento.</a:t>
            </a:r>
          </a:p>
        </p:txBody>
      </p:sp>
      <p:sp>
        <p:nvSpPr>
          <p:cNvPr id="6" name="CasellaDiTesto 5">
            <a:extLst>
              <a:ext uri="{FF2B5EF4-FFF2-40B4-BE49-F238E27FC236}">
                <a16:creationId xmlns:a16="http://schemas.microsoft.com/office/drawing/2014/main" id="{EC2804B0-56AF-0982-C87C-0A37BD6DD5F6}"/>
              </a:ext>
            </a:extLst>
          </p:cNvPr>
          <p:cNvSpPr txBox="1"/>
          <p:nvPr/>
        </p:nvSpPr>
        <p:spPr>
          <a:xfrm>
            <a:off x="-9942523" y="2397048"/>
            <a:ext cx="9565788" cy="646331"/>
          </a:xfrm>
          <a:prstGeom prst="rect">
            <a:avLst/>
          </a:prstGeom>
          <a:noFill/>
        </p:spPr>
        <p:txBody>
          <a:bodyPr wrap="square">
            <a:spAutoFit/>
          </a:bodyPr>
          <a:lstStyle/>
          <a:p>
            <a:r>
              <a:rPr lang="it-IT" dirty="0" err="1">
                <a:solidFill>
                  <a:schemeClr val="bg1"/>
                </a:solidFill>
              </a:rPr>
              <a:t>Roboflow</a:t>
            </a:r>
            <a:r>
              <a:rPr lang="it-IT" dirty="0">
                <a:solidFill>
                  <a:schemeClr val="bg1"/>
                </a:solidFill>
              </a:rPr>
              <a:t> offre il dataset </a:t>
            </a:r>
            <a:r>
              <a:rPr lang="it-IT" dirty="0" err="1">
                <a:solidFill>
                  <a:schemeClr val="bg1"/>
                </a:solidFill>
              </a:rPr>
              <a:t>Cityscapes</a:t>
            </a:r>
            <a:r>
              <a:rPr lang="it-IT" dirty="0">
                <a:solidFill>
                  <a:schemeClr val="bg1"/>
                </a:solidFill>
              </a:rPr>
              <a:t> comprensivo di annotazioni, che è possibile esportare in diversi formati, tra i quali YOLOv8</a:t>
            </a:r>
          </a:p>
        </p:txBody>
      </p:sp>
      <p:pic>
        <p:nvPicPr>
          <p:cNvPr id="8" name="Immagine 7">
            <a:extLst>
              <a:ext uri="{FF2B5EF4-FFF2-40B4-BE49-F238E27FC236}">
                <a16:creationId xmlns:a16="http://schemas.microsoft.com/office/drawing/2014/main" id="{62C604EE-E178-6D37-669F-0A17015530A2}"/>
              </a:ext>
            </a:extLst>
          </p:cNvPr>
          <p:cNvPicPr>
            <a:picLocks noChangeAspect="1"/>
          </p:cNvPicPr>
          <p:nvPr/>
        </p:nvPicPr>
        <p:blipFill>
          <a:blip r:embed="rId4"/>
          <a:stretch>
            <a:fillRect/>
          </a:stretch>
        </p:blipFill>
        <p:spPr>
          <a:xfrm>
            <a:off x="7348989" y="-939211"/>
            <a:ext cx="2438557" cy="661524"/>
          </a:xfrm>
          <a:prstGeom prst="rect">
            <a:avLst/>
          </a:prstGeom>
        </p:spPr>
      </p:pic>
      <p:pic>
        <p:nvPicPr>
          <p:cNvPr id="9" name="Immagine 8">
            <a:extLst>
              <a:ext uri="{FF2B5EF4-FFF2-40B4-BE49-F238E27FC236}">
                <a16:creationId xmlns:a16="http://schemas.microsoft.com/office/drawing/2014/main" id="{84404857-7243-333B-35AE-7744023894B1}"/>
              </a:ext>
            </a:extLst>
          </p:cNvPr>
          <p:cNvPicPr>
            <a:picLocks noChangeAspect="1"/>
          </p:cNvPicPr>
          <p:nvPr/>
        </p:nvPicPr>
        <p:blipFill>
          <a:blip r:embed="rId5"/>
          <a:stretch>
            <a:fillRect/>
          </a:stretch>
        </p:blipFill>
        <p:spPr>
          <a:xfrm>
            <a:off x="470546" y="7335002"/>
            <a:ext cx="6819331" cy="3377845"/>
          </a:xfrm>
          <a:prstGeom prst="rect">
            <a:avLst/>
          </a:prstGeom>
        </p:spPr>
      </p:pic>
      <p:pic>
        <p:nvPicPr>
          <p:cNvPr id="10" name="Immagine 9">
            <a:extLst>
              <a:ext uri="{FF2B5EF4-FFF2-40B4-BE49-F238E27FC236}">
                <a16:creationId xmlns:a16="http://schemas.microsoft.com/office/drawing/2014/main" id="{05CD48B6-1815-E18D-9552-C752615796DC}"/>
              </a:ext>
            </a:extLst>
          </p:cNvPr>
          <p:cNvPicPr>
            <a:picLocks noChangeAspect="1"/>
          </p:cNvPicPr>
          <p:nvPr/>
        </p:nvPicPr>
        <p:blipFill>
          <a:blip r:embed="rId6"/>
          <a:stretch>
            <a:fillRect/>
          </a:stretch>
        </p:blipFill>
        <p:spPr>
          <a:xfrm>
            <a:off x="5695439" y="9246703"/>
            <a:ext cx="6026015" cy="1408039"/>
          </a:xfrm>
          <a:prstGeom prst="rect">
            <a:avLst/>
          </a:prstGeom>
        </p:spPr>
      </p:pic>
      <p:sp>
        <p:nvSpPr>
          <p:cNvPr id="3" name="CasellaDiTesto 2">
            <a:extLst>
              <a:ext uri="{FF2B5EF4-FFF2-40B4-BE49-F238E27FC236}">
                <a16:creationId xmlns:a16="http://schemas.microsoft.com/office/drawing/2014/main" id="{81889AF2-6E3F-7AC1-3C85-677119F5E0A5}"/>
              </a:ext>
            </a:extLst>
          </p:cNvPr>
          <p:cNvSpPr txBox="1"/>
          <p:nvPr/>
        </p:nvSpPr>
        <p:spPr>
          <a:xfrm>
            <a:off x="460244"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460244"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7"/>
          <a:stretch>
            <a:fillRect/>
          </a:stretch>
        </p:blipFill>
        <p:spPr>
          <a:xfrm>
            <a:off x="460244"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460243" y="3370053"/>
            <a:ext cx="10322551" cy="3416320"/>
          </a:xfrm>
          <a:prstGeom prst="rect">
            <a:avLst/>
          </a:prstGeom>
          <a:noFill/>
        </p:spPr>
        <p:txBody>
          <a:bodyPr wrap="square">
            <a:spAutoFit/>
          </a:bodyPr>
          <a:lstStyle/>
          <a:p>
            <a:r>
              <a:rPr lang="it-IT" b="1" dirty="0"/>
              <a:t>task</a:t>
            </a:r>
            <a:r>
              <a:rPr lang="it-IT" dirty="0"/>
              <a:t>: 		Indica l'attività che vogliamo eseguire utilizzando il modello. Poiché si sta eseguendo 			l'addestramento di un modello di segmentazione delle istanze, l'attività qui è </a:t>
            </a:r>
            <a:r>
              <a:rPr lang="it-IT" b="1" dirty="0" err="1"/>
              <a:t>segment</a:t>
            </a:r>
            <a:endParaRPr lang="it-IT" b="1" dirty="0"/>
          </a:p>
          <a:p>
            <a:r>
              <a:rPr lang="it-IT" b="1" dirty="0"/>
              <a:t>mode</a:t>
            </a:r>
            <a:r>
              <a:rPr lang="it-IT" dirty="0"/>
              <a:t>: 		Possiamo scegliere tra </a:t>
            </a:r>
            <a:r>
              <a:rPr lang="it-IT" dirty="0" err="1"/>
              <a:t>train</a:t>
            </a:r>
            <a:r>
              <a:rPr lang="it-IT" dirty="0"/>
              <a:t>, val, test e per la modalità. In questo caso, la modalità è 			specifica per l’addestramento.</a:t>
            </a:r>
          </a:p>
          <a:p>
            <a:r>
              <a:rPr lang="it-IT" b="1" dirty="0"/>
              <a:t>model</a:t>
            </a:r>
            <a:r>
              <a:rPr lang="it-IT" dirty="0"/>
              <a:t>: 		Contiene il nome del file dei pesi del modello YOLOv8 COCO </a:t>
            </a:r>
            <a:r>
              <a:rPr lang="it-IT" dirty="0" err="1"/>
              <a:t>pre</a:t>
            </a:r>
            <a:r>
              <a:rPr lang="it-IT" dirty="0"/>
              <a:t>-addestrato. Se non è già 		presente, l'interfaccia CLI lo scaricherà per la prima volta.</a:t>
            </a:r>
          </a:p>
          <a:p>
            <a:r>
              <a:rPr lang="it-IT" b="1" dirty="0" err="1"/>
              <a:t>imgsz</a:t>
            </a:r>
            <a:r>
              <a:rPr lang="it-IT" dirty="0"/>
              <a:t>: 		Indica il numero di pixel sul lato più lungo.</a:t>
            </a:r>
          </a:p>
          <a:p>
            <a:r>
              <a:rPr lang="it-IT" b="1" dirty="0"/>
              <a:t>data</a:t>
            </a:r>
            <a:r>
              <a:rPr lang="it-IT" dirty="0"/>
              <a:t>: 		Specifica il percorso del file YAML del set di dati.</a:t>
            </a:r>
          </a:p>
          <a:p>
            <a:r>
              <a:rPr lang="it-IT" b="1" dirty="0" err="1"/>
              <a:t>epochs</a:t>
            </a:r>
            <a:r>
              <a:rPr lang="it-IT" dirty="0"/>
              <a:t>: 		Questo è il numero di epoche con cui vogliamo addestrare il modello sul set di dati.</a:t>
            </a:r>
          </a:p>
          <a:p>
            <a:r>
              <a:rPr lang="it-IT" b="1" dirty="0"/>
              <a:t>Batch</a:t>
            </a:r>
            <a:r>
              <a:rPr lang="it-IT" dirty="0"/>
              <a:t>: 		Indica la dimensione della batch di training</a:t>
            </a:r>
          </a:p>
          <a:p>
            <a:r>
              <a:rPr lang="it-IT" b="1" dirty="0" err="1"/>
              <a:t>Optimizer</a:t>
            </a:r>
            <a:r>
              <a:rPr lang="it-IT" dirty="0"/>
              <a:t>:	[SGD, Adam, </a:t>
            </a:r>
            <a:r>
              <a:rPr lang="it-IT" dirty="0" err="1"/>
              <a:t>Adamax</a:t>
            </a:r>
            <a:r>
              <a:rPr lang="it-IT" dirty="0"/>
              <a:t>, </a:t>
            </a:r>
            <a:r>
              <a:rPr lang="it-IT" dirty="0" err="1"/>
              <a:t>AdamW</a:t>
            </a:r>
            <a:r>
              <a:rPr lang="it-IT" dirty="0"/>
              <a:t>, </a:t>
            </a:r>
            <a:r>
              <a:rPr lang="it-IT" dirty="0" err="1"/>
              <a:t>NAdam</a:t>
            </a:r>
            <a:r>
              <a:rPr lang="it-IT" dirty="0"/>
              <a:t>, </a:t>
            </a:r>
            <a:r>
              <a:rPr lang="it-IT" dirty="0" err="1"/>
              <a:t>RAdam</a:t>
            </a:r>
            <a:r>
              <a:rPr lang="it-IT" dirty="0"/>
              <a:t>, </a:t>
            </a:r>
            <a:r>
              <a:rPr lang="it-IT" dirty="0" err="1"/>
              <a:t>RMSProp</a:t>
            </a:r>
            <a:r>
              <a:rPr lang="it-IT" dirty="0"/>
              <a:t>]</a:t>
            </a:r>
          </a:p>
          <a:p>
            <a:r>
              <a:rPr lang="it-IT" b="1" dirty="0" err="1"/>
              <a:t>Lr</a:t>
            </a:r>
            <a:r>
              <a:rPr lang="it-IT" b="1" dirty="0"/>
              <a:t>/</a:t>
            </a:r>
            <a:r>
              <a:rPr lang="it-IT" b="1" dirty="0" err="1"/>
              <a:t>Lrf</a:t>
            </a:r>
            <a:r>
              <a:rPr lang="it-IT" dirty="0"/>
              <a:t>: 		Rispettivamente il learning rate iniziale e finale</a:t>
            </a:r>
          </a:p>
        </p:txBody>
      </p:sp>
    </p:spTree>
    <p:extLst>
      <p:ext uri="{BB962C8B-B14F-4D97-AF65-F5344CB8AC3E}">
        <p14:creationId xmlns:p14="http://schemas.microsoft.com/office/powerpoint/2010/main" val="2957339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1001331"/>
            <a:ext cx="11096252" cy="66837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sp>
        <p:nvSpPr>
          <p:cNvPr id="3" name="CasellaDiTesto 2">
            <a:extLst>
              <a:ext uri="{FF2B5EF4-FFF2-40B4-BE49-F238E27FC236}">
                <a16:creationId xmlns:a16="http://schemas.microsoft.com/office/drawing/2014/main" id="{81889AF2-6E3F-7AC1-3C85-677119F5E0A5}"/>
              </a:ext>
            </a:extLst>
          </p:cNvPr>
          <p:cNvSpPr txBox="1"/>
          <p:nvPr/>
        </p:nvSpPr>
        <p:spPr>
          <a:xfrm>
            <a:off x="-10536288"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10536288"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4"/>
          <a:stretch>
            <a:fillRect/>
          </a:stretch>
        </p:blipFill>
        <p:spPr>
          <a:xfrm>
            <a:off x="-10536288"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10536289" y="3370053"/>
            <a:ext cx="10322551" cy="3416320"/>
          </a:xfrm>
          <a:prstGeom prst="rect">
            <a:avLst/>
          </a:prstGeom>
          <a:noFill/>
        </p:spPr>
        <p:txBody>
          <a:bodyPr wrap="square">
            <a:spAutoFit/>
          </a:bodyPr>
          <a:lstStyle/>
          <a:p>
            <a:r>
              <a:rPr lang="it-IT" b="1" dirty="0">
                <a:solidFill>
                  <a:schemeClr val="bg1"/>
                </a:solidFill>
              </a:rPr>
              <a:t>task</a:t>
            </a:r>
            <a:r>
              <a:rPr lang="it-IT" dirty="0">
                <a:solidFill>
                  <a:schemeClr val="bg1"/>
                </a:solidFill>
              </a:rPr>
              <a:t>: 		Indica l'attività che vogliamo eseguire utilizzando il modello. Poiché si sta eseguendo 			l'addestramento di un modello di segmentazione delle istanze, l'attività qui è </a:t>
            </a:r>
            <a:r>
              <a:rPr lang="it-IT" b="1" dirty="0" err="1">
                <a:solidFill>
                  <a:schemeClr val="bg1"/>
                </a:solidFill>
              </a:rPr>
              <a:t>segment</a:t>
            </a:r>
            <a:endParaRPr lang="it-IT" b="1" dirty="0">
              <a:solidFill>
                <a:schemeClr val="bg1"/>
              </a:solidFill>
            </a:endParaRPr>
          </a:p>
          <a:p>
            <a:r>
              <a:rPr lang="it-IT" b="1" dirty="0">
                <a:solidFill>
                  <a:schemeClr val="bg1"/>
                </a:solidFill>
              </a:rPr>
              <a:t>mode</a:t>
            </a:r>
            <a:r>
              <a:rPr lang="it-IT" dirty="0">
                <a:solidFill>
                  <a:schemeClr val="bg1"/>
                </a:solidFill>
              </a:rPr>
              <a:t>: 		Possiamo scegliere tra </a:t>
            </a:r>
            <a:r>
              <a:rPr lang="it-IT" dirty="0" err="1">
                <a:solidFill>
                  <a:schemeClr val="bg1"/>
                </a:solidFill>
              </a:rPr>
              <a:t>train</a:t>
            </a:r>
            <a:r>
              <a:rPr lang="it-IT" dirty="0">
                <a:solidFill>
                  <a:schemeClr val="bg1"/>
                </a:solidFill>
              </a:rPr>
              <a:t>, val, test e per la modalità. In questo caso, la modalità è 			specifica per l’addestramento.</a:t>
            </a:r>
          </a:p>
          <a:p>
            <a:r>
              <a:rPr lang="it-IT" b="1" dirty="0">
                <a:solidFill>
                  <a:schemeClr val="bg1"/>
                </a:solidFill>
              </a:rPr>
              <a:t>model</a:t>
            </a:r>
            <a:r>
              <a:rPr lang="it-IT" dirty="0">
                <a:solidFill>
                  <a:schemeClr val="bg1"/>
                </a:solidFill>
              </a:rPr>
              <a:t>: 		Contiene il nome del file dei pesi del modello YOLOv8 COCO </a:t>
            </a:r>
            <a:r>
              <a:rPr lang="it-IT" dirty="0" err="1">
                <a:solidFill>
                  <a:schemeClr val="bg1"/>
                </a:solidFill>
              </a:rPr>
              <a:t>pre</a:t>
            </a:r>
            <a:r>
              <a:rPr lang="it-IT" dirty="0">
                <a:solidFill>
                  <a:schemeClr val="bg1"/>
                </a:solidFill>
              </a:rPr>
              <a:t>-addestrato. Se non è già 		presente, l'interfaccia CLI lo scaricherà per la prima volta.</a:t>
            </a:r>
          </a:p>
          <a:p>
            <a:r>
              <a:rPr lang="it-IT" b="1" dirty="0" err="1">
                <a:solidFill>
                  <a:schemeClr val="bg1"/>
                </a:solidFill>
              </a:rPr>
              <a:t>imgsz</a:t>
            </a:r>
            <a:r>
              <a:rPr lang="it-IT" dirty="0">
                <a:solidFill>
                  <a:schemeClr val="bg1"/>
                </a:solidFill>
              </a:rPr>
              <a:t>: 		Indica il numero di pixel sul lato più lungo.</a:t>
            </a:r>
          </a:p>
          <a:p>
            <a:r>
              <a:rPr lang="it-IT" b="1" dirty="0">
                <a:solidFill>
                  <a:schemeClr val="bg1"/>
                </a:solidFill>
              </a:rPr>
              <a:t>data</a:t>
            </a:r>
            <a:r>
              <a:rPr lang="it-IT" dirty="0">
                <a:solidFill>
                  <a:schemeClr val="bg1"/>
                </a:solidFill>
              </a:rPr>
              <a:t>: 		Specifica il percorso del file YAML del set di dati.</a:t>
            </a:r>
          </a:p>
          <a:p>
            <a:r>
              <a:rPr lang="it-IT" b="1" dirty="0" err="1">
                <a:solidFill>
                  <a:schemeClr val="bg1"/>
                </a:solidFill>
              </a:rPr>
              <a:t>epochs</a:t>
            </a:r>
            <a:r>
              <a:rPr lang="it-IT" dirty="0">
                <a:solidFill>
                  <a:schemeClr val="bg1"/>
                </a:solidFill>
              </a:rPr>
              <a:t>: 		Questo è il numero di epoche con cui vogliamo addestrare il modello sul set di dati.</a:t>
            </a:r>
          </a:p>
          <a:p>
            <a:r>
              <a:rPr lang="it-IT" b="1" dirty="0">
                <a:solidFill>
                  <a:schemeClr val="bg1"/>
                </a:solidFill>
              </a:rPr>
              <a:t>Batch</a:t>
            </a:r>
            <a:r>
              <a:rPr lang="it-IT" dirty="0">
                <a:solidFill>
                  <a:schemeClr val="bg1"/>
                </a:solidFill>
              </a:rPr>
              <a:t>: 		Indica la dimensione della batch di training</a:t>
            </a:r>
          </a:p>
          <a:p>
            <a:r>
              <a:rPr lang="it-IT" b="1" dirty="0" err="1">
                <a:solidFill>
                  <a:schemeClr val="bg1"/>
                </a:solidFill>
              </a:rPr>
              <a:t>Optimizer</a:t>
            </a:r>
            <a:r>
              <a:rPr lang="it-IT" dirty="0">
                <a:solidFill>
                  <a:schemeClr val="bg1"/>
                </a:solidFill>
              </a:rPr>
              <a:t>:	[SGD, Adam, </a:t>
            </a:r>
            <a:r>
              <a:rPr lang="it-IT" dirty="0" err="1">
                <a:solidFill>
                  <a:schemeClr val="bg1"/>
                </a:solidFill>
              </a:rPr>
              <a:t>Adamax</a:t>
            </a:r>
            <a:r>
              <a:rPr lang="it-IT" dirty="0">
                <a:solidFill>
                  <a:schemeClr val="bg1"/>
                </a:solidFill>
              </a:rPr>
              <a:t>, </a:t>
            </a:r>
            <a:r>
              <a:rPr lang="it-IT" dirty="0" err="1">
                <a:solidFill>
                  <a:schemeClr val="bg1"/>
                </a:solidFill>
              </a:rPr>
              <a:t>AdamW</a:t>
            </a:r>
            <a:r>
              <a:rPr lang="it-IT" dirty="0">
                <a:solidFill>
                  <a:schemeClr val="bg1"/>
                </a:solidFill>
              </a:rPr>
              <a:t>, </a:t>
            </a:r>
            <a:r>
              <a:rPr lang="it-IT" dirty="0" err="1">
                <a:solidFill>
                  <a:schemeClr val="bg1"/>
                </a:solidFill>
              </a:rPr>
              <a:t>NAdam</a:t>
            </a:r>
            <a:r>
              <a:rPr lang="it-IT" dirty="0">
                <a:solidFill>
                  <a:schemeClr val="bg1"/>
                </a:solidFill>
              </a:rPr>
              <a:t>, </a:t>
            </a:r>
            <a:r>
              <a:rPr lang="it-IT" dirty="0" err="1">
                <a:solidFill>
                  <a:schemeClr val="bg1"/>
                </a:solidFill>
              </a:rPr>
              <a:t>RAdam</a:t>
            </a:r>
            <a:r>
              <a:rPr lang="it-IT" dirty="0">
                <a:solidFill>
                  <a:schemeClr val="bg1"/>
                </a:solidFill>
              </a:rPr>
              <a:t>, </a:t>
            </a:r>
            <a:r>
              <a:rPr lang="it-IT" dirty="0" err="1">
                <a:solidFill>
                  <a:schemeClr val="bg1"/>
                </a:solidFill>
              </a:rPr>
              <a:t>RMSProp</a:t>
            </a:r>
            <a:r>
              <a:rPr lang="it-IT" dirty="0">
                <a:solidFill>
                  <a:schemeClr val="bg1"/>
                </a:solidFill>
              </a:rPr>
              <a:t>]</a:t>
            </a:r>
          </a:p>
          <a:p>
            <a:r>
              <a:rPr lang="it-IT" b="1" dirty="0" err="1">
                <a:solidFill>
                  <a:schemeClr val="bg1"/>
                </a:solidFill>
              </a:rPr>
              <a:t>Lr</a:t>
            </a:r>
            <a:r>
              <a:rPr lang="it-IT" b="1" dirty="0">
                <a:solidFill>
                  <a:schemeClr val="bg1"/>
                </a:solidFill>
              </a:rPr>
              <a:t>/</a:t>
            </a:r>
            <a:r>
              <a:rPr lang="it-IT" b="1" dirty="0" err="1">
                <a:solidFill>
                  <a:schemeClr val="bg1"/>
                </a:solidFill>
              </a:rPr>
              <a:t>Lrf</a:t>
            </a:r>
            <a:r>
              <a:rPr lang="it-IT" dirty="0">
                <a:solidFill>
                  <a:schemeClr val="bg1"/>
                </a:solidFill>
              </a:rPr>
              <a:t>: 		Rispettivamente il learning rate iniziale e finale</a:t>
            </a:r>
          </a:p>
        </p:txBody>
      </p:sp>
      <p:sp>
        <p:nvSpPr>
          <p:cNvPr id="14" name="CasellaDiTesto 13">
            <a:extLst>
              <a:ext uri="{FF2B5EF4-FFF2-40B4-BE49-F238E27FC236}">
                <a16:creationId xmlns:a16="http://schemas.microsoft.com/office/drawing/2014/main" id="{570AC661-B0BD-C65C-C2CD-00B85F6F6890}"/>
              </a:ext>
            </a:extLst>
          </p:cNvPr>
          <p:cNvSpPr txBox="1"/>
          <p:nvPr/>
        </p:nvSpPr>
        <p:spPr>
          <a:xfrm>
            <a:off x="460244" y="1015663"/>
            <a:ext cx="9565788" cy="2031325"/>
          </a:xfrm>
          <a:prstGeom prst="rect">
            <a:avLst/>
          </a:prstGeom>
          <a:noFill/>
        </p:spPr>
        <p:txBody>
          <a:bodyPr wrap="square">
            <a:spAutoFit/>
          </a:bodyPr>
          <a:lstStyle/>
          <a:p>
            <a:r>
              <a:rPr lang="it-IT" dirty="0"/>
              <a:t>La modalità Val in </a:t>
            </a:r>
            <a:r>
              <a:rPr lang="it-IT" dirty="0" err="1"/>
              <a:t>Ultralytics</a:t>
            </a:r>
            <a:r>
              <a:rPr lang="it-IT" dirty="0"/>
              <a:t> YOLOv8 fornisce una solida suite di strumenti e metriche per valutare le prestazioni del modello</a:t>
            </a:r>
          </a:p>
          <a:p>
            <a:endParaRPr lang="it-IT" dirty="0">
              <a:solidFill>
                <a:schemeClr val="bg1"/>
              </a:solidFill>
            </a:endParaRPr>
          </a:p>
          <a:p>
            <a:r>
              <a:rPr lang="it-IT" dirty="0"/>
              <a:t>Le impostazioni di validazione per i modelli YOLO si riferiscono ai vari </a:t>
            </a:r>
            <a:r>
              <a:rPr lang="it-IT" dirty="0" err="1"/>
              <a:t>iperparametri</a:t>
            </a:r>
            <a:r>
              <a:rPr lang="it-IT" dirty="0"/>
              <a:t> e configurazioni utilizzati per valutare le prestazioni del modello su un set di dati di validazione. Ad esempio:</a:t>
            </a:r>
          </a:p>
          <a:p>
            <a:r>
              <a:rPr lang="it-IT" dirty="0"/>
              <a:t>	</a:t>
            </a:r>
            <a:r>
              <a:rPr lang="it-IT" b="1" dirty="0"/>
              <a:t>batch</a:t>
            </a:r>
            <a:r>
              <a:rPr lang="it-IT" dirty="0"/>
              <a:t>: 	dimensione della batch di validazione</a:t>
            </a:r>
          </a:p>
          <a:p>
            <a:r>
              <a:rPr lang="it-IT" dirty="0"/>
              <a:t>	</a:t>
            </a:r>
            <a:r>
              <a:rPr lang="it-IT" b="1" dirty="0" err="1"/>
              <a:t>iou</a:t>
            </a:r>
            <a:r>
              <a:rPr lang="it-IT" dirty="0"/>
              <a:t>: 	soglia sulla </a:t>
            </a:r>
            <a:r>
              <a:rPr lang="it-IT" dirty="0" err="1"/>
              <a:t>region</a:t>
            </a:r>
            <a:r>
              <a:rPr lang="it-IT" dirty="0"/>
              <a:t> </a:t>
            </a:r>
            <a:r>
              <a:rPr lang="it-IT" dirty="0" err="1"/>
              <a:t>loss</a:t>
            </a:r>
            <a:r>
              <a:rPr lang="it-IT" dirty="0"/>
              <a:t> del tipo </a:t>
            </a:r>
            <a:r>
              <a:rPr lang="it-IT" dirty="0" err="1"/>
              <a:t>intersection</a:t>
            </a:r>
            <a:r>
              <a:rPr lang="it-IT" dirty="0"/>
              <a:t> over union (</a:t>
            </a:r>
            <a:r>
              <a:rPr lang="it-IT" dirty="0" err="1"/>
              <a:t>IoU</a:t>
            </a:r>
            <a:r>
              <a:rPr lang="it-IT" dirty="0"/>
              <a:t>) per NMS</a:t>
            </a:r>
          </a:p>
        </p:txBody>
      </p:sp>
      <p:sp>
        <p:nvSpPr>
          <p:cNvPr id="18" name="CasellaDiTesto 17">
            <a:extLst>
              <a:ext uri="{FF2B5EF4-FFF2-40B4-BE49-F238E27FC236}">
                <a16:creationId xmlns:a16="http://schemas.microsoft.com/office/drawing/2014/main" id="{3FA9CEEA-4F81-60DC-0894-70D81C957785}"/>
              </a:ext>
            </a:extLst>
          </p:cNvPr>
          <p:cNvSpPr txBox="1"/>
          <p:nvPr/>
        </p:nvSpPr>
        <p:spPr>
          <a:xfrm>
            <a:off x="460244" y="3452986"/>
            <a:ext cx="9565788" cy="646331"/>
          </a:xfrm>
          <a:prstGeom prst="rect">
            <a:avLst/>
          </a:prstGeom>
          <a:noFill/>
        </p:spPr>
        <p:txBody>
          <a:bodyPr wrap="square">
            <a:spAutoFit/>
          </a:bodyPr>
          <a:lstStyle/>
          <a:p>
            <a:r>
              <a:rPr lang="it-IT" dirty="0" err="1"/>
              <a:t>Ultralytics</a:t>
            </a:r>
            <a:r>
              <a:rPr lang="it-IT" dirty="0"/>
              <a:t> YOLOv8 offre una potente funzionalità nota come modalità di previsione (</a:t>
            </a:r>
            <a:r>
              <a:rPr lang="it-IT" dirty="0" err="1"/>
              <a:t>predict</a:t>
            </a:r>
            <a:r>
              <a:rPr lang="it-IT" dirty="0"/>
              <a:t>), su misura per l'inferenza in tempo reale ad alte prestazioni su un'ampia gamma di fonti di dati</a:t>
            </a:r>
          </a:p>
        </p:txBody>
      </p:sp>
      <p:sp>
        <p:nvSpPr>
          <p:cNvPr id="20" name="CasellaDiTesto 19">
            <a:extLst>
              <a:ext uri="{FF2B5EF4-FFF2-40B4-BE49-F238E27FC236}">
                <a16:creationId xmlns:a16="http://schemas.microsoft.com/office/drawing/2014/main" id="{A70D53DE-1BB1-9E45-4E7D-8B4DCACE90C4}"/>
              </a:ext>
            </a:extLst>
          </p:cNvPr>
          <p:cNvSpPr txBox="1"/>
          <p:nvPr/>
        </p:nvSpPr>
        <p:spPr>
          <a:xfrm>
            <a:off x="460244" y="4723461"/>
            <a:ext cx="9565788" cy="1200329"/>
          </a:xfrm>
          <a:prstGeom prst="rect">
            <a:avLst/>
          </a:prstGeom>
          <a:noFill/>
        </p:spPr>
        <p:txBody>
          <a:bodyPr wrap="square">
            <a:spAutoFit/>
          </a:bodyPr>
          <a:lstStyle/>
          <a:p>
            <a:r>
              <a:rPr lang="it-IT" dirty="0"/>
              <a:t>NB: in entrambi i casi si setta </a:t>
            </a:r>
            <a:r>
              <a:rPr lang="it-IT" b="1" dirty="0"/>
              <a:t>model={HOME}/runs/segment/train/weights/best.pt</a:t>
            </a:r>
          </a:p>
          <a:p>
            <a:r>
              <a:rPr lang="it-IT" b="1" dirty="0"/>
              <a:t>Best.pt </a:t>
            </a:r>
            <a:r>
              <a:rPr lang="it-IT" dirty="0"/>
              <a:t>contiene i migliori pesi scelti durante il </a:t>
            </a:r>
            <a:r>
              <a:rPr lang="it-IT" dirty="0" err="1"/>
              <a:t>traning</a:t>
            </a:r>
            <a:r>
              <a:rPr lang="it-IT" dirty="0"/>
              <a:t>, utilizzando le metriche di validazione</a:t>
            </a:r>
          </a:p>
          <a:p>
            <a:endParaRPr lang="it-IT" dirty="0"/>
          </a:p>
          <a:p>
            <a:r>
              <a:rPr lang="it-IT" dirty="0"/>
              <a:t>Un’ altra alternativa è last.pt che è il file che invece contiene i pesi dell’epoca più recente</a:t>
            </a:r>
          </a:p>
        </p:txBody>
      </p:sp>
    </p:spTree>
    <p:extLst>
      <p:ext uri="{BB962C8B-B14F-4D97-AF65-F5344CB8AC3E}">
        <p14:creationId xmlns:p14="http://schemas.microsoft.com/office/powerpoint/2010/main" val="3044619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1844479"/>
            <a:ext cx="11096252" cy="168249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sp>
        <p:nvSpPr>
          <p:cNvPr id="3" name="CasellaDiTesto 2">
            <a:extLst>
              <a:ext uri="{FF2B5EF4-FFF2-40B4-BE49-F238E27FC236}">
                <a16:creationId xmlns:a16="http://schemas.microsoft.com/office/drawing/2014/main" id="{81889AF2-6E3F-7AC1-3C85-677119F5E0A5}"/>
              </a:ext>
            </a:extLst>
          </p:cNvPr>
          <p:cNvSpPr txBox="1"/>
          <p:nvPr/>
        </p:nvSpPr>
        <p:spPr>
          <a:xfrm>
            <a:off x="-10536288"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10536288"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4"/>
          <a:stretch>
            <a:fillRect/>
          </a:stretch>
        </p:blipFill>
        <p:spPr>
          <a:xfrm>
            <a:off x="-10536288"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10536289" y="3370053"/>
            <a:ext cx="10322551" cy="3416320"/>
          </a:xfrm>
          <a:prstGeom prst="rect">
            <a:avLst/>
          </a:prstGeom>
          <a:noFill/>
        </p:spPr>
        <p:txBody>
          <a:bodyPr wrap="square">
            <a:spAutoFit/>
          </a:bodyPr>
          <a:lstStyle/>
          <a:p>
            <a:r>
              <a:rPr lang="it-IT" b="1" dirty="0">
                <a:solidFill>
                  <a:schemeClr val="bg1"/>
                </a:solidFill>
              </a:rPr>
              <a:t>task</a:t>
            </a:r>
            <a:r>
              <a:rPr lang="it-IT" dirty="0">
                <a:solidFill>
                  <a:schemeClr val="bg1"/>
                </a:solidFill>
              </a:rPr>
              <a:t>: 		Indica l'attività che vogliamo eseguire utilizzando il modello. Poiché si sta eseguendo 			l'addestramento di un modello di segmentazione delle istanze, l'attività qui è </a:t>
            </a:r>
            <a:r>
              <a:rPr lang="it-IT" b="1" dirty="0" err="1">
                <a:solidFill>
                  <a:schemeClr val="bg1"/>
                </a:solidFill>
              </a:rPr>
              <a:t>segment</a:t>
            </a:r>
            <a:endParaRPr lang="it-IT" b="1" dirty="0">
              <a:solidFill>
                <a:schemeClr val="bg1"/>
              </a:solidFill>
            </a:endParaRPr>
          </a:p>
          <a:p>
            <a:r>
              <a:rPr lang="it-IT" b="1" dirty="0">
                <a:solidFill>
                  <a:schemeClr val="bg1"/>
                </a:solidFill>
              </a:rPr>
              <a:t>mode</a:t>
            </a:r>
            <a:r>
              <a:rPr lang="it-IT" dirty="0">
                <a:solidFill>
                  <a:schemeClr val="bg1"/>
                </a:solidFill>
              </a:rPr>
              <a:t>: 		Possiamo scegliere tra </a:t>
            </a:r>
            <a:r>
              <a:rPr lang="it-IT" dirty="0" err="1">
                <a:solidFill>
                  <a:schemeClr val="bg1"/>
                </a:solidFill>
              </a:rPr>
              <a:t>train</a:t>
            </a:r>
            <a:r>
              <a:rPr lang="it-IT" dirty="0">
                <a:solidFill>
                  <a:schemeClr val="bg1"/>
                </a:solidFill>
              </a:rPr>
              <a:t>, val, test e per la modalità. In questo caso, la modalità è 			specifica per l’addestramento.</a:t>
            </a:r>
          </a:p>
          <a:p>
            <a:r>
              <a:rPr lang="it-IT" b="1" dirty="0">
                <a:solidFill>
                  <a:schemeClr val="bg1"/>
                </a:solidFill>
              </a:rPr>
              <a:t>model</a:t>
            </a:r>
            <a:r>
              <a:rPr lang="it-IT" dirty="0">
                <a:solidFill>
                  <a:schemeClr val="bg1"/>
                </a:solidFill>
              </a:rPr>
              <a:t>: 		Contiene il nome del file dei pesi del modello YOLOv8 COCO </a:t>
            </a:r>
            <a:r>
              <a:rPr lang="it-IT" dirty="0" err="1">
                <a:solidFill>
                  <a:schemeClr val="bg1"/>
                </a:solidFill>
              </a:rPr>
              <a:t>pre</a:t>
            </a:r>
            <a:r>
              <a:rPr lang="it-IT" dirty="0">
                <a:solidFill>
                  <a:schemeClr val="bg1"/>
                </a:solidFill>
              </a:rPr>
              <a:t>-addestrato. Se non è già 		presente, l'interfaccia CLI lo scaricherà per la prima volta.</a:t>
            </a:r>
          </a:p>
          <a:p>
            <a:r>
              <a:rPr lang="it-IT" b="1" dirty="0" err="1">
                <a:solidFill>
                  <a:schemeClr val="bg1"/>
                </a:solidFill>
              </a:rPr>
              <a:t>imgsz</a:t>
            </a:r>
            <a:r>
              <a:rPr lang="it-IT" dirty="0">
                <a:solidFill>
                  <a:schemeClr val="bg1"/>
                </a:solidFill>
              </a:rPr>
              <a:t>: 		Indica il numero di pixel sul lato più lungo.</a:t>
            </a:r>
          </a:p>
          <a:p>
            <a:r>
              <a:rPr lang="it-IT" b="1" dirty="0">
                <a:solidFill>
                  <a:schemeClr val="bg1"/>
                </a:solidFill>
              </a:rPr>
              <a:t>data</a:t>
            </a:r>
            <a:r>
              <a:rPr lang="it-IT" dirty="0">
                <a:solidFill>
                  <a:schemeClr val="bg1"/>
                </a:solidFill>
              </a:rPr>
              <a:t>: 		Specifica il percorso del file YAML del set di dati.</a:t>
            </a:r>
          </a:p>
          <a:p>
            <a:r>
              <a:rPr lang="it-IT" b="1" dirty="0" err="1">
                <a:solidFill>
                  <a:schemeClr val="bg1"/>
                </a:solidFill>
              </a:rPr>
              <a:t>epochs</a:t>
            </a:r>
            <a:r>
              <a:rPr lang="it-IT" dirty="0">
                <a:solidFill>
                  <a:schemeClr val="bg1"/>
                </a:solidFill>
              </a:rPr>
              <a:t>: 		Questo è il numero di epoche con cui vogliamo addestrare il modello sul set di dati.</a:t>
            </a:r>
          </a:p>
          <a:p>
            <a:r>
              <a:rPr lang="it-IT" b="1" dirty="0">
                <a:solidFill>
                  <a:schemeClr val="bg1"/>
                </a:solidFill>
              </a:rPr>
              <a:t>Batch</a:t>
            </a:r>
            <a:r>
              <a:rPr lang="it-IT" dirty="0">
                <a:solidFill>
                  <a:schemeClr val="bg1"/>
                </a:solidFill>
              </a:rPr>
              <a:t>: 		Indica la dimensione della batch di training</a:t>
            </a:r>
          </a:p>
          <a:p>
            <a:r>
              <a:rPr lang="it-IT" b="1" dirty="0" err="1">
                <a:solidFill>
                  <a:schemeClr val="bg1"/>
                </a:solidFill>
              </a:rPr>
              <a:t>Optimizer</a:t>
            </a:r>
            <a:r>
              <a:rPr lang="it-IT" dirty="0">
                <a:solidFill>
                  <a:schemeClr val="bg1"/>
                </a:solidFill>
              </a:rPr>
              <a:t>:	[SGD, Adam, </a:t>
            </a:r>
            <a:r>
              <a:rPr lang="it-IT" dirty="0" err="1">
                <a:solidFill>
                  <a:schemeClr val="bg1"/>
                </a:solidFill>
              </a:rPr>
              <a:t>Adamax</a:t>
            </a:r>
            <a:r>
              <a:rPr lang="it-IT" dirty="0">
                <a:solidFill>
                  <a:schemeClr val="bg1"/>
                </a:solidFill>
              </a:rPr>
              <a:t>, </a:t>
            </a:r>
            <a:r>
              <a:rPr lang="it-IT" dirty="0" err="1">
                <a:solidFill>
                  <a:schemeClr val="bg1"/>
                </a:solidFill>
              </a:rPr>
              <a:t>AdamW</a:t>
            </a:r>
            <a:r>
              <a:rPr lang="it-IT" dirty="0">
                <a:solidFill>
                  <a:schemeClr val="bg1"/>
                </a:solidFill>
              </a:rPr>
              <a:t>, </a:t>
            </a:r>
            <a:r>
              <a:rPr lang="it-IT" dirty="0" err="1">
                <a:solidFill>
                  <a:schemeClr val="bg1"/>
                </a:solidFill>
              </a:rPr>
              <a:t>NAdam</a:t>
            </a:r>
            <a:r>
              <a:rPr lang="it-IT" dirty="0">
                <a:solidFill>
                  <a:schemeClr val="bg1"/>
                </a:solidFill>
              </a:rPr>
              <a:t>, </a:t>
            </a:r>
            <a:r>
              <a:rPr lang="it-IT" dirty="0" err="1">
                <a:solidFill>
                  <a:schemeClr val="bg1"/>
                </a:solidFill>
              </a:rPr>
              <a:t>RAdam</a:t>
            </a:r>
            <a:r>
              <a:rPr lang="it-IT" dirty="0">
                <a:solidFill>
                  <a:schemeClr val="bg1"/>
                </a:solidFill>
              </a:rPr>
              <a:t>, </a:t>
            </a:r>
            <a:r>
              <a:rPr lang="it-IT" dirty="0" err="1">
                <a:solidFill>
                  <a:schemeClr val="bg1"/>
                </a:solidFill>
              </a:rPr>
              <a:t>RMSProp</a:t>
            </a:r>
            <a:r>
              <a:rPr lang="it-IT" dirty="0">
                <a:solidFill>
                  <a:schemeClr val="bg1"/>
                </a:solidFill>
              </a:rPr>
              <a:t>]</a:t>
            </a:r>
          </a:p>
          <a:p>
            <a:r>
              <a:rPr lang="it-IT" b="1" dirty="0" err="1">
                <a:solidFill>
                  <a:schemeClr val="bg1"/>
                </a:solidFill>
              </a:rPr>
              <a:t>Lr</a:t>
            </a:r>
            <a:r>
              <a:rPr lang="it-IT" b="1" dirty="0">
                <a:solidFill>
                  <a:schemeClr val="bg1"/>
                </a:solidFill>
              </a:rPr>
              <a:t>/</a:t>
            </a:r>
            <a:r>
              <a:rPr lang="it-IT" b="1" dirty="0" err="1">
                <a:solidFill>
                  <a:schemeClr val="bg1"/>
                </a:solidFill>
              </a:rPr>
              <a:t>Lrf</a:t>
            </a:r>
            <a:r>
              <a:rPr lang="it-IT" dirty="0">
                <a:solidFill>
                  <a:schemeClr val="bg1"/>
                </a:solidFill>
              </a:rPr>
              <a:t>: 		Rispettivamente il learning rate iniziale e finale</a:t>
            </a:r>
          </a:p>
        </p:txBody>
      </p:sp>
      <p:sp>
        <p:nvSpPr>
          <p:cNvPr id="14" name="CasellaDiTesto 13">
            <a:extLst>
              <a:ext uri="{FF2B5EF4-FFF2-40B4-BE49-F238E27FC236}">
                <a16:creationId xmlns:a16="http://schemas.microsoft.com/office/drawing/2014/main" id="{570AC661-B0BD-C65C-C2CD-00B85F6F6890}"/>
              </a:ext>
            </a:extLst>
          </p:cNvPr>
          <p:cNvSpPr txBox="1"/>
          <p:nvPr/>
        </p:nvSpPr>
        <p:spPr>
          <a:xfrm>
            <a:off x="460244" y="1015663"/>
            <a:ext cx="9565788" cy="2031325"/>
          </a:xfrm>
          <a:prstGeom prst="rect">
            <a:avLst/>
          </a:prstGeom>
          <a:noFill/>
        </p:spPr>
        <p:txBody>
          <a:bodyPr wrap="square">
            <a:spAutoFit/>
          </a:bodyPr>
          <a:lstStyle/>
          <a:p>
            <a:r>
              <a:rPr lang="it-IT" dirty="0">
                <a:solidFill>
                  <a:schemeClr val="bg1"/>
                </a:solidFill>
              </a:rPr>
              <a:t>La modalità Val in </a:t>
            </a:r>
            <a:r>
              <a:rPr lang="it-IT" dirty="0" err="1">
                <a:solidFill>
                  <a:schemeClr val="bg1"/>
                </a:solidFill>
              </a:rPr>
              <a:t>Ultralytics</a:t>
            </a:r>
            <a:r>
              <a:rPr lang="it-IT" dirty="0">
                <a:solidFill>
                  <a:schemeClr val="bg1"/>
                </a:solidFill>
              </a:rPr>
              <a:t> YOLOv8 fornisce una solida suite di strumenti e metriche per valutare le prestazioni del modello</a:t>
            </a:r>
          </a:p>
          <a:p>
            <a:endParaRPr lang="it-IT" dirty="0">
              <a:solidFill>
                <a:schemeClr val="bg1"/>
              </a:solidFill>
            </a:endParaRPr>
          </a:p>
          <a:p>
            <a:r>
              <a:rPr lang="it-IT" dirty="0"/>
              <a:t>Le impostazioni di validazione per i modelli YOLO si riferiscono ai vari </a:t>
            </a:r>
            <a:r>
              <a:rPr lang="it-IT" dirty="0" err="1"/>
              <a:t>iperparametri</a:t>
            </a:r>
            <a:r>
              <a:rPr lang="it-IT" dirty="0"/>
              <a:t> e configurazioni utilizzati per valutare le prestazioni del modello su un set di dati di validazione. Ad esempio:</a:t>
            </a:r>
          </a:p>
          <a:p>
            <a:r>
              <a:rPr lang="it-IT" dirty="0"/>
              <a:t>	</a:t>
            </a:r>
            <a:r>
              <a:rPr lang="it-IT" b="1" dirty="0"/>
              <a:t>batch</a:t>
            </a:r>
            <a:r>
              <a:rPr lang="it-IT" dirty="0"/>
              <a:t>: 	dimensione della batch di validazione</a:t>
            </a:r>
          </a:p>
          <a:p>
            <a:r>
              <a:rPr lang="it-IT" dirty="0"/>
              <a:t>	</a:t>
            </a:r>
            <a:r>
              <a:rPr lang="it-IT" b="1" dirty="0" err="1"/>
              <a:t>iou</a:t>
            </a:r>
            <a:r>
              <a:rPr lang="it-IT" dirty="0"/>
              <a:t>: 	soglia sulla </a:t>
            </a:r>
            <a:r>
              <a:rPr lang="it-IT" dirty="0" err="1"/>
              <a:t>region</a:t>
            </a:r>
            <a:r>
              <a:rPr lang="it-IT" dirty="0"/>
              <a:t> </a:t>
            </a:r>
            <a:r>
              <a:rPr lang="it-IT" dirty="0" err="1"/>
              <a:t>loss</a:t>
            </a:r>
            <a:r>
              <a:rPr lang="it-IT" dirty="0"/>
              <a:t> del tipo </a:t>
            </a:r>
            <a:r>
              <a:rPr lang="it-IT" dirty="0" err="1"/>
              <a:t>intersection</a:t>
            </a:r>
            <a:r>
              <a:rPr lang="it-IT" dirty="0"/>
              <a:t> over union (</a:t>
            </a:r>
            <a:r>
              <a:rPr lang="it-IT" dirty="0" err="1"/>
              <a:t>IoU</a:t>
            </a:r>
            <a:r>
              <a:rPr lang="it-IT" dirty="0"/>
              <a:t>) per NMS</a:t>
            </a:r>
          </a:p>
        </p:txBody>
      </p:sp>
      <p:pic>
        <p:nvPicPr>
          <p:cNvPr id="16" name="Immagine 15">
            <a:extLst>
              <a:ext uri="{FF2B5EF4-FFF2-40B4-BE49-F238E27FC236}">
                <a16:creationId xmlns:a16="http://schemas.microsoft.com/office/drawing/2014/main" id="{2FEDC6AE-8AFA-6615-EC8C-0068D6589D77}"/>
              </a:ext>
            </a:extLst>
          </p:cNvPr>
          <p:cNvPicPr>
            <a:picLocks noChangeAspect="1"/>
          </p:cNvPicPr>
          <p:nvPr/>
        </p:nvPicPr>
        <p:blipFill>
          <a:blip r:embed="rId5"/>
          <a:stretch>
            <a:fillRect/>
          </a:stretch>
        </p:blipFill>
        <p:spPr>
          <a:xfrm>
            <a:off x="323394" y="3084822"/>
            <a:ext cx="10725636" cy="322650"/>
          </a:xfrm>
          <a:prstGeom prst="rect">
            <a:avLst/>
          </a:prstGeom>
        </p:spPr>
      </p:pic>
      <p:sp>
        <p:nvSpPr>
          <p:cNvPr id="18" name="CasellaDiTesto 17">
            <a:extLst>
              <a:ext uri="{FF2B5EF4-FFF2-40B4-BE49-F238E27FC236}">
                <a16:creationId xmlns:a16="http://schemas.microsoft.com/office/drawing/2014/main" id="{3FA9CEEA-4F81-60DC-0894-70D81C957785}"/>
              </a:ext>
            </a:extLst>
          </p:cNvPr>
          <p:cNvSpPr txBox="1"/>
          <p:nvPr/>
        </p:nvSpPr>
        <p:spPr>
          <a:xfrm>
            <a:off x="460244" y="3452986"/>
            <a:ext cx="9565788" cy="646331"/>
          </a:xfrm>
          <a:prstGeom prst="rect">
            <a:avLst/>
          </a:prstGeom>
          <a:noFill/>
        </p:spPr>
        <p:txBody>
          <a:bodyPr wrap="square">
            <a:spAutoFit/>
          </a:bodyPr>
          <a:lstStyle/>
          <a:p>
            <a:r>
              <a:rPr lang="it-IT" dirty="0" err="1"/>
              <a:t>Ultralytics</a:t>
            </a:r>
            <a:r>
              <a:rPr lang="it-IT" dirty="0"/>
              <a:t> YOLOv8 offre una potente funzionalità nota come modalità di previsione (</a:t>
            </a:r>
            <a:r>
              <a:rPr lang="it-IT" dirty="0" err="1"/>
              <a:t>predict</a:t>
            </a:r>
            <a:r>
              <a:rPr lang="it-IT" dirty="0"/>
              <a:t>), su misura per l'inferenza in tempo reale ad alte prestazioni su un'ampia gamma di fonti di dati</a:t>
            </a:r>
          </a:p>
        </p:txBody>
      </p:sp>
      <p:sp>
        <p:nvSpPr>
          <p:cNvPr id="20" name="CasellaDiTesto 19">
            <a:extLst>
              <a:ext uri="{FF2B5EF4-FFF2-40B4-BE49-F238E27FC236}">
                <a16:creationId xmlns:a16="http://schemas.microsoft.com/office/drawing/2014/main" id="{A70D53DE-1BB1-9E45-4E7D-8B4DCACE90C4}"/>
              </a:ext>
            </a:extLst>
          </p:cNvPr>
          <p:cNvSpPr txBox="1"/>
          <p:nvPr/>
        </p:nvSpPr>
        <p:spPr>
          <a:xfrm>
            <a:off x="460244" y="4723461"/>
            <a:ext cx="9565788" cy="1200329"/>
          </a:xfrm>
          <a:prstGeom prst="rect">
            <a:avLst/>
          </a:prstGeom>
          <a:noFill/>
        </p:spPr>
        <p:txBody>
          <a:bodyPr wrap="square">
            <a:spAutoFit/>
          </a:bodyPr>
          <a:lstStyle/>
          <a:p>
            <a:r>
              <a:rPr lang="it-IT" dirty="0"/>
              <a:t>NB: in entrambi i casi si setta </a:t>
            </a:r>
            <a:r>
              <a:rPr lang="it-IT" b="1" dirty="0"/>
              <a:t>model={HOME}/runs/segment/train/weights/best.pt</a:t>
            </a:r>
          </a:p>
          <a:p>
            <a:r>
              <a:rPr lang="it-IT" b="1" dirty="0"/>
              <a:t>Best.pt </a:t>
            </a:r>
            <a:r>
              <a:rPr lang="it-IT" dirty="0"/>
              <a:t>contiene i migliori pesi scelti durante il </a:t>
            </a:r>
            <a:r>
              <a:rPr lang="it-IT" dirty="0" err="1"/>
              <a:t>traning</a:t>
            </a:r>
            <a:r>
              <a:rPr lang="it-IT" dirty="0"/>
              <a:t>, utilizzando le metriche di validazione</a:t>
            </a:r>
          </a:p>
          <a:p>
            <a:endParaRPr lang="it-IT" dirty="0"/>
          </a:p>
          <a:p>
            <a:r>
              <a:rPr lang="it-IT" dirty="0"/>
              <a:t>Un’ altra alternativa è last.pt che è il file che invece contiene i pesi dell’epoca più recente</a:t>
            </a:r>
          </a:p>
        </p:txBody>
      </p:sp>
    </p:spTree>
    <p:extLst>
      <p:ext uri="{BB962C8B-B14F-4D97-AF65-F5344CB8AC3E}">
        <p14:creationId xmlns:p14="http://schemas.microsoft.com/office/powerpoint/2010/main" val="772035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80772"/>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PROGETTO: Introduzione</a:t>
            </a:r>
          </a:p>
        </p:txBody>
      </p:sp>
      <p:sp>
        <p:nvSpPr>
          <p:cNvPr id="4" name="CasellaDiTesto 3">
            <a:extLst>
              <a:ext uri="{FF2B5EF4-FFF2-40B4-BE49-F238E27FC236}">
                <a16:creationId xmlns:a16="http://schemas.microsoft.com/office/drawing/2014/main" id="{1C06AB51-CAE7-DB49-2D87-2D98E927CEC8}"/>
              </a:ext>
            </a:extLst>
          </p:cNvPr>
          <p:cNvSpPr txBox="1"/>
          <p:nvPr/>
        </p:nvSpPr>
        <p:spPr>
          <a:xfrm>
            <a:off x="-3469670" y="3587502"/>
            <a:ext cx="321991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bg1"/>
                </a:solidFill>
              </a:rPr>
              <a:t>L’</a:t>
            </a:r>
            <a:r>
              <a:rPr lang="it-IT" sz="2400" dirty="0" err="1">
                <a:solidFill>
                  <a:schemeClr val="bg1"/>
                </a:solidFill>
              </a:rPr>
              <a:t>Instance</a:t>
            </a:r>
            <a:r>
              <a:rPr lang="it-IT" sz="2400" dirty="0">
                <a:solidFill>
                  <a:schemeClr val="bg1"/>
                </a:solidFill>
              </a:rPr>
              <a:t> </a:t>
            </a:r>
            <a:r>
              <a:rPr lang="it-IT" sz="2400" dirty="0" err="1">
                <a:solidFill>
                  <a:schemeClr val="bg1"/>
                </a:solidFill>
              </a:rPr>
              <a:t>Segmentation</a:t>
            </a:r>
            <a:r>
              <a:rPr lang="it-IT" sz="2400" dirty="0">
                <a:solidFill>
                  <a:schemeClr val="bg1"/>
                </a:solidFill>
              </a:rPr>
              <a:t>, invece, va più a fondo differenziando le diverse istanze nell’immagine</a:t>
            </a:r>
            <a:endPar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 name="CasellaDiTesto 4">
            <a:extLst>
              <a:ext uri="{FF2B5EF4-FFF2-40B4-BE49-F238E27FC236}">
                <a16:creationId xmlns:a16="http://schemas.microsoft.com/office/drawing/2014/main" id="{044B0EA4-1462-52BE-A4E1-FEC98A89D7BD}"/>
              </a:ext>
            </a:extLst>
          </p:cNvPr>
          <p:cNvSpPr txBox="1"/>
          <p:nvPr/>
        </p:nvSpPr>
        <p:spPr>
          <a:xfrm>
            <a:off x="-11288255" y="3587502"/>
            <a:ext cx="445435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La Semantic </a:t>
            </a:r>
            <a:r>
              <a:rPr kumimoji="0" lang="it-IT" sz="2400" b="0" i="0" u="none" strike="noStrike" kern="1200" cap="none" spc="0" normalizeH="0" baseline="0" noProof="0" dirty="0" err="1">
                <a:ln>
                  <a:noFill/>
                </a:ln>
                <a:solidFill>
                  <a:schemeClr val="bg1"/>
                </a:solidFill>
                <a:effectLst/>
                <a:uLnTx/>
                <a:uFillTx/>
                <a:latin typeface="Calibri" panose="020F0502020204030204"/>
                <a:ea typeface="+mn-ea"/>
                <a:cs typeface="+mn-cs"/>
              </a:rPr>
              <a:t>Segmentation</a:t>
            </a:r>
            <a:r>
              <a:rPr kumimoji="0" lang="it-IT" sz="2400" b="0" i="0" u="none" strike="noStrike" kern="1200" cap="none" spc="0" normalizeH="0" baseline="0" noProof="0" dirty="0">
                <a:ln>
                  <a:noFill/>
                </a:ln>
                <a:solidFill>
                  <a:schemeClr val="bg1"/>
                </a:solidFill>
                <a:effectLst/>
                <a:uLnTx/>
                <a:uFillTx/>
                <a:latin typeface="Calibri" panose="020F0502020204030204"/>
                <a:ea typeface="+mn-ea"/>
                <a:cs typeface="+mn-cs"/>
              </a:rPr>
              <a:t> si concentra sull’assegnare le label per ogni pixel dell'immagine, fornendo una conoscenza di alto livello senza distinguere le istanze degli oggetti.</a:t>
            </a:r>
          </a:p>
        </p:txBody>
      </p:sp>
      <p:pic>
        <p:nvPicPr>
          <p:cNvPr id="13" name="Immagine 12" descr="Immagine che contiene cerchio, schermata, bianco e nero, nero&#10;&#10;Descrizione generata automaticamente">
            <a:extLst>
              <a:ext uri="{FF2B5EF4-FFF2-40B4-BE49-F238E27FC236}">
                <a16:creationId xmlns:a16="http://schemas.microsoft.com/office/drawing/2014/main" id="{FC299E92-9926-E772-F9DE-8314DC6AB8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6256" y="1853467"/>
            <a:ext cx="668373" cy="668373"/>
          </a:xfrm>
          <a:prstGeom prst="rect">
            <a:avLst/>
          </a:prstGeom>
        </p:spPr>
      </p:pic>
      <p:sp>
        <p:nvSpPr>
          <p:cNvPr id="14" name="CasellaDiTesto 13">
            <a:extLst>
              <a:ext uri="{FF2B5EF4-FFF2-40B4-BE49-F238E27FC236}">
                <a16:creationId xmlns:a16="http://schemas.microsoft.com/office/drawing/2014/main" id="{DBB03C4A-752B-A840-9627-A679BA9B453C}"/>
              </a:ext>
            </a:extLst>
          </p:cNvPr>
          <p:cNvSpPr txBox="1"/>
          <p:nvPr/>
        </p:nvSpPr>
        <p:spPr>
          <a:xfrm>
            <a:off x="3683159" y="1993900"/>
            <a:ext cx="2412841" cy="2308324"/>
          </a:xfrm>
          <a:prstGeom prst="rect">
            <a:avLst/>
          </a:prstGeom>
          <a:noFill/>
        </p:spPr>
        <p:txBody>
          <a:bodyPr wrap="square" rtlCol="0">
            <a:spAutoFit/>
          </a:bodyPr>
          <a:lstStyle/>
          <a:p>
            <a:r>
              <a:rPr lang="it-IT" dirty="0"/>
              <a:t>	Dataset</a:t>
            </a:r>
          </a:p>
          <a:p>
            <a:r>
              <a:rPr lang="it-IT" dirty="0"/>
              <a:t>	</a:t>
            </a:r>
            <a:r>
              <a:rPr lang="it-IT" dirty="0" err="1"/>
              <a:t>CityScapes</a:t>
            </a:r>
            <a:endParaRPr lang="it-IT" dirty="0"/>
          </a:p>
          <a:p>
            <a:endParaRPr lang="it-IT" dirty="0"/>
          </a:p>
          <a:p>
            <a:endParaRPr lang="it-IT" dirty="0"/>
          </a:p>
          <a:p>
            <a:endParaRPr lang="it-IT" dirty="0"/>
          </a:p>
          <a:p>
            <a:r>
              <a:rPr lang="it-IT" dirty="0"/>
              <a:t>Composto da immagini contenenti diversi scenari urbani</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620903" y="1681337"/>
            <a:ext cx="2669794" cy="3932063"/>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nero, oscurità&#10;&#10;Descrizione generata automaticamente">
            <a:extLst>
              <a:ext uri="{FF2B5EF4-FFF2-40B4-BE49-F238E27FC236}">
                <a16:creationId xmlns:a16="http://schemas.microsoft.com/office/drawing/2014/main" id="{965C0998-2CF5-822D-5D54-ED9431C12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759" y="1879759"/>
            <a:ext cx="615791" cy="615791"/>
          </a:xfrm>
          <a:prstGeom prst="rect">
            <a:avLst/>
          </a:prstGeom>
        </p:spPr>
      </p:pic>
      <p:sp>
        <p:nvSpPr>
          <p:cNvPr id="6" name="CasellaDiTesto 5">
            <a:extLst>
              <a:ext uri="{FF2B5EF4-FFF2-40B4-BE49-F238E27FC236}">
                <a16:creationId xmlns:a16="http://schemas.microsoft.com/office/drawing/2014/main" id="{5A3FC91F-B6CF-E0CE-1FA2-82153349C10B}"/>
              </a:ext>
            </a:extLst>
          </p:cNvPr>
          <p:cNvSpPr txBox="1"/>
          <p:nvPr/>
        </p:nvSpPr>
        <p:spPr>
          <a:xfrm>
            <a:off x="736759" y="1993900"/>
            <a:ext cx="2412841" cy="2585323"/>
          </a:xfrm>
          <a:prstGeom prst="rect">
            <a:avLst/>
          </a:prstGeom>
          <a:noFill/>
        </p:spPr>
        <p:txBody>
          <a:bodyPr wrap="square" rtlCol="0">
            <a:spAutoFit/>
          </a:bodyPr>
          <a:lstStyle/>
          <a:p>
            <a:r>
              <a:rPr lang="it-IT" dirty="0"/>
              <a:t>	Obbiettivo</a:t>
            </a:r>
          </a:p>
          <a:p>
            <a:endParaRPr lang="it-IT" dirty="0"/>
          </a:p>
          <a:p>
            <a:endParaRPr lang="it-IT" dirty="0"/>
          </a:p>
          <a:p>
            <a:endParaRPr lang="it-IT" dirty="0"/>
          </a:p>
          <a:p>
            <a:endParaRPr lang="it-IT" dirty="0"/>
          </a:p>
          <a:p>
            <a:r>
              <a:rPr lang="it-IT" dirty="0"/>
              <a:t>Addestrare una Rete in grado di effettuare </a:t>
            </a:r>
            <a:r>
              <a:rPr lang="it-IT" dirty="0" err="1"/>
              <a:t>Instance</a:t>
            </a:r>
            <a:r>
              <a:rPr lang="it-IT" dirty="0"/>
              <a:t> </a:t>
            </a:r>
            <a:r>
              <a:rPr lang="it-IT" dirty="0" err="1"/>
              <a:t>Segmentation</a:t>
            </a:r>
            <a:r>
              <a:rPr lang="it-IT" dirty="0"/>
              <a:t> su un dato Dataset</a:t>
            </a:r>
          </a:p>
        </p:txBody>
      </p:sp>
      <p:pic>
        <p:nvPicPr>
          <p:cNvPr id="23" name="Immagine 22">
            <a:extLst>
              <a:ext uri="{FF2B5EF4-FFF2-40B4-BE49-F238E27FC236}">
                <a16:creationId xmlns:a16="http://schemas.microsoft.com/office/drawing/2014/main" id="{C85693F6-BA26-0C91-7D45-7F896AE842E6}"/>
              </a:ext>
            </a:extLst>
          </p:cNvPr>
          <p:cNvPicPr>
            <a:picLocks noChangeAspect="1"/>
          </p:cNvPicPr>
          <p:nvPr/>
        </p:nvPicPr>
        <p:blipFill rotWithShape="1">
          <a:blip r:embed="rId5">
            <a:extLst>
              <a:ext uri="{28A0092B-C50C-407E-A947-70E740481C1C}">
                <a14:useLocalDpi xmlns:a14="http://schemas.microsoft.com/office/drawing/2010/main" val="0"/>
              </a:ext>
            </a:extLst>
          </a:blip>
          <a:srcRect l="-242" t="16092" r="242" b="10297"/>
          <a:stretch/>
        </p:blipFill>
        <p:spPr>
          <a:xfrm>
            <a:off x="-8882007" y="166105"/>
            <a:ext cx="7022295" cy="2908565"/>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3482327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3419164"/>
            <a:ext cx="11096252" cy="1390344"/>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sp>
        <p:nvSpPr>
          <p:cNvPr id="3" name="CasellaDiTesto 2">
            <a:extLst>
              <a:ext uri="{FF2B5EF4-FFF2-40B4-BE49-F238E27FC236}">
                <a16:creationId xmlns:a16="http://schemas.microsoft.com/office/drawing/2014/main" id="{81889AF2-6E3F-7AC1-3C85-677119F5E0A5}"/>
              </a:ext>
            </a:extLst>
          </p:cNvPr>
          <p:cNvSpPr txBox="1"/>
          <p:nvPr/>
        </p:nvSpPr>
        <p:spPr>
          <a:xfrm>
            <a:off x="-10536288"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10536288"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4"/>
          <a:stretch>
            <a:fillRect/>
          </a:stretch>
        </p:blipFill>
        <p:spPr>
          <a:xfrm>
            <a:off x="-10536288"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10536289" y="3370053"/>
            <a:ext cx="10322551" cy="3416320"/>
          </a:xfrm>
          <a:prstGeom prst="rect">
            <a:avLst/>
          </a:prstGeom>
          <a:noFill/>
        </p:spPr>
        <p:txBody>
          <a:bodyPr wrap="square">
            <a:spAutoFit/>
          </a:bodyPr>
          <a:lstStyle/>
          <a:p>
            <a:r>
              <a:rPr lang="it-IT" b="1" dirty="0">
                <a:solidFill>
                  <a:schemeClr val="bg1"/>
                </a:solidFill>
              </a:rPr>
              <a:t>task</a:t>
            </a:r>
            <a:r>
              <a:rPr lang="it-IT" dirty="0">
                <a:solidFill>
                  <a:schemeClr val="bg1"/>
                </a:solidFill>
              </a:rPr>
              <a:t>: 		Indica l'attività che vogliamo eseguire utilizzando il modello. Poiché si sta eseguendo 			l'addestramento di un modello di segmentazione delle istanze, l'attività qui è </a:t>
            </a:r>
            <a:r>
              <a:rPr lang="it-IT" b="1" dirty="0" err="1">
                <a:solidFill>
                  <a:schemeClr val="bg1"/>
                </a:solidFill>
              </a:rPr>
              <a:t>segment</a:t>
            </a:r>
            <a:endParaRPr lang="it-IT" b="1" dirty="0">
              <a:solidFill>
                <a:schemeClr val="bg1"/>
              </a:solidFill>
            </a:endParaRPr>
          </a:p>
          <a:p>
            <a:r>
              <a:rPr lang="it-IT" b="1" dirty="0">
                <a:solidFill>
                  <a:schemeClr val="bg1"/>
                </a:solidFill>
              </a:rPr>
              <a:t>mode</a:t>
            </a:r>
            <a:r>
              <a:rPr lang="it-IT" dirty="0">
                <a:solidFill>
                  <a:schemeClr val="bg1"/>
                </a:solidFill>
              </a:rPr>
              <a:t>: 		Possiamo scegliere tra </a:t>
            </a:r>
            <a:r>
              <a:rPr lang="it-IT" dirty="0" err="1">
                <a:solidFill>
                  <a:schemeClr val="bg1"/>
                </a:solidFill>
              </a:rPr>
              <a:t>train</a:t>
            </a:r>
            <a:r>
              <a:rPr lang="it-IT" dirty="0">
                <a:solidFill>
                  <a:schemeClr val="bg1"/>
                </a:solidFill>
              </a:rPr>
              <a:t>, val, test e per la modalità. In questo caso, la modalità è 			specifica per l’addestramento.</a:t>
            </a:r>
          </a:p>
          <a:p>
            <a:r>
              <a:rPr lang="it-IT" b="1" dirty="0">
                <a:solidFill>
                  <a:schemeClr val="bg1"/>
                </a:solidFill>
              </a:rPr>
              <a:t>model</a:t>
            </a:r>
            <a:r>
              <a:rPr lang="it-IT" dirty="0">
                <a:solidFill>
                  <a:schemeClr val="bg1"/>
                </a:solidFill>
              </a:rPr>
              <a:t>: 		Contiene il nome del file dei pesi del modello YOLOv8 COCO </a:t>
            </a:r>
            <a:r>
              <a:rPr lang="it-IT" dirty="0" err="1">
                <a:solidFill>
                  <a:schemeClr val="bg1"/>
                </a:solidFill>
              </a:rPr>
              <a:t>pre</a:t>
            </a:r>
            <a:r>
              <a:rPr lang="it-IT" dirty="0">
                <a:solidFill>
                  <a:schemeClr val="bg1"/>
                </a:solidFill>
              </a:rPr>
              <a:t>-addestrato. Se non è già 		presente, l'interfaccia CLI lo scaricherà per la prima volta.</a:t>
            </a:r>
          </a:p>
          <a:p>
            <a:r>
              <a:rPr lang="it-IT" b="1" dirty="0" err="1">
                <a:solidFill>
                  <a:schemeClr val="bg1"/>
                </a:solidFill>
              </a:rPr>
              <a:t>imgsz</a:t>
            </a:r>
            <a:r>
              <a:rPr lang="it-IT" dirty="0">
                <a:solidFill>
                  <a:schemeClr val="bg1"/>
                </a:solidFill>
              </a:rPr>
              <a:t>: 		Indica il numero di pixel sul lato più lungo.</a:t>
            </a:r>
          </a:p>
          <a:p>
            <a:r>
              <a:rPr lang="it-IT" b="1" dirty="0">
                <a:solidFill>
                  <a:schemeClr val="bg1"/>
                </a:solidFill>
              </a:rPr>
              <a:t>data</a:t>
            </a:r>
            <a:r>
              <a:rPr lang="it-IT" dirty="0">
                <a:solidFill>
                  <a:schemeClr val="bg1"/>
                </a:solidFill>
              </a:rPr>
              <a:t>: 		Specifica il percorso del file YAML del set di dati.</a:t>
            </a:r>
          </a:p>
          <a:p>
            <a:r>
              <a:rPr lang="it-IT" b="1" dirty="0" err="1">
                <a:solidFill>
                  <a:schemeClr val="bg1"/>
                </a:solidFill>
              </a:rPr>
              <a:t>epochs</a:t>
            </a:r>
            <a:r>
              <a:rPr lang="it-IT" dirty="0">
                <a:solidFill>
                  <a:schemeClr val="bg1"/>
                </a:solidFill>
              </a:rPr>
              <a:t>: 		Questo è il numero di epoche con cui vogliamo addestrare il modello sul set di dati.</a:t>
            </a:r>
          </a:p>
          <a:p>
            <a:r>
              <a:rPr lang="it-IT" b="1" dirty="0">
                <a:solidFill>
                  <a:schemeClr val="bg1"/>
                </a:solidFill>
              </a:rPr>
              <a:t>Batch</a:t>
            </a:r>
            <a:r>
              <a:rPr lang="it-IT" dirty="0">
                <a:solidFill>
                  <a:schemeClr val="bg1"/>
                </a:solidFill>
              </a:rPr>
              <a:t>: 		Indica la dimensione della batch di training</a:t>
            </a:r>
          </a:p>
          <a:p>
            <a:r>
              <a:rPr lang="it-IT" b="1" dirty="0" err="1">
                <a:solidFill>
                  <a:schemeClr val="bg1"/>
                </a:solidFill>
              </a:rPr>
              <a:t>Optimizer</a:t>
            </a:r>
            <a:r>
              <a:rPr lang="it-IT" dirty="0">
                <a:solidFill>
                  <a:schemeClr val="bg1"/>
                </a:solidFill>
              </a:rPr>
              <a:t>:	[SGD, Adam, </a:t>
            </a:r>
            <a:r>
              <a:rPr lang="it-IT" dirty="0" err="1">
                <a:solidFill>
                  <a:schemeClr val="bg1"/>
                </a:solidFill>
              </a:rPr>
              <a:t>Adamax</a:t>
            </a:r>
            <a:r>
              <a:rPr lang="it-IT" dirty="0">
                <a:solidFill>
                  <a:schemeClr val="bg1"/>
                </a:solidFill>
              </a:rPr>
              <a:t>, </a:t>
            </a:r>
            <a:r>
              <a:rPr lang="it-IT" dirty="0" err="1">
                <a:solidFill>
                  <a:schemeClr val="bg1"/>
                </a:solidFill>
              </a:rPr>
              <a:t>AdamW</a:t>
            </a:r>
            <a:r>
              <a:rPr lang="it-IT" dirty="0">
                <a:solidFill>
                  <a:schemeClr val="bg1"/>
                </a:solidFill>
              </a:rPr>
              <a:t>, </a:t>
            </a:r>
            <a:r>
              <a:rPr lang="it-IT" dirty="0" err="1">
                <a:solidFill>
                  <a:schemeClr val="bg1"/>
                </a:solidFill>
              </a:rPr>
              <a:t>NAdam</a:t>
            </a:r>
            <a:r>
              <a:rPr lang="it-IT" dirty="0">
                <a:solidFill>
                  <a:schemeClr val="bg1"/>
                </a:solidFill>
              </a:rPr>
              <a:t>, </a:t>
            </a:r>
            <a:r>
              <a:rPr lang="it-IT" dirty="0" err="1">
                <a:solidFill>
                  <a:schemeClr val="bg1"/>
                </a:solidFill>
              </a:rPr>
              <a:t>RAdam</a:t>
            </a:r>
            <a:r>
              <a:rPr lang="it-IT" dirty="0">
                <a:solidFill>
                  <a:schemeClr val="bg1"/>
                </a:solidFill>
              </a:rPr>
              <a:t>, </a:t>
            </a:r>
            <a:r>
              <a:rPr lang="it-IT" dirty="0" err="1">
                <a:solidFill>
                  <a:schemeClr val="bg1"/>
                </a:solidFill>
              </a:rPr>
              <a:t>RMSProp</a:t>
            </a:r>
            <a:r>
              <a:rPr lang="it-IT" dirty="0">
                <a:solidFill>
                  <a:schemeClr val="bg1"/>
                </a:solidFill>
              </a:rPr>
              <a:t>]</a:t>
            </a:r>
          </a:p>
          <a:p>
            <a:r>
              <a:rPr lang="it-IT" b="1" dirty="0" err="1">
                <a:solidFill>
                  <a:schemeClr val="bg1"/>
                </a:solidFill>
              </a:rPr>
              <a:t>Lr</a:t>
            </a:r>
            <a:r>
              <a:rPr lang="it-IT" b="1" dirty="0">
                <a:solidFill>
                  <a:schemeClr val="bg1"/>
                </a:solidFill>
              </a:rPr>
              <a:t>/</a:t>
            </a:r>
            <a:r>
              <a:rPr lang="it-IT" b="1" dirty="0" err="1">
                <a:solidFill>
                  <a:schemeClr val="bg1"/>
                </a:solidFill>
              </a:rPr>
              <a:t>Lrf</a:t>
            </a:r>
            <a:r>
              <a:rPr lang="it-IT" dirty="0">
                <a:solidFill>
                  <a:schemeClr val="bg1"/>
                </a:solidFill>
              </a:rPr>
              <a:t>: 		Rispettivamente il learning rate iniziale e finale</a:t>
            </a:r>
          </a:p>
        </p:txBody>
      </p:sp>
      <p:sp>
        <p:nvSpPr>
          <p:cNvPr id="14" name="CasellaDiTesto 13">
            <a:extLst>
              <a:ext uri="{FF2B5EF4-FFF2-40B4-BE49-F238E27FC236}">
                <a16:creationId xmlns:a16="http://schemas.microsoft.com/office/drawing/2014/main" id="{570AC661-B0BD-C65C-C2CD-00B85F6F6890}"/>
              </a:ext>
            </a:extLst>
          </p:cNvPr>
          <p:cNvSpPr txBox="1"/>
          <p:nvPr/>
        </p:nvSpPr>
        <p:spPr>
          <a:xfrm>
            <a:off x="460244" y="1015663"/>
            <a:ext cx="9565788" cy="2031325"/>
          </a:xfrm>
          <a:prstGeom prst="rect">
            <a:avLst/>
          </a:prstGeom>
          <a:noFill/>
        </p:spPr>
        <p:txBody>
          <a:bodyPr wrap="square">
            <a:spAutoFit/>
          </a:bodyPr>
          <a:lstStyle/>
          <a:p>
            <a:r>
              <a:rPr lang="it-IT" dirty="0">
                <a:solidFill>
                  <a:schemeClr val="bg1"/>
                </a:solidFill>
              </a:rPr>
              <a:t>La modalità Val in </a:t>
            </a:r>
            <a:r>
              <a:rPr lang="it-IT" dirty="0" err="1">
                <a:solidFill>
                  <a:schemeClr val="bg1"/>
                </a:solidFill>
              </a:rPr>
              <a:t>Ultralytics</a:t>
            </a:r>
            <a:r>
              <a:rPr lang="it-IT" dirty="0">
                <a:solidFill>
                  <a:schemeClr val="bg1"/>
                </a:solidFill>
              </a:rPr>
              <a:t> YOLOv8 fornisce una solida suite di strumenti e metriche per valutare le prestazioni del modello</a:t>
            </a:r>
          </a:p>
          <a:p>
            <a:endParaRPr lang="it-IT" dirty="0">
              <a:solidFill>
                <a:schemeClr val="bg1"/>
              </a:solidFill>
            </a:endParaRPr>
          </a:p>
          <a:p>
            <a:r>
              <a:rPr lang="it-IT" dirty="0">
                <a:solidFill>
                  <a:schemeClr val="bg1"/>
                </a:solidFill>
              </a:rPr>
              <a:t>Le impostazioni di validazione per i modelli YOLO si riferiscono ai vari </a:t>
            </a:r>
            <a:r>
              <a:rPr lang="it-IT" dirty="0" err="1">
                <a:solidFill>
                  <a:schemeClr val="bg1"/>
                </a:solidFill>
              </a:rPr>
              <a:t>iperparametri</a:t>
            </a:r>
            <a:r>
              <a:rPr lang="it-IT" dirty="0">
                <a:solidFill>
                  <a:schemeClr val="bg1"/>
                </a:solidFill>
              </a:rPr>
              <a:t> e configurazioni utilizzati per valutare le prestazioni del modello su un set di dati di validazione. Ad esempio:</a:t>
            </a:r>
          </a:p>
          <a:p>
            <a:r>
              <a:rPr lang="it-IT" dirty="0">
                <a:solidFill>
                  <a:schemeClr val="bg1"/>
                </a:solidFill>
              </a:rPr>
              <a:t>	</a:t>
            </a:r>
            <a:r>
              <a:rPr lang="it-IT" b="1" dirty="0">
                <a:solidFill>
                  <a:schemeClr val="bg1"/>
                </a:solidFill>
              </a:rPr>
              <a:t>batch</a:t>
            </a:r>
            <a:r>
              <a:rPr lang="it-IT" dirty="0">
                <a:solidFill>
                  <a:schemeClr val="bg1"/>
                </a:solidFill>
              </a:rPr>
              <a:t>: 	dimensione della batch di validazione</a:t>
            </a:r>
          </a:p>
          <a:p>
            <a:r>
              <a:rPr lang="it-IT" dirty="0">
                <a:solidFill>
                  <a:schemeClr val="bg1"/>
                </a:solidFill>
              </a:rPr>
              <a:t>	</a:t>
            </a:r>
            <a:r>
              <a:rPr lang="it-IT" b="1" dirty="0" err="1">
                <a:solidFill>
                  <a:schemeClr val="bg1"/>
                </a:solidFill>
              </a:rPr>
              <a:t>iou</a:t>
            </a:r>
            <a:r>
              <a:rPr lang="it-IT" dirty="0">
                <a:solidFill>
                  <a:schemeClr val="bg1"/>
                </a:solidFill>
              </a:rPr>
              <a:t>: 	soglia sulla </a:t>
            </a:r>
            <a:r>
              <a:rPr lang="it-IT" dirty="0" err="1">
                <a:solidFill>
                  <a:schemeClr val="bg1"/>
                </a:solidFill>
              </a:rPr>
              <a:t>region</a:t>
            </a:r>
            <a:r>
              <a:rPr lang="it-IT" dirty="0">
                <a:solidFill>
                  <a:schemeClr val="bg1"/>
                </a:solidFill>
              </a:rPr>
              <a:t> </a:t>
            </a:r>
            <a:r>
              <a:rPr lang="it-IT" dirty="0" err="1">
                <a:solidFill>
                  <a:schemeClr val="bg1"/>
                </a:solidFill>
              </a:rPr>
              <a:t>loss</a:t>
            </a:r>
            <a:r>
              <a:rPr lang="it-IT" dirty="0">
                <a:solidFill>
                  <a:schemeClr val="bg1"/>
                </a:solidFill>
              </a:rPr>
              <a:t> del tipo </a:t>
            </a:r>
            <a:r>
              <a:rPr lang="it-IT" dirty="0" err="1">
                <a:solidFill>
                  <a:schemeClr val="bg1"/>
                </a:solidFill>
              </a:rPr>
              <a:t>intersection</a:t>
            </a:r>
            <a:r>
              <a:rPr lang="it-IT" dirty="0">
                <a:solidFill>
                  <a:schemeClr val="bg1"/>
                </a:solidFill>
              </a:rPr>
              <a:t> over union (</a:t>
            </a:r>
            <a:r>
              <a:rPr lang="it-IT" dirty="0" err="1">
                <a:solidFill>
                  <a:schemeClr val="bg1"/>
                </a:solidFill>
              </a:rPr>
              <a:t>IoU</a:t>
            </a:r>
            <a:r>
              <a:rPr lang="it-IT" dirty="0">
                <a:solidFill>
                  <a:schemeClr val="bg1"/>
                </a:solidFill>
              </a:rPr>
              <a:t>) per NMS</a:t>
            </a:r>
          </a:p>
        </p:txBody>
      </p:sp>
      <p:pic>
        <p:nvPicPr>
          <p:cNvPr id="16" name="Immagine 15">
            <a:extLst>
              <a:ext uri="{FF2B5EF4-FFF2-40B4-BE49-F238E27FC236}">
                <a16:creationId xmlns:a16="http://schemas.microsoft.com/office/drawing/2014/main" id="{2FEDC6AE-8AFA-6615-EC8C-0068D6589D77}"/>
              </a:ext>
            </a:extLst>
          </p:cNvPr>
          <p:cNvPicPr>
            <a:picLocks noChangeAspect="1"/>
          </p:cNvPicPr>
          <p:nvPr/>
        </p:nvPicPr>
        <p:blipFill>
          <a:blip r:embed="rId5"/>
          <a:stretch>
            <a:fillRect/>
          </a:stretch>
        </p:blipFill>
        <p:spPr>
          <a:xfrm>
            <a:off x="323394" y="3084822"/>
            <a:ext cx="10725636" cy="322650"/>
          </a:xfrm>
          <a:prstGeom prst="rect">
            <a:avLst/>
          </a:prstGeom>
        </p:spPr>
      </p:pic>
      <p:sp>
        <p:nvSpPr>
          <p:cNvPr id="18" name="CasellaDiTesto 17">
            <a:extLst>
              <a:ext uri="{FF2B5EF4-FFF2-40B4-BE49-F238E27FC236}">
                <a16:creationId xmlns:a16="http://schemas.microsoft.com/office/drawing/2014/main" id="{3FA9CEEA-4F81-60DC-0894-70D81C957785}"/>
              </a:ext>
            </a:extLst>
          </p:cNvPr>
          <p:cNvSpPr txBox="1"/>
          <p:nvPr/>
        </p:nvSpPr>
        <p:spPr>
          <a:xfrm>
            <a:off x="460244" y="3452986"/>
            <a:ext cx="9565788" cy="646331"/>
          </a:xfrm>
          <a:prstGeom prst="rect">
            <a:avLst/>
          </a:prstGeom>
          <a:noFill/>
        </p:spPr>
        <p:txBody>
          <a:bodyPr wrap="square">
            <a:spAutoFit/>
          </a:bodyPr>
          <a:lstStyle/>
          <a:p>
            <a:r>
              <a:rPr lang="it-IT" dirty="0" err="1"/>
              <a:t>Ultralytics</a:t>
            </a:r>
            <a:r>
              <a:rPr lang="it-IT" dirty="0"/>
              <a:t> YOLOv8 offre una potente funzionalità nota come modalità di previsione (</a:t>
            </a:r>
            <a:r>
              <a:rPr lang="it-IT" dirty="0" err="1"/>
              <a:t>predict</a:t>
            </a:r>
            <a:r>
              <a:rPr lang="it-IT" dirty="0"/>
              <a:t>), su misura per l'inferenza in tempo reale ad alte prestazioni su un'ampia gamma di fonti di dati</a:t>
            </a:r>
          </a:p>
        </p:txBody>
      </p:sp>
      <p:pic>
        <p:nvPicPr>
          <p:cNvPr id="19" name="Immagine 18">
            <a:extLst>
              <a:ext uri="{FF2B5EF4-FFF2-40B4-BE49-F238E27FC236}">
                <a16:creationId xmlns:a16="http://schemas.microsoft.com/office/drawing/2014/main" id="{9FF1DFB3-76AD-507C-3261-7BD140F223EF}"/>
              </a:ext>
            </a:extLst>
          </p:cNvPr>
          <p:cNvPicPr>
            <a:picLocks noChangeAspect="1"/>
          </p:cNvPicPr>
          <p:nvPr/>
        </p:nvPicPr>
        <p:blipFill>
          <a:blip r:embed="rId6"/>
          <a:stretch>
            <a:fillRect/>
          </a:stretch>
        </p:blipFill>
        <p:spPr>
          <a:xfrm>
            <a:off x="320143" y="4184644"/>
            <a:ext cx="10725636" cy="407976"/>
          </a:xfrm>
          <a:prstGeom prst="rect">
            <a:avLst/>
          </a:prstGeom>
        </p:spPr>
      </p:pic>
      <p:sp>
        <p:nvSpPr>
          <p:cNvPr id="20" name="CasellaDiTesto 19">
            <a:extLst>
              <a:ext uri="{FF2B5EF4-FFF2-40B4-BE49-F238E27FC236}">
                <a16:creationId xmlns:a16="http://schemas.microsoft.com/office/drawing/2014/main" id="{A70D53DE-1BB1-9E45-4E7D-8B4DCACE90C4}"/>
              </a:ext>
            </a:extLst>
          </p:cNvPr>
          <p:cNvSpPr txBox="1"/>
          <p:nvPr/>
        </p:nvSpPr>
        <p:spPr>
          <a:xfrm>
            <a:off x="460244" y="4723461"/>
            <a:ext cx="9565788" cy="1200329"/>
          </a:xfrm>
          <a:prstGeom prst="rect">
            <a:avLst/>
          </a:prstGeom>
          <a:noFill/>
        </p:spPr>
        <p:txBody>
          <a:bodyPr wrap="square">
            <a:spAutoFit/>
          </a:bodyPr>
          <a:lstStyle/>
          <a:p>
            <a:r>
              <a:rPr lang="it-IT" dirty="0"/>
              <a:t>NB: in entrambi i casi si setta </a:t>
            </a:r>
            <a:r>
              <a:rPr lang="it-IT" b="1" dirty="0"/>
              <a:t>model={HOME}/runs/segment/train/weights/best.pt</a:t>
            </a:r>
          </a:p>
          <a:p>
            <a:r>
              <a:rPr lang="it-IT" b="1" dirty="0"/>
              <a:t>Best.pt </a:t>
            </a:r>
            <a:r>
              <a:rPr lang="it-IT" dirty="0"/>
              <a:t>contiene i migliori pesi scelti durante il </a:t>
            </a:r>
            <a:r>
              <a:rPr lang="it-IT" dirty="0" err="1"/>
              <a:t>traning</a:t>
            </a:r>
            <a:r>
              <a:rPr lang="it-IT" dirty="0"/>
              <a:t>, utilizzando le metriche di validazione</a:t>
            </a:r>
          </a:p>
          <a:p>
            <a:endParaRPr lang="it-IT" dirty="0"/>
          </a:p>
          <a:p>
            <a:r>
              <a:rPr lang="it-IT" dirty="0"/>
              <a:t>Un’ altra alternativa è last.pt che è il file che invece contiene i pesi dell’epoca più recente</a:t>
            </a:r>
          </a:p>
        </p:txBody>
      </p:sp>
    </p:spTree>
    <p:extLst>
      <p:ext uri="{BB962C8B-B14F-4D97-AF65-F5344CB8AC3E}">
        <p14:creationId xmlns:p14="http://schemas.microsoft.com/office/powerpoint/2010/main" val="2001145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4677947"/>
            <a:ext cx="11096252" cy="1390344"/>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sp>
        <p:nvSpPr>
          <p:cNvPr id="3" name="CasellaDiTesto 2">
            <a:extLst>
              <a:ext uri="{FF2B5EF4-FFF2-40B4-BE49-F238E27FC236}">
                <a16:creationId xmlns:a16="http://schemas.microsoft.com/office/drawing/2014/main" id="{81889AF2-6E3F-7AC1-3C85-677119F5E0A5}"/>
              </a:ext>
            </a:extLst>
          </p:cNvPr>
          <p:cNvSpPr txBox="1"/>
          <p:nvPr/>
        </p:nvSpPr>
        <p:spPr>
          <a:xfrm>
            <a:off x="-10536288"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10536288"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4"/>
          <a:stretch>
            <a:fillRect/>
          </a:stretch>
        </p:blipFill>
        <p:spPr>
          <a:xfrm>
            <a:off x="-10536288"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10536289" y="3370053"/>
            <a:ext cx="10322551" cy="3416320"/>
          </a:xfrm>
          <a:prstGeom prst="rect">
            <a:avLst/>
          </a:prstGeom>
          <a:noFill/>
        </p:spPr>
        <p:txBody>
          <a:bodyPr wrap="square">
            <a:spAutoFit/>
          </a:bodyPr>
          <a:lstStyle/>
          <a:p>
            <a:r>
              <a:rPr lang="it-IT" b="1" dirty="0">
                <a:solidFill>
                  <a:schemeClr val="bg1"/>
                </a:solidFill>
              </a:rPr>
              <a:t>task</a:t>
            </a:r>
            <a:r>
              <a:rPr lang="it-IT" dirty="0">
                <a:solidFill>
                  <a:schemeClr val="bg1"/>
                </a:solidFill>
              </a:rPr>
              <a:t>: 		Indica l'attività che vogliamo eseguire utilizzando il modello. Poiché si sta eseguendo 			l'addestramento di un modello di segmentazione delle istanze, l'attività qui è </a:t>
            </a:r>
            <a:r>
              <a:rPr lang="it-IT" b="1" dirty="0" err="1">
                <a:solidFill>
                  <a:schemeClr val="bg1"/>
                </a:solidFill>
              </a:rPr>
              <a:t>segment</a:t>
            </a:r>
            <a:endParaRPr lang="it-IT" b="1" dirty="0">
              <a:solidFill>
                <a:schemeClr val="bg1"/>
              </a:solidFill>
            </a:endParaRPr>
          </a:p>
          <a:p>
            <a:r>
              <a:rPr lang="it-IT" b="1" dirty="0">
                <a:solidFill>
                  <a:schemeClr val="bg1"/>
                </a:solidFill>
              </a:rPr>
              <a:t>mode</a:t>
            </a:r>
            <a:r>
              <a:rPr lang="it-IT" dirty="0">
                <a:solidFill>
                  <a:schemeClr val="bg1"/>
                </a:solidFill>
              </a:rPr>
              <a:t>: 		Possiamo scegliere tra </a:t>
            </a:r>
            <a:r>
              <a:rPr lang="it-IT" dirty="0" err="1">
                <a:solidFill>
                  <a:schemeClr val="bg1"/>
                </a:solidFill>
              </a:rPr>
              <a:t>train</a:t>
            </a:r>
            <a:r>
              <a:rPr lang="it-IT" dirty="0">
                <a:solidFill>
                  <a:schemeClr val="bg1"/>
                </a:solidFill>
              </a:rPr>
              <a:t>, val, test e per la modalità. In questo caso, la modalità è 			specifica per l’addestramento.</a:t>
            </a:r>
          </a:p>
          <a:p>
            <a:r>
              <a:rPr lang="it-IT" b="1" dirty="0">
                <a:solidFill>
                  <a:schemeClr val="bg1"/>
                </a:solidFill>
              </a:rPr>
              <a:t>model</a:t>
            </a:r>
            <a:r>
              <a:rPr lang="it-IT" dirty="0">
                <a:solidFill>
                  <a:schemeClr val="bg1"/>
                </a:solidFill>
              </a:rPr>
              <a:t>: 		Contiene il nome del file dei pesi del modello YOLOv8 COCO </a:t>
            </a:r>
            <a:r>
              <a:rPr lang="it-IT" dirty="0" err="1">
                <a:solidFill>
                  <a:schemeClr val="bg1"/>
                </a:solidFill>
              </a:rPr>
              <a:t>pre</a:t>
            </a:r>
            <a:r>
              <a:rPr lang="it-IT" dirty="0">
                <a:solidFill>
                  <a:schemeClr val="bg1"/>
                </a:solidFill>
              </a:rPr>
              <a:t>-addestrato. Se non è già 		presente, l'interfaccia CLI lo scaricherà per la prima volta.</a:t>
            </a:r>
          </a:p>
          <a:p>
            <a:r>
              <a:rPr lang="it-IT" b="1" dirty="0" err="1">
                <a:solidFill>
                  <a:schemeClr val="bg1"/>
                </a:solidFill>
              </a:rPr>
              <a:t>imgsz</a:t>
            </a:r>
            <a:r>
              <a:rPr lang="it-IT" dirty="0">
                <a:solidFill>
                  <a:schemeClr val="bg1"/>
                </a:solidFill>
              </a:rPr>
              <a:t>: 		Indica il numero di pixel sul lato più lungo.</a:t>
            </a:r>
          </a:p>
          <a:p>
            <a:r>
              <a:rPr lang="it-IT" b="1" dirty="0">
                <a:solidFill>
                  <a:schemeClr val="bg1"/>
                </a:solidFill>
              </a:rPr>
              <a:t>data</a:t>
            </a:r>
            <a:r>
              <a:rPr lang="it-IT" dirty="0">
                <a:solidFill>
                  <a:schemeClr val="bg1"/>
                </a:solidFill>
              </a:rPr>
              <a:t>: 		Specifica il percorso del file YAML del set di dati.</a:t>
            </a:r>
          </a:p>
          <a:p>
            <a:r>
              <a:rPr lang="it-IT" b="1" dirty="0" err="1">
                <a:solidFill>
                  <a:schemeClr val="bg1"/>
                </a:solidFill>
              </a:rPr>
              <a:t>epochs</a:t>
            </a:r>
            <a:r>
              <a:rPr lang="it-IT" dirty="0">
                <a:solidFill>
                  <a:schemeClr val="bg1"/>
                </a:solidFill>
              </a:rPr>
              <a:t>: 		Questo è il numero di epoche con cui vogliamo addestrare il modello sul set di dati.</a:t>
            </a:r>
          </a:p>
          <a:p>
            <a:r>
              <a:rPr lang="it-IT" b="1" dirty="0">
                <a:solidFill>
                  <a:schemeClr val="bg1"/>
                </a:solidFill>
              </a:rPr>
              <a:t>Batch</a:t>
            </a:r>
            <a:r>
              <a:rPr lang="it-IT" dirty="0">
                <a:solidFill>
                  <a:schemeClr val="bg1"/>
                </a:solidFill>
              </a:rPr>
              <a:t>: 		Indica la dimensione della batch di training</a:t>
            </a:r>
          </a:p>
          <a:p>
            <a:r>
              <a:rPr lang="it-IT" b="1" dirty="0" err="1">
                <a:solidFill>
                  <a:schemeClr val="bg1"/>
                </a:solidFill>
              </a:rPr>
              <a:t>Optimizer</a:t>
            </a:r>
            <a:r>
              <a:rPr lang="it-IT" dirty="0">
                <a:solidFill>
                  <a:schemeClr val="bg1"/>
                </a:solidFill>
              </a:rPr>
              <a:t>:	[SGD, Adam, </a:t>
            </a:r>
            <a:r>
              <a:rPr lang="it-IT" dirty="0" err="1">
                <a:solidFill>
                  <a:schemeClr val="bg1"/>
                </a:solidFill>
              </a:rPr>
              <a:t>Adamax</a:t>
            </a:r>
            <a:r>
              <a:rPr lang="it-IT" dirty="0">
                <a:solidFill>
                  <a:schemeClr val="bg1"/>
                </a:solidFill>
              </a:rPr>
              <a:t>, </a:t>
            </a:r>
            <a:r>
              <a:rPr lang="it-IT" dirty="0" err="1">
                <a:solidFill>
                  <a:schemeClr val="bg1"/>
                </a:solidFill>
              </a:rPr>
              <a:t>AdamW</a:t>
            </a:r>
            <a:r>
              <a:rPr lang="it-IT" dirty="0">
                <a:solidFill>
                  <a:schemeClr val="bg1"/>
                </a:solidFill>
              </a:rPr>
              <a:t>, </a:t>
            </a:r>
            <a:r>
              <a:rPr lang="it-IT" dirty="0" err="1">
                <a:solidFill>
                  <a:schemeClr val="bg1"/>
                </a:solidFill>
              </a:rPr>
              <a:t>NAdam</a:t>
            </a:r>
            <a:r>
              <a:rPr lang="it-IT" dirty="0">
                <a:solidFill>
                  <a:schemeClr val="bg1"/>
                </a:solidFill>
              </a:rPr>
              <a:t>, </a:t>
            </a:r>
            <a:r>
              <a:rPr lang="it-IT" dirty="0" err="1">
                <a:solidFill>
                  <a:schemeClr val="bg1"/>
                </a:solidFill>
              </a:rPr>
              <a:t>RAdam</a:t>
            </a:r>
            <a:r>
              <a:rPr lang="it-IT" dirty="0">
                <a:solidFill>
                  <a:schemeClr val="bg1"/>
                </a:solidFill>
              </a:rPr>
              <a:t>, </a:t>
            </a:r>
            <a:r>
              <a:rPr lang="it-IT" dirty="0" err="1">
                <a:solidFill>
                  <a:schemeClr val="bg1"/>
                </a:solidFill>
              </a:rPr>
              <a:t>RMSProp</a:t>
            </a:r>
            <a:r>
              <a:rPr lang="it-IT" dirty="0">
                <a:solidFill>
                  <a:schemeClr val="bg1"/>
                </a:solidFill>
              </a:rPr>
              <a:t>]</a:t>
            </a:r>
          </a:p>
          <a:p>
            <a:r>
              <a:rPr lang="it-IT" b="1" dirty="0" err="1">
                <a:solidFill>
                  <a:schemeClr val="bg1"/>
                </a:solidFill>
              </a:rPr>
              <a:t>Lr</a:t>
            </a:r>
            <a:r>
              <a:rPr lang="it-IT" b="1" dirty="0">
                <a:solidFill>
                  <a:schemeClr val="bg1"/>
                </a:solidFill>
              </a:rPr>
              <a:t>/</a:t>
            </a:r>
            <a:r>
              <a:rPr lang="it-IT" b="1" dirty="0" err="1">
                <a:solidFill>
                  <a:schemeClr val="bg1"/>
                </a:solidFill>
              </a:rPr>
              <a:t>Lrf</a:t>
            </a:r>
            <a:r>
              <a:rPr lang="it-IT" dirty="0">
                <a:solidFill>
                  <a:schemeClr val="bg1"/>
                </a:solidFill>
              </a:rPr>
              <a:t>: 		Rispettivamente il learning rate iniziale e finale</a:t>
            </a:r>
          </a:p>
        </p:txBody>
      </p:sp>
      <p:sp>
        <p:nvSpPr>
          <p:cNvPr id="14" name="CasellaDiTesto 13">
            <a:extLst>
              <a:ext uri="{FF2B5EF4-FFF2-40B4-BE49-F238E27FC236}">
                <a16:creationId xmlns:a16="http://schemas.microsoft.com/office/drawing/2014/main" id="{570AC661-B0BD-C65C-C2CD-00B85F6F6890}"/>
              </a:ext>
            </a:extLst>
          </p:cNvPr>
          <p:cNvSpPr txBox="1"/>
          <p:nvPr/>
        </p:nvSpPr>
        <p:spPr>
          <a:xfrm>
            <a:off x="460244" y="1015663"/>
            <a:ext cx="9565788" cy="2031325"/>
          </a:xfrm>
          <a:prstGeom prst="rect">
            <a:avLst/>
          </a:prstGeom>
          <a:noFill/>
        </p:spPr>
        <p:txBody>
          <a:bodyPr wrap="square">
            <a:spAutoFit/>
          </a:bodyPr>
          <a:lstStyle/>
          <a:p>
            <a:r>
              <a:rPr lang="it-IT" dirty="0">
                <a:solidFill>
                  <a:schemeClr val="bg1"/>
                </a:solidFill>
              </a:rPr>
              <a:t>La modalità Val in </a:t>
            </a:r>
            <a:r>
              <a:rPr lang="it-IT" dirty="0" err="1">
                <a:solidFill>
                  <a:schemeClr val="bg1"/>
                </a:solidFill>
              </a:rPr>
              <a:t>Ultralytics</a:t>
            </a:r>
            <a:r>
              <a:rPr lang="it-IT" dirty="0">
                <a:solidFill>
                  <a:schemeClr val="bg1"/>
                </a:solidFill>
              </a:rPr>
              <a:t> YOLOv8 fornisce una solida suite di strumenti e metriche per valutare le prestazioni del modello</a:t>
            </a:r>
          </a:p>
          <a:p>
            <a:endParaRPr lang="it-IT" dirty="0">
              <a:solidFill>
                <a:schemeClr val="bg1"/>
              </a:solidFill>
            </a:endParaRPr>
          </a:p>
          <a:p>
            <a:r>
              <a:rPr lang="it-IT" dirty="0">
                <a:solidFill>
                  <a:schemeClr val="bg1"/>
                </a:solidFill>
              </a:rPr>
              <a:t>Le impostazioni di validazione per i modelli YOLO si riferiscono ai vari </a:t>
            </a:r>
            <a:r>
              <a:rPr lang="it-IT" dirty="0" err="1">
                <a:solidFill>
                  <a:schemeClr val="bg1"/>
                </a:solidFill>
              </a:rPr>
              <a:t>iperparametri</a:t>
            </a:r>
            <a:r>
              <a:rPr lang="it-IT" dirty="0">
                <a:solidFill>
                  <a:schemeClr val="bg1"/>
                </a:solidFill>
              </a:rPr>
              <a:t> e configurazioni utilizzati per valutare le prestazioni del modello su un set di dati di validazione. Ad esempio:</a:t>
            </a:r>
          </a:p>
          <a:p>
            <a:r>
              <a:rPr lang="it-IT" dirty="0">
                <a:solidFill>
                  <a:schemeClr val="bg1"/>
                </a:solidFill>
              </a:rPr>
              <a:t>	</a:t>
            </a:r>
            <a:r>
              <a:rPr lang="it-IT" b="1" dirty="0">
                <a:solidFill>
                  <a:schemeClr val="bg1"/>
                </a:solidFill>
              </a:rPr>
              <a:t>batch</a:t>
            </a:r>
            <a:r>
              <a:rPr lang="it-IT" dirty="0">
                <a:solidFill>
                  <a:schemeClr val="bg1"/>
                </a:solidFill>
              </a:rPr>
              <a:t>: 	dimensione della batch di validazione</a:t>
            </a:r>
          </a:p>
          <a:p>
            <a:r>
              <a:rPr lang="it-IT" dirty="0">
                <a:solidFill>
                  <a:schemeClr val="bg1"/>
                </a:solidFill>
              </a:rPr>
              <a:t>	</a:t>
            </a:r>
            <a:r>
              <a:rPr lang="it-IT" b="1" dirty="0" err="1">
                <a:solidFill>
                  <a:schemeClr val="bg1"/>
                </a:solidFill>
              </a:rPr>
              <a:t>iou</a:t>
            </a:r>
            <a:r>
              <a:rPr lang="it-IT" dirty="0">
                <a:solidFill>
                  <a:schemeClr val="bg1"/>
                </a:solidFill>
              </a:rPr>
              <a:t>: 	soglia sulla </a:t>
            </a:r>
            <a:r>
              <a:rPr lang="it-IT" dirty="0" err="1">
                <a:solidFill>
                  <a:schemeClr val="bg1"/>
                </a:solidFill>
              </a:rPr>
              <a:t>region</a:t>
            </a:r>
            <a:r>
              <a:rPr lang="it-IT" dirty="0">
                <a:solidFill>
                  <a:schemeClr val="bg1"/>
                </a:solidFill>
              </a:rPr>
              <a:t> </a:t>
            </a:r>
            <a:r>
              <a:rPr lang="it-IT" dirty="0" err="1">
                <a:solidFill>
                  <a:schemeClr val="bg1"/>
                </a:solidFill>
              </a:rPr>
              <a:t>loss</a:t>
            </a:r>
            <a:r>
              <a:rPr lang="it-IT" dirty="0">
                <a:solidFill>
                  <a:schemeClr val="bg1"/>
                </a:solidFill>
              </a:rPr>
              <a:t> del tipo </a:t>
            </a:r>
            <a:r>
              <a:rPr lang="it-IT" dirty="0" err="1">
                <a:solidFill>
                  <a:schemeClr val="bg1"/>
                </a:solidFill>
              </a:rPr>
              <a:t>intersection</a:t>
            </a:r>
            <a:r>
              <a:rPr lang="it-IT" dirty="0">
                <a:solidFill>
                  <a:schemeClr val="bg1"/>
                </a:solidFill>
              </a:rPr>
              <a:t> over union (</a:t>
            </a:r>
            <a:r>
              <a:rPr lang="it-IT" dirty="0" err="1">
                <a:solidFill>
                  <a:schemeClr val="bg1"/>
                </a:solidFill>
              </a:rPr>
              <a:t>IoU</a:t>
            </a:r>
            <a:r>
              <a:rPr lang="it-IT" dirty="0">
                <a:solidFill>
                  <a:schemeClr val="bg1"/>
                </a:solidFill>
              </a:rPr>
              <a:t>) per NMS</a:t>
            </a:r>
          </a:p>
        </p:txBody>
      </p:sp>
      <p:pic>
        <p:nvPicPr>
          <p:cNvPr id="16" name="Immagine 15">
            <a:extLst>
              <a:ext uri="{FF2B5EF4-FFF2-40B4-BE49-F238E27FC236}">
                <a16:creationId xmlns:a16="http://schemas.microsoft.com/office/drawing/2014/main" id="{2FEDC6AE-8AFA-6615-EC8C-0068D6589D77}"/>
              </a:ext>
            </a:extLst>
          </p:cNvPr>
          <p:cNvPicPr>
            <a:picLocks noChangeAspect="1"/>
          </p:cNvPicPr>
          <p:nvPr/>
        </p:nvPicPr>
        <p:blipFill>
          <a:blip r:embed="rId5"/>
          <a:stretch>
            <a:fillRect/>
          </a:stretch>
        </p:blipFill>
        <p:spPr>
          <a:xfrm>
            <a:off x="323394" y="3084822"/>
            <a:ext cx="10725636" cy="322650"/>
          </a:xfrm>
          <a:prstGeom prst="rect">
            <a:avLst/>
          </a:prstGeom>
        </p:spPr>
      </p:pic>
      <p:sp>
        <p:nvSpPr>
          <p:cNvPr id="18" name="CasellaDiTesto 17">
            <a:extLst>
              <a:ext uri="{FF2B5EF4-FFF2-40B4-BE49-F238E27FC236}">
                <a16:creationId xmlns:a16="http://schemas.microsoft.com/office/drawing/2014/main" id="{3FA9CEEA-4F81-60DC-0894-70D81C957785}"/>
              </a:ext>
            </a:extLst>
          </p:cNvPr>
          <p:cNvSpPr txBox="1"/>
          <p:nvPr/>
        </p:nvSpPr>
        <p:spPr>
          <a:xfrm>
            <a:off x="460244" y="3452986"/>
            <a:ext cx="9565788" cy="646331"/>
          </a:xfrm>
          <a:prstGeom prst="rect">
            <a:avLst/>
          </a:prstGeom>
          <a:noFill/>
        </p:spPr>
        <p:txBody>
          <a:bodyPr wrap="square">
            <a:spAutoFit/>
          </a:bodyPr>
          <a:lstStyle/>
          <a:p>
            <a:r>
              <a:rPr lang="it-IT" dirty="0" err="1">
                <a:solidFill>
                  <a:schemeClr val="bg1"/>
                </a:solidFill>
              </a:rPr>
              <a:t>Ultralytics</a:t>
            </a:r>
            <a:r>
              <a:rPr lang="it-IT" dirty="0">
                <a:solidFill>
                  <a:schemeClr val="bg1"/>
                </a:solidFill>
              </a:rPr>
              <a:t> YOLOv8 offre una potente funzionalità nota come modalità di previsione (</a:t>
            </a:r>
            <a:r>
              <a:rPr lang="it-IT" dirty="0" err="1">
                <a:solidFill>
                  <a:schemeClr val="bg1"/>
                </a:solidFill>
              </a:rPr>
              <a:t>predict</a:t>
            </a:r>
            <a:r>
              <a:rPr lang="it-IT" dirty="0">
                <a:solidFill>
                  <a:schemeClr val="bg1"/>
                </a:solidFill>
              </a:rPr>
              <a:t>), su misura per l'inferenza in tempo reale ad alte prestazioni su un'ampia gamma di fonti di dati</a:t>
            </a:r>
          </a:p>
        </p:txBody>
      </p:sp>
      <p:pic>
        <p:nvPicPr>
          <p:cNvPr id="19" name="Immagine 18">
            <a:extLst>
              <a:ext uri="{FF2B5EF4-FFF2-40B4-BE49-F238E27FC236}">
                <a16:creationId xmlns:a16="http://schemas.microsoft.com/office/drawing/2014/main" id="{9FF1DFB3-76AD-507C-3261-7BD140F223EF}"/>
              </a:ext>
            </a:extLst>
          </p:cNvPr>
          <p:cNvPicPr>
            <a:picLocks noChangeAspect="1"/>
          </p:cNvPicPr>
          <p:nvPr/>
        </p:nvPicPr>
        <p:blipFill>
          <a:blip r:embed="rId6"/>
          <a:stretch>
            <a:fillRect/>
          </a:stretch>
        </p:blipFill>
        <p:spPr>
          <a:xfrm>
            <a:off x="320143" y="4184644"/>
            <a:ext cx="10725636" cy="407976"/>
          </a:xfrm>
          <a:prstGeom prst="rect">
            <a:avLst/>
          </a:prstGeom>
        </p:spPr>
      </p:pic>
      <p:sp>
        <p:nvSpPr>
          <p:cNvPr id="20" name="CasellaDiTesto 19">
            <a:extLst>
              <a:ext uri="{FF2B5EF4-FFF2-40B4-BE49-F238E27FC236}">
                <a16:creationId xmlns:a16="http://schemas.microsoft.com/office/drawing/2014/main" id="{A70D53DE-1BB1-9E45-4E7D-8B4DCACE90C4}"/>
              </a:ext>
            </a:extLst>
          </p:cNvPr>
          <p:cNvSpPr txBox="1"/>
          <p:nvPr/>
        </p:nvSpPr>
        <p:spPr>
          <a:xfrm>
            <a:off x="460244" y="4723461"/>
            <a:ext cx="9565788" cy="1200329"/>
          </a:xfrm>
          <a:prstGeom prst="rect">
            <a:avLst/>
          </a:prstGeom>
          <a:noFill/>
        </p:spPr>
        <p:txBody>
          <a:bodyPr wrap="square">
            <a:spAutoFit/>
          </a:bodyPr>
          <a:lstStyle/>
          <a:p>
            <a:r>
              <a:rPr lang="it-IT" dirty="0"/>
              <a:t>NB: in entrambi i casi si setta </a:t>
            </a:r>
            <a:r>
              <a:rPr lang="it-IT" b="1" dirty="0"/>
              <a:t>model={HOME}/runs/segment/train/weights/best.pt</a:t>
            </a:r>
          </a:p>
          <a:p>
            <a:r>
              <a:rPr lang="it-IT" b="1" dirty="0"/>
              <a:t>Best.pt </a:t>
            </a:r>
            <a:r>
              <a:rPr lang="it-IT" dirty="0"/>
              <a:t>contiene i migliori pesi scelti durante il </a:t>
            </a:r>
            <a:r>
              <a:rPr lang="it-IT" dirty="0" err="1"/>
              <a:t>traning</a:t>
            </a:r>
            <a:r>
              <a:rPr lang="it-IT" dirty="0"/>
              <a:t>, utilizzando le metriche di validazione</a:t>
            </a:r>
          </a:p>
          <a:p>
            <a:endParaRPr lang="it-IT" dirty="0"/>
          </a:p>
          <a:p>
            <a:r>
              <a:rPr lang="it-IT" dirty="0"/>
              <a:t>Un’ altra alternativa è last.pt che è il file che invece contiene i pesi dell’epoca più recente</a:t>
            </a:r>
          </a:p>
        </p:txBody>
      </p:sp>
    </p:spTree>
    <p:extLst>
      <p:ext uri="{BB962C8B-B14F-4D97-AF65-F5344CB8AC3E}">
        <p14:creationId xmlns:p14="http://schemas.microsoft.com/office/powerpoint/2010/main" val="2810811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1151906"/>
            <a:ext cx="8139169" cy="4213921"/>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sp>
        <p:nvSpPr>
          <p:cNvPr id="3" name="CasellaDiTesto 2">
            <a:extLst>
              <a:ext uri="{FF2B5EF4-FFF2-40B4-BE49-F238E27FC236}">
                <a16:creationId xmlns:a16="http://schemas.microsoft.com/office/drawing/2014/main" id="{81889AF2-6E3F-7AC1-3C85-677119F5E0A5}"/>
              </a:ext>
            </a:extLst>
          </p:cNvPr>
          <p:cNvSpPr txBox="1"/>
          <p:nvPr/>
        </p:nvSpPr>
        <p:spPr>
          <a:xfrm>
            <a:off x="-10536288"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10536288"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4"/>
          <a:stretch>
            <a:fillRect/>
          </a:stretch>
        </p:blipFill>
        <p:spPr>
          <a:xfrm>
            <a:off x="-10536288"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10536289" y="3370053"/>
            <a:ext cx="10322551" cy="3416320"/>
          </a:xfrm>
          <a:prstGeom prst="rect">
            <a:avLst/>
          </a:prstGeom>
          <a:noFill/>
        </p:spPr>
        <p:txBody>
          <a:bodyPr wrap="square">
            <a:spAutoFit/>
          </a:bodyPr>
          <a:lstStyle/>
          <a:p>
            <a:r>
              <a:rPr lang="it-IT" b="1" dirty="0">
                <a:solidFill>
                  <a:schemeClr val="bg1"/>
                </a:solidFill>
              </a:rPr>
              <a:t>task</a:t>
            </a:r>
            <a:r>
              <a:rPr lang="it-IT" dirty="0">
                <a:solidFill>
                  <a:schemeClr val="bg1"/>
                </a:solidFill>
              </a:rPr>
              <a:t>: 		Indica l'attività che vogliamo eseguire utilizzando il modello. Poiché si sta eseguendo 			l'addestramento di un modello di segmentazione delle istanze, l'attività qui è </a:t>
            </a:r>
            <a:r>
              <a:rPr lang="it-IT" b="1" dirty="0" err="1">
                <a:solidFill>
                  <a:schemeClr val="bg1"/>
                </a:solidFill>
              </a:rPr>
              <a:t>segment</a:t>
            </a:r>
            <a:endParaRPr lang="it-IT" b="1" dirty="0">
              <a:solidFill>
                <a:schemeClr val="bg1"/>
              </a:solidFill>
            </a:endParaRPr>
          </a:p>
          <a:p>
            <a:r>
              <a:rPr lang="it-IT" b="1" dirty="0">
                <a:solidFill>
                  <a:schemeClr val="bg1"/>
                </a:solidFill>
              </a:rPr>
              <a:t>mode</a:t>
            </a:r>
            <a:r>
              <a:rPr lang="it-IT" dirty="0">
                <a:solidFill>
                  <a:schemeClr val="bg1"/>
                </a:solidFill>
              </a:rPr>
              <a:t>: 		Possiamo scegliere tra </a:t>
            </a:r>
            <a:r>
              <a:rPr lang="it-IT" dirty="0" err="1">
                <a:solidFill>
                  <a:schemeClr val="bg1"/>
                </a:solidFill>
              </a:rPr>
              <a:t>train</a:t>
            </a:r>
            <a:r>
              <a:rPr lang="it-IT" dirty="0">
                <a:solidFill>
                  <a:schemeClr val="bg1"/>
                </a:solidFill>
              </a:rPr>
              <a:t>, val, test e per la modalità. In questo caso, la modalità è 			specifica per l’addestramento.</a:t>
            </a:r>
          </a:p>
          <a:p>
            <a:r>
              <a:rPr lang="it-IT" b="1" dirty="0">
                <a:solidFill>
                  <a:schemeClr val="bg1"/>
                </a:solidFill>
              </a:rPr>
              <a:t>model</a:t>
            </a:r>
            <a:r>
              <a:rPr lang="it-IT" dirty="0">
                <a:solidFill>
                  <a:schemeClr val="bg1"/>
                </a:solidFill>
              </a:rPr>
              <a:t>: 		Contiene il nome del file dei pesi del modello YOLOv8 COCO </a:t>
            </a:r>
            <a:r>
              <a:rPr lang="it-IT" dirty="0" err="1">
                <a:solidFill>
                  <a:schemeClr val="bg1"/>
                </a:solidFill>
              </a:rPr>
              <a:t>pre</a:t>
            </a:r>
            <a:r>
              <a:rPr lang="it-IT" dirty="0">
                <a:solidFill>
                  <a:schemeClr val="bg1"/>
                </a:solidFill>
              </a:rPr>
              <a:t>-addestrato. Se non è già 		presente, l'interfaccia CLI lo scaricherà per la prima volta.</a:t>
            </a:r>
          </a:p>
          <a:p>
            <a:r>
              <a:rPr lang="it-IT" b="1" dirty="0" err="1">
                <a:solidFill>
                  <a:schemeClr val="bg1"/>
                </a:solidFill>
              </a:rPr>
              <a:t>imgsz</a:t>
            </a:r>
            <a:r>
              <a:rPr lang="it-IT" dirty="0">
                <a:solidFill>
                  <a:schemeClr val="bg1"/>
                </a:solidFill>
              </a:rPr>
              <a:t>: 		Indica il numero di pixel sul lato più lungo.</a:t>
            </a:r>
          </a:p>
          <a:p>
            <a:r>
              <a:rPr lang="it-IT" b="1" dirty="0">
                <a:solidFill>
                  <a:schemeClr val="bg1"/>
                </a:solidFill>
              </a:rPr>
              <a:t>data</a:t>
            </a:r>
            <a:r>
              <a:rPr lang="it-IT" dirty="0">
                <a:solidFill>
                  <a:schemeClr val="bg1"/>
                </a:solidFill>
              </a:rPr>
              <a:t>: 		Specifica il percorso del file YAML del set di dati.</a:t>
            </a:r>
          </a:p>
          <a:p>
            <a:r>
              <a:rPr lang="it-IT" b="1" dirty="0" err="1">
                <a:solidFill>
                  <a:schemeClr val="bg1"/>
                </a:solidFill>
              </a:rPr>
              <a:t>epochs</a:t>
            </a:r>
            <a:r>
              <a:rPr lang="it-IT" dirty="0">
                <a:solidFill>
                  <a:schemeClr val="bg1"/>
                </a:solidFill>
              </a:rPr>
              <a:t>: 		Questo è il numero di epoche con cui vogliamo addestrare il modello sul set di dati.</a:t>
            </a:r>
          </a:p>
          <a:p>
            <a:r>
              <a:rPr lang="it-IT" b="1" dirty="0">
                <a:solidFill>
                  <a:schemeClr val="bg1"/>
                </a:solidFill>
              </a:rPr>
              <a:t>Batch</a:t>
            </a:r>
            <a:r>
              <a:rPr lang="it-IT" dirty="0">
                <a:solidFill>
                  <a:schemeClr val="bg1"/>
                </a:solidFill>
              </a:rPr>
              <a:t>: 		Indica la dimensione della batch di training</a:t>
            </a:r>
          </a:p>
          <a:p>
            <a:r>
              <a:rPr lang="it-IT" b="1" dirty="0" err="1">
                <a:solidFill>
                  <a:schemeClr val="bg1"/>
                </a:solidFill>
              </a:rPr>
              <a:t>Optimizer</a:t>
            </a:r>
            <a:r>
              <a:rPr lang="it-IT" dirty="0">
                <a:solidFill>
                  <a:schemeClr val="bg1"/>
                </a:solidFill>
              </a:rPr>
              <a:t>:	[SGD, Adam, </a:t>
            </a:r>
            <a:r>
              <a:rPr lang="it-IT" dirty="0" err="1">
                <a:solidFill>
                  <a:schemeClr val="bg1"/>
                </a:solidFill>
              </a:rPr>
              <a:t>Adamax</a:t>
            </a:r>
            <a:r>
              <a:rPr lang="it-IT" dirty="0">
                <a:solidFill>
                  <a:schemeClr val="bg1"/>
                </a:solidFill>
              </a:rPr>
              <a:t>, </a:t>
            </a:r>
            <a:r>
              <a:rPr lang="it-IT" dirty="0" err="1">
                <a:solidFill>
                  <a:schemeClr val="bg1"/>
                </a:solidFill>
              </a:rPr>
              <a:t>AdamW</a:t>
            </a:r>
            <a:r>
              <a:rPr lang="it-IT" dirty="0">
                <a:solidFill>
                  <a:schemeClr val="bg1"/>
                </a:solidFill>
              </a:rPr>
              <a:t>, </a:t>
            </a:r>
            <a:r>
              <a:rPr lang="it-IT" dirty="0" err="1">
                <a:solidFill>
                  <a:schemeClr val="bg1"/>
                </a:solidFill>
              </a:rPr>
              <a:t>NAdam</a:t>
            </a:r>
            <a:r>
              <a:rPr lang="it-IT" dirty="0">
                <a:solidFill>
                  <a:schemeClr val="bg1"/>
                </a:solidFill>
              </a:rPr>
              <a:t>, </a:t>
            </a:r>
            <a:r>
              <a:rPr lang="it-IT" dirty="0" err="1">
                <a:solidFill>
                  <a:schemeClr val="bg1"/>
                </a:solidFill>
              </a:rPr>
              <a:t>RAdam</a:t>
            </a:r>
            <a:r>
              <a:rPr lang="it-IT" dirty="0">
                <a:solidFill>
                  <a:schemeClr val="bg1"/>
                </a:solidFill>
              </a:rPr>
              <a:t>, </a:t>
            </a:r>
            <a:r>
              <a:rPr lang="it-IT" dirty="0" err="1">
                <a:solidFill>
                  <a:schemeClr val="bg1"/>
                </a:solidFill>
              </a:rPr>
              <a:t>RMSProp</a:t>
            </a:r>
            <a:r>
              <a:rPr lang="it-IT" dirty="0">
                <a:solidFill>
                  <a:schemeClr val="bg1"/>
                </a:solidFill>
              </a:rPr>
              <a:t>]</a:t>
            </a:r>
          </a:p>
          <a:p>
            <a:r>
              <a:rPr lang="it-IT" b="1" dirty="0" err="1">
                <a:solidFill>
                  <a:schemeClr val="bg1"/>
                </a:solidFill>
              </a:rPr>
              <a:t>Lr</a:t>
            </a:r>
            <a:r>
              <a:rPr lang="it-IT" b="1" dirty="0">
                <a:solidFill>
                  <a:schemeClr val="bg1"/>
                </a:solidFill>
              </a:rPr>
              <a:t>/</a:t>
            </a:r>
            <a:r>
              <a:rPr lang="it-IT" b="1" dirty="0" err="1">
                <a:solidFill>
                  <a:schemeClr val="bg1"/>
                </a:solidFill>
              </a:rPr>
              <a:t>Lrf</a:t>
            </a:r>
            <a:r>
              <a:rPr lang="it-IT" dirty="0">
                <a:solidFill>
                  <a:schemeClr val="bg1"/>
                </a:solidFill>
              </a:rPr>
              <a:t>: 		Rispettivamente il learning rate iniziale e finale</a:t>
            </a:r>
          </a:p>
        </p:txBody>
      </p:sp>
      <p:sp>
        <p:nvSpPr>
          <p:cNvPr id="14" name="CasellaDiTesto 13">
            <a:extLst>
              <a:ext uri="{FF2B5EF4-FFF2-40B4-BE49-F238E27FC236}">
                <a16:creationId xmlns:a16="http://schemas.microsoft.com/office/drawing/2014/main" id="{570AC661-B0BD-C65C-C2CD-00B85F6F6890}"/>
              </a:ext>
            </a:extLst>
          </p:cNvPr>
          <p:cNvSpPr txBox="1"/>
          <p:nvPr/>
        </p:nvSpPr>
        <p:spPr>
          <a:xfrm>
            <a:off x="-10785669" y="1015663"/>
            <a:ext cx="9565788" cy="2031325"/>
          </a:xfrm>
          <a:prstGeom prst="rect">
            <a:avLst/>
          </a:prstGeom>
          <a:noFill/>
        </p:spPr>
        <p:txBody>
          <a:bodyPr wrap="square">
            <a:spAutoFit/>
          </a:bodyPr>
          <a:lstStyle/>
          <a:p>
            <a:r>
              <a:rPr lang="it-IT" dirty="0">
                <a:solidFill>
                  <a:schemeClr val="bg1"/>
                </a:solidFill>
              </a:rPr>
              <a:t>La modalità Val in </a:t>
            </a:r>
            <a:r>
              <a:rPr lang="it-IT" dirty="0" err="1">
                <a:solidFill>
                  <a:schemeClr val="bg1"/>
                </a:solidFill>
              </a:rPr>
              <a:t>Ultralytics</a:t>
            </a:r>
            <a:r>
              <a:rPr lang="it-IT" dirty="0">
                <a:solidFill>
                  <a:schemeClr val="bg1"/>
                </a:solidFill>
              </a:rPr>
              <a:t> YOLOv8 fornisce una solida suite di strumenti e metriche per valutare le prestazioni del modello</a:t>
            </a:r>
          </a:p>
          <a:p>
            <a:endParaRPr lang="it-IT" dirty="0">
              <a:solidFill>
                <a:schemeClr val="bg1"/>
              </a:solidFill>
            </a:endParaRPr>
          </a:p>
          <a:p>
            <a:r>
              <a:rPr lang="it-IT" dirty="0">
                <a:solidFill>
                  <a:schemeClr val="bg1"/>
                </a:solidFill>
              </a:rPr>
              <a:t>Le impostazioni di validazione per i modelli YOLO si riferiscono ai vari </a:t>
            </a:r>
            <a:r>
              <a:rPr lang="it-IT" dirty="0" err="1">
                <a:solidFill>
                  <a:schemeClr val="bg1"/>
                </a:solidFill>
              </a:rPr>
              <a:t>iperparametri</a:t>
            </a:r>
            <a:r>
              <a:rPr lang="it-IT" dirty="0">
                <a:solidFill>
                  <a:schemeClr val="bg1"/>
                </a:solidFill>
              </a:rPr>
              <a:t> e configurazioni utilizzati per valutare le prestazioni del modello su un set di dati di validazione. Ad esempio:</a:t>
            </a:r>
          </a:p>
          <a:p>
            <a:r>
              <a:rPr lang="it-IT" dirty="0">
                <a:solidFill>
                  <a:schemeClr val="bg1"/>
                </a:solidFill>
              </a:rPr>
              <a:t>	</a:t>
            </a:r>
            <a:r>
              <a:rPr lang="it-IT" b="1" dirty="0">
                <a:solidFill>
                  <a:schemeClr val="bg1"/>
                </a:solidFill>
              </a:rPr>
              <a:t>batch</a:t>
            </a:r>
            <a:r>
              <a:rPr lang="it-IT" dirty="0">
                <a:solidFill>
                  <a:schemeClr val="bg1"/>
                </a:solidFill>
              </a:rPr>
              <a:t>: 	dimensione della batch di validazione</a:t>
            </a:r>
          </a:p>
          <a:p>
            <a:r>
              <a:rPr lang="it-IT" dirty="0">
                <a:solidFill>
                  <a:schemeClr val="bg1"/>
                </a:solidFill>
              </a:rPr>
              <a:t>	</a:t>
            </a:r>
            <a:r>
              <a:rPr lang="it-IT" b="1" dirty="0" err="1">
                <a:solidFill>
                  <a:schemeClr val="bg1"/>
                </a:solidFill>
              </a:rPr>
              <a:t>iou</a:t>
            </a:r>
            <a:r>
              <a:rPr lang="it-IT" dirty="0">
                <a:solidFill>
                  <a:schemeClr val="bg1"/>
                </a:solidFill>
              </a:rPr>
              <a:t>: 	soglia sulla </a:t>
            </a:r>
            <a:r>
              <a:rPr lang="it-IT" dirty="0" err="1">
                <a:solidFill>
                  <a:schemeClr val="bg1"/>
                </a:solidFill>
              </a:rPr>
              <a:t>region</a:t>
            </a:r>
            <a:r>
              <a:rPr lang="it-IT" dirty="0">
                <a:solidFill>
                  <a:schemeClr val="bg1"/>
                </a:solidFill>
              </a:rPr>
              <a:t> </a:t>
            </a:r>
            <a:r>
              <a:rPr lang="it-IT" dirty="0" err="1">
                <a:solidFill>
                  <a:schemeClr val="bg1"/>
                </a:solidFill>
              </a:rPr>
              <a:t>loss</a:t>
            </a:r>
            <a:r>
              <a:rPr lang="it-IT" dirty="0">
                <a:solidFill>
                  <a:schemeClr val="bg1"/>
                </a:solidFill>
              </a:rPr>
              <a:t> del tipo </a:t>
            </a:r>
            <a:r>
              <a:rPr lang="it-IT" dirty="0" err="1">
                <a:solidFill>
                  <a:schemeClr val="bg1"/>
                </a:solidFill>
              </a:rPr>
              <a:t>intersection</a:t>
            </a:r>
            <a:r>
              <a:rPr lang="it-IT" dirty="0">
                <a:solidFill>
                  <a:schemeClr val="bg1"/>
                </a:solidFill>
              </a:rPr>
              <a:t> over union (</a:t>
            </a:r>
            <a:r>
              <a:rPr lang="it-IT" dirty="0" err="1">
                <a:solidFill>
                  <a:schemeClr val="bg1"/>
                </a:solidFill>
              </a:rPr>
              <a:t>IoU</a:t>
            </a:r>
            <a:r>
              <a:rPr lang="it-IT" dirty="0">
                <a:solidFill>
                  <a:schemeClr val="bg1"/>
                </a:solidFill>
              </a:rPr>
              <a:t>) per NMS</a:t>
            </a:r>
          </a:p>
        </p:txBody>
      </p:sp>
      <p:pic>
        <p:nvPicPr>
          <p:cNvPr id="16" name="Immagine 15">
            <a:extLst>
              <a:ext uri="{FF2B5EF4-FFF2-40B4-BE49-F238E27FC236}">
                <a16:creationId xmlns:a16="http://schemas.microsoft.com/office/drawing/2014/main" id="{2FEDC6AE-8AFA-6615-EC8C-0068D6589D77}"/>
              </a:ext>
            </a:extLst>
          </p:cNvPr>
          <p:cNvPicPr>
            <a:picLocks noChangeAspect="1"/>
          </p:cNvPicPr>
          <p:nvPr/>
        </p:nvPicPr>
        <p:blipFill>
          <a:blip r:embed="rId5"/>
          <a:stretch>
            <a:fillRect/>
          </a:stretch>
        </p:blipFill>
        <p:spPr>
          <a:xfrm>
            <a:off x="-10922519" y="3084822"/>
            <a:ext cx="10725636" cy="322650"/>
          </a:xfrm>
          <a:prstGeom prst="rect">
            <a:avLst/>
          </a:prstGeom>
        </p:spPr>
      </p:pic>
      <p:sp>
        <p:nvSpPr>
          <p:cNvPr id="18" name="CasellaDiTesto 17">
            <a:extLst>
              <a:ext uri="{FF2B5EF4-FFF2-40B4-BE49-F238E27FC236}">
                <a16:creationId xmlns:a16="http://schemas.microsoft.com/office/drawing/2014/main" id="{3FA9CEEA-4F81-60DC-0894-70D81C957785}"/>
              </a:ext>
            </a:extLst>
          </p:cNvPr>
          <p:cNvSpPr txBox="1"/>
          <p:nvPr/>
        </p:nvSpPr>
        <p:spPr>
          <a:xfrm>
            <a:off x="-10785669" y="3452986"/>
            <a:ext cx="9565788" cy="646331"/>
          </a:xfrm>
          <a:prstGeom prst="rect">
            <a:avLst/>
          </a:prstGeom>
          <a:noFill/>
        </p:spPr>
        <p:txBody>
          <a:bodyPr wrap="square">
            <a:spAutoFit/>
          </a:bodyPr>
          <a:lstStyle/>
          <a:p>
            <a:r>
              <a:rPr lang="it-IT" dirty="0" err="1">
                <a:solidFill>
                  <a:schemeClr val="bg1"/>
                </a:solidFill>
              </a:rPr>
              <a:t>Ultralytics</a:t>
            </a:r>
            <a:r>
              <a:rPr lang="it-IT" dirty="0">
                <a:solidFill>
                  <a:schemeClr val="bg1"/>
                </a:solidFill>
              </a:rPr>
              <a:t> YOLOv8 offre una potente funzionalità nota come modalità di previsione (</a:t>
            </a:r>
            <a:r>
              <a:rPr lang="it-IT" dirty="0" err="1">
                <a:solidFill>
                  <a:schemeClr val="bg1"/>
                </a:solidFill>
              </a:rPr>
              <a:t>predict</a:t>
            </a:r>
            <a:r>
              <a:rPr lang="it-IT" dirty="0">
                <a:solidFill>
                  <a:schemeClr val="bg1"/>
                </a:solidFill>
              </a:rPr>
              <a:t>), su misura per l'inferenza in tempo reale ad alte prestazioni su un'ampia gamma di fonti di dati</a:t>
            </a:r>
          </a:p>
        </p:txBody>
      </p:sp>
      <p:pic>
        <p:nvPicPr>
          <p:cNvPr id="19" name="Immagine 18">
            <a:extLst>
              <a:ext uri="{FF2B5EF4-FFF2-40B4-BE49-F238E27FC236}">
                <a16:creationId xmlns:a16="http://schemas.microsoft.com/office/drawing/2014/main" id="{9FF1DFB3-76AD-507C-3261-7BD140F223EF}"/>
              </a:ext>
            </a:extLst>
          </p:cNvPr>
          <p:cNvPicPr>
            <a:picLocks noChangeAspect="1"/>
          </p:cNvPicPr>
          <p:nvPr/>
        </p:nvPicPr>
        <p:blipFill>
          <a:blip r:embed="rId6"/>
          <a:stretch>
            <a:fillRect/>
          </a:stretch>
        </p:blipFill>
        <p:spPr>
          <a:xfrm>
            <a:off x="-10925770" y="4184644"/>
            <a:ext cx="10725636" cy="407976"/>
          </a:xfrm>
          <a:prstGeom prst="rect">
            <a:avLst/>
          </a:prstGeom>
        </p:spPr>
      </p:pic>
      <p:sp>
        <p:nvSpPr>
          <p:cNvPr id="20" name="CasellaDiTesto 19">
            <a:extLst>
              <a:ext uri="{FF2B5EF4-FFF2-40B4-BE49-F238E27FC236}">
                <a16:creationId xmlns:a16="http://schemas.microsoft.com/office/drawing/2014/main" id="{A70D53DE-1BB1-9E45-4E7D-8B4DCACE90C4}"/>
              </a:ext>
            </a:extLst>
          </p:cNvPr>
          <p:cNvSpPr txBox="1"/>
          <p:nvPr/>
        </p:nvSpPr>
        <p:spPr>
          <a:xfrm>
            <a:off x="-10785669" y="4723461"/>
            <a:ext cx="9565788" cy="1200329"/>
          </a:xfrm>
          <a:prstGeom prst="rect">
            <a:avLst/>
          </a:prstGeom>
          <a:noFill/>
        </p:spPr>
        <p:txBody>
          <a:bodyPr wrap="square">
            <a:spAutoFit/>
          </a:bodyPr>
          <a:lstStyle/>
          <a:p>
            <a:r>
              <a:rPr lang="it-IT" dirty="0">
                <a:solidFill>
                  <a:schemeClr val="bg1"/>
                </a:solidFill>
              </a:rPr>
              <a:t>NB: in entrambi i casi si setta </a:t>
            </a:r>
            <a:r>
              <a:rPr lang="it-IT" b="1" dirty="0">
                <a:solidFill>
                  <a:schemeClr val="bg1"/>
                </a:solidFill>
              </a:rPr>
              <a:t>model={HOME}/runs/segment/train/weights/best.pt</a:t>
            </a:r>
          </a:p>
          <a:p>
            <a:r>
              <a:rPr lang="it-IT" b="1" dirty="0">
                <a:solidFill>
                  <a:schemeClr val="bg1"/>
                </a:solidFill>
              </a:rPr>
              <a:t>Best.pt </a:t>
            </a:r>
            <a:r>
              <a:rPr lang="it-IT" dirty="0">
                <a:solidFill>
                  <a:schemeClr val="bg1"/>
                </a:solidFill>
              </a:rPr>
              <a:t>contiene i migliori pesi scelti durante il </a:t>
            </a:r>
            <a:r>
              <a:rPr lang="it-IT" dirty="0" err="1">
                <a:solidFill>
                  <a:schemeClr val="bg1"/>
                </a:solidFill>
              </a:rPr>
              <a:t>traning</a:t>
            </a:r>
            <a:r>
              <a:rPr lang="it-IT" dirty="0">
                <a:solidFill>
                  <a:schemeClr val="bg1"/>
                </a:solidFill>
              </a:rPr>
              <a:t>, utilizzando le metriche di validazione</a:t>
            </a:r>
          </a:p>
          <a:p>
            <a:endParaRPr lang="it-IT" dirty="0">
              <a:solidFill>
                <a:schemeClr val="bg1"/>
              </a:solidFill>
            </a:endParaRPr>
          </a:p>
          <a:p>
            <a:r>
              <a:rPr lang="it-IT" dirty="0">
                <a:solidFill>
                  <a:schemeClr val="bg1"/>
                </a:solidFill>
              </a:rPr>
              <a:t>Un’ altra alternativa è last.pt che è il file che invece contiene i pesi dell’epoca più recente</a:t>
            </a:r>
          </a:p>
        </p:txBody>
      </p:sp>
    </p:spTree>
    <p:extLst>
      <p:ext uri="{BB962C8B-B14F-4D97-AF65-F5344CB8AC3E}">
        <p14:creationId xmlns:p14="http://schemas.microsoft.com/office/powerpoint/2010/main" val="2892097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1151906"/>
            <a:ext cx="8139169" cy="4213921"/>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sp>
        <p:nvSpPr>
          <p:cNvPr id="3" name="CasellaDiTesto 2">
            <a:extLst>
              <a:ext uri="{FF2B5EF4-FFF2-40B4-BE49-F238E27FC236}">
                <a16:creationId xmlns:a16="http://schemas.microsoft.com/office/drawing/2014/main" id="{81889AF2-6E3F-7AC1-3C85-677119F5E0A5}"/>
              </a:ext>
            </a:extLst>
          </p:cNvPr>
          <p:cNvSpPr txBox="1"/>
          <p:nvPr/>
        </p:nvSpPr>
        <p:spPr>
          <a:xfrm>
            <a:off x="-10536288" y="921149"/>
            <a:ext cx="9565788" cy="923330"/>
          </a:xfrm>
          <a:prstGeom prst="rect">
            <a:avLst/>
          </a:prstGeom>
          <a:noFill/>
        </p:spPr>
        <p:txBody>
          <a:bodyPr wrap="square">
            <a:spAutoFit/>
          </a:bodyPr>
          <a:lstStyle/>
          <a:p>
            <a:r>
              <a:rPr lang="it-IT" dirty="0">
                <a:solidFill>
                  <a:schemeClr val="bg1"/>
                </a:solidFill>
              </a:rPr>
              <a:t>Una volta importato il Dataset nel formato previsto da YoloV8, è possibile specificare il percorso del file descrittore del set di dati (.</a:t>
            </a:r>
            <a:r>
              <a:rPr lang="it-IT" dirty="0" err="1">
                <a:solidFill>
                  <a:schemeClr val="bg1"/>
                </a:solidFill>
              </a:rPr>
              <a:t>yaml</a:t>
            </a:r>
            <a:r>
              <a:rPr lang="it-IT" dirty="0">
                <a:solidFill>
                  <a:schemeClr val="bg1"/>
                </a:solidFill>
              </a:rPr>
              <a:t>), definendo la posizione e il formato del set di dati, e usarlo con il metodo "</a:t>
            </a:r>
            <a:r>
              <a:rPr lang="it-IT" dirty="0" err="1">
                <a:solidFill>
                  <a:schemeClr val="bg1"/>
                </a:solidFill>
              </a:rPr>
              <a:t>train</a:t>
            </a:r>
            <a:r>
              <a:rPr lang="it-IT" dirty="0">
                <a:solidFill>
                  <a:schemeClr val="bg1"/>
                </a:solidFill>
              </a:rPr>
              <a:t>" per eseguire il training del modello YOLOv8.</a:t>
            </a:r>
          </a:p>
        </p:txBody>
      </p:sp>
      <p:sp>
        <p:nvSpPr>
          <p:cNvPr id="5" name="CasellaDiTesto 4">
            <a:extLst>
              <a:ext uri="{FF2B5EF4-FFF2-40B4-BE49-F238E27FC236}">
                <a16:creationId xmlns:a16="http://schemas.microsoft.com/office/drawing/2014/main" id="{51CA34E6-7284-7274-D5B4-875544799F49}"/>
              </a:ext>
            </a:extLst>
          </p:cNvPr>
          <p:cNvSpPr txBox="1"/>
          <p:nvPr/>
        </p:nvSpPr>
        <p:spPr>
          <a:xfrm>
            <a:off x="-10536288" y="1982193"/>
            <a:ext cx="9565788" cy="646331"/>
          </a:xfrm>
          <a:prstGeom prst="rect">
            <a:avLst/>
          </a:prstGeom>
          <a:noFill/>
        </p:spPr>
        <p:txBody>
          <a:bodyPr wrap="square">
            <a:spAutoFit/>
          </a:bodyPr>
          <a:lstStyle/>
          <a:p>
            <a:r>
              <a:rPr lang="it-IT" dirty="0">
                <a:solidFill>
                  <a:schemeClr val="bg1"/>
                </a:solidFill>
              </a:rPr>
              <a:t>Il pacchetto </a:t>
            </a:r>
            <a:r>
              <a:rPr lang="it-IT" dirty="0" err="1">
                <a:solidFill>
                  <a:schemeClr val="bg1"/>
                </a:solidFill>
              </a:rPr>
              <a:t>Ultralytics</a:t>
            </a:r>
            <a:r>
              <a:rPr lang="it-IT" dirty="0">
                <a:solidFill>
                  <a:schemeClr val="bg1"/>
                </a:solidFill>
              </a:rPr>
              <a:t> YOLO è dotato di un'interfaccia a riga di comando (CLI) che semplifica le attività di addestramento, validazione e inferenza.</a:t>
            </a:r>
          </a:p>
        </p:txBody>
      </p:sp>
      <p:pic>
        <p:nvPicPr>
          <p:cNvPr id="11" name="Immagine 10">
            <a:extLst>
              <a:ext uri="{FF2B5EF4-FFF2-40B4-BE49-F238E27FC236}">
                <a16:creationId xmlns:a16="http://schemas.microsoft.com/office/drawing/2014/main" id="{60005681-7905-99BE-C07C-E85E1BCD1E9F}"/>
              </a:ext>
            </a:extLst>
          </p:cNvPr>
          <p:cNvPicPr>
            <a:picLocks noChangeAspect="1"/>
          </p:cNvPicPr>
          <p:nvPr/>
        </p:nvPicPr>
        <p:blipFill>
          <a:blip r:embed="rId4"/>
          <a:stretch>
            <a:fillRect/>
          </a:stretch>
        </p:blipFill>
        <p:spPr>
          <a:xfrm>
            <a:off x="-10536288" y="2802078"/>
            <a:ext cx="10054271" cy="411207"/>
          </a:xfrm>
          <a:prstGeom prst="rect">
            <a:avLst/>
          </a:prstGeom>
        </p:spPr>
      </p:pic>
      <p:sp>
        <p:nvSpPr>
          <p:cNvPr id="13" name="CasellaDiTesto 12">
            <a:extLst>
              <a:ext uri="{FF2B5EF4-FFF2-40B4-BE49-F238E27FC236}">
                <a16:creationId xmlns:a16="http://schemas.microsoft.com/office/drawing/2014/main" id="{B2DAA42B-B40F-0F09-41A9-D9E82BBD1443}"/>
              </a:ext>
            </a:extLst>
          </p:cNvPr>
          <p:cNvSpPr txBox="1"/>
          <p:nvPr/>
        </p:nvSpPr>
        <p:spPr>
          <a:xfrm>
            <a:off x="-10536289" y="3370053"/>
            <a:ext cx="10322551" cy="3416320"/>
          </a:xfrm>
          <a:prstGeom prst="rect">
            <a:avLst/>
          </a:prstGeom>
          <a:noFill/>
        </p:spPr>
        <p:txBody>
          <a:bodyPr wrap="square">
            <a:spAutoFit/>
          </a:bodyPr>
          <a:lstStyle/>
          <a:p>
            <a:r>
              <a:rPr lang="it-IT" b="1" dirty="0">
                <a:solidFill>
                  <a:schemeClr val="bg1"/>
                </a:solidFill>
              </a:rPr>
              <a:t>task</a:t>
            </a:r>
            <a:r>
              <a:rPr lang="it-IT" dirty="0">
                <a:solidFill>
                  <a:schemeClr val="bg1"/>
                </a:solidFill>
              </a:rPr>
              <a:t>: 		Indica l'attività che vogliamo eseguire utilizzando il modello. Poiché si sta eseguendo 			l'addestramento di un modello di segmentazione delle istanze, l'attività qui è </a:t>
            </a:r>
            <a:r>
              <a:rPr lang="it-IT" b="1" dirty="0" err="1">
                <a:solidFill>
                  <a:schemeClr val="bg1"/>
                </a:solidFill>
              </a:rPr>
              <a:t>segment</a:t>
            </a:r>
            <a:endParaRPr lang="it-IT" b="1" dirty="0">
              <a:solidFill>
                <a:schemeClr val="bg1"/>
              </a:solidFill>
            </a:endParaRPr>
          </a:p>
          <a:p>
            <a:r>
              <a:rPr lang="it-IT" b="1" dirty="0">
                <a:solidFill>
                  <a:schemeClr val="bg1"/>
                </a:solidFill>
              </a:rPr>
              <a:t>mode</a:t>
            </a:r>
            <a:r>
              <a:rPr lang="it-IT" dirty="0">
                <a:solidFill>
                  <a:schemeClr val="bg1"/>
                </a:solidFill>
              </a:rPr>
              <a:t>: 		Possiamo scegliere tra </a:t>
            </a:r>
            <a:r>
              <a:rPr lang="it-IT" dirty="0" err="1">
                <a:solidFill>
                  <a:schemeClr val="bg1"/>
                </a:solidFill>
              </a:rPr>
              <a:t>train</a:t>
            </a:r>
            <a:r>
              <a:rPr lang="it-IT" dirty="0">
                <a:solidFill>
                  <a:schemeClr val="bg1"/>
                </a:solidFill>
              </a:rPr>
              <a:t>, val, test e per la modalità. In questo caso, la modalità è 			specifica per l’addestramento.</a:t>
            </a:r>
          </a:p>
          <a:p>
            <a:r>
              <a:rPr lang="it-IT" b="1" dirty="0">
                <a:solidFill>
                  <a:schemeClr val="bg1"/>
                </a:solidFill>
              </a:rPr>
              <a:t>model</a:t>
            </a:r>
            <a:r>
              <a:rPr lang="it-IT" dirty="0">
                <a:solidFill>
                  <a:schemeClr val="bg1"/>
                </a:solidFill>
              </a:rPr>
              <a:t>: 		Contiene il nome del file dei pesi del modello YOLOv8 COCO </a:t>
            </a:r>
            <a:r>
              <a:rPr lang="it-IT" dirty="0" err="1">
                <a:solidFill>
                  <a:schemeClr val="bg1"/>
                </a:solidFill>
              </a:rPr>
              <a:t>pre</a:t>
            </a:r>
            <a:r>
              <a:rPr lang="it-IT" dirty="0">
                <a:solidFill>
                  <a:schemeClr val="bg1"/>
                </a:solidFill>
              </a:rPr>
              <a:t>-addestrato. Se non è già 		presente, l'interfaccia CLI lo scaricherà per la prima volta.</a:t>
            </a:r>
          </a:p>
          <a:p>
            <a:r>
              <a:rPr lang="it-IT" b="1" dirty="0" err="1">
                <a:solidFill>
                  <a:schemeClr val="bg1"/>
                </a:solidFill>
              </a:rPr>
              <a:t>imgsz</a:t>
            </a:r>
            <a:r>
              <a:rPr lang="it-IT" dirty="0">
                <a:solidFill>
                  <a:schemeClr val="bg1"/>
                </a:solidFill>
              </a:rPr>
              <a:t>: 		Indica il numero di pixel sul lato più lungo.</a:t>
            </a:r>
          </a:p>
          <a:p>
            <a:r>
              <a:rPr lang="it-IT" b="1" dirty="0">
                <a:solidFill>
                  <a:schemeClr val="bg1"/>
                </a:solidFill>
              </a:rPr>
              <a:t>data</a:t>
            </a:r>
            <a:r>
              <a:rPr lang="it-IT" dirty="0">
                <a:solidFill>
                  <a:schemeClr val="bg1"/>
                </a:solidFill>
              </a:rPr>
              <a:t>: 		Specifica il percorso del file YAML del set di dati.</a:t>
            </a:r>
          </a:p>
          <a:p>
            <a:r>
              <a:rPr lang="it-IT" b="1" dirty="0" err="1">
                <a:solidFill>
                  <a:schemeClr val="bg1"/>
                </a:solidFill>
              </a:rPr>
              <a:t>epochs</a:t>
            </a:r>
            <a:r>
              <a:rPr lang="it-IT" dirty="0">
                <a:solidFill>
                  <a:schemeClr val="bg1"/>
                </a:solidFill>
              </a:rPr>
              <a:t>: 		Questo è il numero di epoche con cui vogliamo addestrare il modello sul set di dati.</a:t>
            </a:r>
          </a:p>
          <a:p>
            <a:r>
              <a:rPr lang="it-IT" b="1" dirty="0">
                <a:solidFill>
                  <a:schemeClr val="bg1"/>
                </a:solidFill>
              </a:rPr>
              <a:t>Batch</a:t>
            </a:r>
            <a:r>
              <a:rPr lang="it-IT" dirty="0">
                <a:solidFill>
                  <a:schemeClr val="bg1"/>
                </a:solidFill>
              </a:rPr>
              <a:t>: 		Indica la dimensione della batch di training</a:t>
            </a:r>
          </a:p>
          <a:p>
            <a:r>
              <a:rPr lang="it-IT" b="1" dirty="0" err="1">
                <a:solidFill>
                  <a:schemeClr val="bg1"/>
                </a:solidFill>
              </a:rPr>
              <a:t>Optimizer</a:t>
            </a:r>
            <a:r>
              <a:rPr lang="it-IT" dirty="0">
                <a:solidFill>
                  <a:schemeClr val="bg1"/>
                </a:solidFill>
              </a:rPr>
              <a:t>:	[SGD, Adam, </a:t>
            </a:r>
            <a:r>
              <a:rPr lang="it-IT" dirty="0" err="1">
                <a:solidFill>
                  <a:schemeClr val="bg1"/>
                </a:solidFill>
              </a:rPr>
              <a:t>Adamax</a:t>
            </a:r>
            <a:r>
              <a:rPr lang="it-IT" dirty="0">
                <a:solidFill>
                  <a:schemeClr val="bg1"/>
                </a:solidFill>
              </a:rPr>
              <a:t>, </a:t>
            </a:r>
            <a:r>
              <a:rPr lang="it-IT" dirty="0" err="1">
                <a:solidFill>
                  <a:schemeClr val="bg1"/>
                </a:solidFill>
              </a:rPr>
              <a:t>AdamW</a:t>
            </a:r>
            <a:r>
              <a:rPr lang="it-IT" dirty="0">
                <a:solidFill>
                  <a:schemeClr val="bg1"/>
                </a:solidFill>
              </a:rPr>
              <a:t>, </a:t>
            </a:r>
            <a:r>
              <a:rPr lang="it-IT" dirty="0" err="1">
                <a:solidFill>
                  <a:schemeClr val="bg1"/>
                </a:solidFill>
              </a:rPr>
              <a:t>NAdam</a:t>
            </a:r>
            <a:r>
              <a:rPr lang="it-IT" dirty="0">
                <a:solidFill>
                  <a:schemeClr val="bg1"/>
                </a:solidFill>
              </a:rPr>
              <a:t>, </a:t>
            </a:r>
            <a:r>
              <a:rPr lang="it-IT" dirty="0" err="1">
                <a:solidFill>
                  <a:schemeClr val="bg1"/>
                </a:solidFill>
              </a:rPr>
              <a:t>RAdam</a:t>
            </a:r>
            <a:r>
              <a:rPr lang="it-IT" dirty="0">
                <a:solidFill>
                  <a:schemeClr val="bg1"/>
                </a:solidFill>
              </a:rPr>
              <a:t>, </a:t>
            </a:r>
            <a:r>
              <a:rPr lang="it-IT" dirty="0" err="1">
                <a:solidFill>
                  <a:schemeClr val="bg1"/>
                </a:solidFill>
              </a:rPr>
              <a:t>RMSProp</a:t>
            </a:r>
            <a:r>
              <a:rPr lang="it-IT" dirty="0">
                <a:solidFill>
                  <a:schemeClr val="bg1"/>
                </a:solidFill>
              </a:rPr>
              <a:t>]</a:t>
            </a:r>
          </a:p>
          <a:p>
            <a:r>
              <a:rPr lang="it-IT" b="1" dirty="0" err="1">
                <a:solidFill>
                  <a:schemeClr val="bg1"/>
                </a:solidFill>
              </a:rPr>
              <a:t>Lr</a:t>
            </a:r>
            <a:r>
              <a:rPr lang="it-IT" b="1" dirty="0">
                <a:solidFill>
                  <a:schemeClr val="bg1"/>
                </a:solidFill>
              </a:rPr>
              <a:t>/</a:t>
            </a:r>
            <a:r>
              <a:rPr lang="it-IT" b="1" dirty="0" err="1">
                <a:solidFill>
                  <a:schemeClr val="bg1"/>
                </a:solidFill>
              </a:rPr>
              <a:t>Lrf</a:t>
            </a:r>
            <a:r>
              <a:rPr lang="it-IT" dirty="0">
                <a:solidFill>
                  <a:schemeClr val="bg1"/>
                </a:solidFill>
              </a:rPr>
              <a:t>: 		Rispettivamente il learning rate iniziale e finale</a:t>
            </a:r>
          </a:p>
        </p:txBody>
      </p:sp>
      <p:sp>
        <p:nvSpPr>
          <p:cNvPr id="14" name="CasellaDiTesto 13">
            <a:extLst>
              <a:ext uri="{FF2B5EF4-FFF2-40B4-BE49-F238E27FC236}">
                <a16:creationId xmlns:a16="http://schemas.microsoft.com/office/drawing/2014/main" id="{570AC661-B0BD-C65C-C2CD-00B85F6F6890}"/>
              </a:ext>
            </a:extLst>
          </p:cNvPr>
          <p:cNvSpPr txBox="1"/>
          <p:nvPr/>
        </p:nvSpPr>
        <p:spPr>
          <a:xfrm>
            <a:off x="-10785669" y="1015663"/>
            <a:ext cx="9565788" cy="2031325"/>
          </a:xfrm>
          <a:prstGeom prst="rect">
            <a:avLst/>
          </a:prstGeom>
          <a:noFill/>
        </p:spPr>
        <p:txBody>
          <a:bodyPr wrap="square">
            <a:spAutoFit/>
          </a:bodyPr>
          <a:lstStyle/>
          <a:p>
            <a:r>
              <a:rPr lang="it-IT" dirty="0">
                <a:solidFill>
                  <a:schemeClr val="bg1"/>
                </a:solidFill>
              </a:rPr>
              <a:t>La modalità Val in </a:t>
            </a:r>
            <a:r>
              <a:rPr lang="it-IT" dirty="0" err="1">
                <a:solidFill>
                  <a:schemeClr val="bg1"/>
                </a:solidFill>
              </a:rPr>
              <a:t>Ultralytics</a:t>
            </a:r>
            <a:r>
              <a:rPr lang="it-IT" dirty="0">
                <a:solidFill>
                  <a:schemeClr val="bg1"/>
                </a:solidFill>
              </a:rPr>
              <a:t> YOLOv8 fornisce una solida suite di strumenti e metriche per valutare le prestazioni del modello</a:t>
            </a:r>
          </a:p>
          <a:p>
            <a:endParaRPr lang="it-IT" dirty="0">
              <a:solidFill>
                <a:schemeClr val="bg1"/>
              </a:solidFill>
            </a:endParaRPr>
          </a:p>
          <a:p>
            <a:r>
              <a:rPr lang="it-IT" dirty="0">
                <a:solidFill>
                  <a:schemeClr val="bg1"/>
                </a:solidFill>
              </a:rPr>
              <a:t>Le impostazioni di validazione per i modelli YOLO si riferiscono ai vari </a:t>
            </a:r>
            <a:r>
              <a:rPr lang="it-IT" dirty="0" err="1">
                <a:solidFill>
                  <a:schemeClr val="bg1"/>
                </a:solidFill>
              </a:rPr>
              <a:t>iperparametri</a:t>
            </a:r>
            <a:r>
              <a:rPr lang="it-IT" dirty="0">
                <a:solidFill>
                  <a:schemeClr val="bg1"/>
                </a:solidFill>
              </a:rPr>
              <a:t> e configurazioni utilizzati per valutare le prestazioni del modello su un set di dati di validazione. Ad esempio:</a:t>
            </a:r>
          </a:p>
          <a:p>
            <a:r>
              <a:rPr lang="it-IT" dirty="0">
                <a:solidFill>
                  <a:schemeClr val="bg1"/>
                </a:solidFill>
              </a:rPr>
              <a:t>	</a:t>
            </a:r>
            <a:r>
              <a:rPr lang="it-IT" b="1" dirty="0">
                <a:solidFill>
                  <a:schemeClr val="bg1"/>
                </a:solidFill>
              </a:rPr>
              <a:t>batch</a:t>
            </a:r>
            <a:r>
              <a:rPr lang="it-IT" dirty="0">
                <a:solidFill>
                  <a:schemeClr val="bg1"/>
                </a:solidFill>
              </a:rPr>
              <a:t>: 	dimensione della batch di validazione</a:t>
            </a:r>
          </a:p>
          <a:p>
            <a:r>
              <a:rPr lang="it-IT" dirty="0">
                <a:solidFill>
                  <a:schemeClr val="bg1"/>
                </a:solidFill>
              </a:rPr>
              <a:t>	</a:t>
            </a:r>
            <a:r>
              <a:rPr lang="it-IT" b="1" dirty="0" err="1">
                <a:solidFill>
                  <a:schemeClr val="bg1"/>
                </a:solidFill>
              </a:rPr>
              <a:t>iou</a:t>
            </a:r>
            <a:r>
              <a:rPr lang="it-IT" dirty="0">
                <a:solidFill>
                  <a:schemeClr val="bg1"/>
                </a:solidFill>
              </a:rPr>
              <a:t>: 	soglia sulla </a:t>
            </a:r>
            <a:r>
              <a:rPr lang="it-IT" dirty="0" err="1">
                <a:solidFill>
                  <a:schemeClr val="bg1"/>
                </a:solidFill>
              </a:rPr>
              <a:t>region</a:t>
            </a:r>
            <a:r>
              <a:rPr lang="it-IT" dirty="0">
                <a:solidFill>
                  <a:schemeClr val="bg1"/>
                </a:solidFill>
              </a:rPr>
              <a:t> </a:t>
            </a:r>
            <a:r>
              <a:rPr lang="it-IT" dirty="0" err="1">
                <a:solidFill>
                  <a:schemeClr val="bg1"/>
                </a:solidFill>
              </a:rPr>
              <a:t>loss</a:t>
            </a:r>
            <a:r>
              <a:rPr lang="it-IT" dirty="0">
                <a:solidFill>
                  <a:schemeClr val="bg1"/>
                </a:solidFill>
              </a:rPr>
              <a:t> del tipo </a:t>
            </a:r>
            <a:r>
              <a:rPr lang="it-IT" dirty="0" err="1">
                <a:solidFill>
                  <a:schemeClr val="bg1"/>
                </a:solidFill>
              </a:rPr>
              <a:t>intersection</a:t>
            </a:r>
            <a:r>
              <a:rPr lang="it-IT" dirty="0">
                <a:solidFill>
                  <a:schemeClr val="bg1"/>
                </a:solidFill>
              </a:rPr>
              <a:t> over union (</a:t>
            </a:r>
            <a:r>
              <a:rPr lang="it-IT" dirty="0" err="1">
                <a:solidFill>
                  <a:schemeClr val="bg1"/>
                </a:solidFill>
              </a:rPr>
              <a:t>IoU</a:t>
            </a:r>
            <a:r>
              <a:rPr lang="it-IT" dirty="0">
                <a:solidFill>
                  <a:schemeClr val="bg1"/>
                </a:solidFill>
              </a:rPr>
              <a:t>) per NMS</a:t>
            </a:r>
          </a:p>
        </p:txBody>
      </p:sp>
      <p:pic>
        <p:nvPicPr>
          <p:cNvPr id="16" name="Immagine 15">
            <a:extLst>
              <a:ext uri="{FF2B5EF4-FFF2-40B4-BE49-F238E27FC236}">
                <a16:creationId xmlns:a16="http://schemas.microsoft.com/office/drawing/2014/main" id="{2FEDC6AE-8AFA-6615-EC8C-0068D6589D77}"/>
              </a:ext>
            </a:extLst>
          </p:cNvPr>
          <p:cNvPicPr>
            <a:picLocks noChangeAspect="1"/>
          </p:cNvPicPr>
          <p:nvPr/>
        </p:nvPicPr>
        <p:blipFill>
          <a:blip r:embed="rId5"/>
          <a:stretch>
            <a:fillRect/>
          </a:stretch>
        </p:blipFill>
        <p:spPr>
          <a:xfrm>
            <a:off x="-10922519" y="3084822"/>
            <a:ext cx="10725636" cy="322650"/>
          </a:xfrm>
          <a:prstGeom prst="rect">
            <a:avLst/>
          </a:prstGeom>
        </p:spPr>
      </p:pic>
      <p:sp>
        <p:nvSpPr>
          <p:cNvPr id="18" name="CasellaDiTesto 17">
            <a:extLst>
              <a:ext uri="{FF2B5EF4-FFF2-40B4-BE49-F238E27FC236}">
                <a16:creationId xmlns:a16="http://schemas.microsoft.com/office/drawing/2014/main" id="{3FA9CEEA-4F81-60DC-0894-70D81C957785}"/>
              </a:ext>
            </a:extLst>
          </p:cNvPr>
          <p:cNvSpPr txBox="1"/>
          <p:nvPr/>
        </p:nvSpPr>
        <p:spPr>
          <a:xfrm>
            <a:off x="-10785669" y="3452986"/>
            <a:ext cx="9565788" cy="646331"/>
          </a:xfrm>
          <a:prstGeom prst="rect">
            <a:avLst/>
          </a:prstGeom>
          <a:noFill/>
        </p:spPr>
        <p:txBody>
          <a:bodyPr wrap="square">
            <a:spAutoFit/>
          </a:bodyPr>
          <a:lstStyle/>
          <a:p>
            <a:r>
              <a:rPr lang="it-IT" dirty="0" err="1">
                <a:solidFill>
                  <a:schemeClr val="bg1"/>
                </a:solidFill>
              </a:rPr>
              <a:t>Ultralytics</a:t>
            </a:r>
            <a:r>
              <a:rPr lang="it-IT" dirty="0">
                <a:solidFill>
                  <a:schemeClr val="bg1"/>
                </a:solidFill>
              </a:rPr>
              <a:t> YOLOv8 offre una potente funzionalità nota come modalità di previsione (</a:t>
            </a:r>
            <a:r>
              <a:rPr lang="it-IT" dirty="0" err="1">
                <a:solidFill>
                  <a:schemeClr val="bg1"/>
                </a:solidFill>
              </a:rPr>
              <a:t>predict</a:t>
            </a:r>
            <a:r>
              <a:rPr lang="it-IT" dirty="0">
                <a:solidFill>
                  <a:schemeClr val="bg1"/>
                </a:solidFill>
              </a:rPr>
              <a:t>), su misura per l'inferenza in tempo reale ad alte prestazioni su un'ampia gamma di fonti di dati</a:t>
            </a:r>
          </a:p>
        </p:txBody>
      </p:sp>
      <p:pic>
        <p:nvPicPr>
          <p:cNvPr id="19" name="Immagine 18">
            <a:extLst>
              <a:ext uri="{FF2B5EF4-FFF2-40B4-BE49-F238E27FC236}">
                <a16:creationId xmlns:a16="http://schemas.microsoft.com/office/drawing/2014/main" id="{9FF1DFB3-76AD-507C-3261-7BD140F223EF}"/>
              </a:ext>
            </a:extLst>
          </p:cNvPr>
          <p:cNvPicPr>
            <a:picLocks noChangeAspect="1"/>
          </p:cNvPicPr>
          <p:nvPr/>
        </p:nvPicPr>
        <p:blipFill>
          <a:blip r:embed="rId6"/>
          <a:stretch>
            <a:fillRect/>
          </a:stretch>
        </p:blipFill>
        <p:spPr>
          <a:xfrm>
            <a:off x="-10925770" y="4184644"/>
            <a:ext cx="10725636" cy="407976"/>
          </a:xfrm>
          <a:prstGeom prst="rect">
            <a:avLst/>
          </a:prstGeom>
        </p:spPr>
      </p:pic>
      <p:sp>
        <p:nvSpPr>
          <p:cNvPr id="20" name="CasellaDiTesto 19">
            <a:extLst>
              <a:ext uri="{FF2B5EF4-FFF2-40B4-BE49-F238E27FC236}">
                <a16:creationId xmlns:a16="http://schemas.microsoft.com/office/drawing/2014/main" id="{A70D53DE-1BB1-9E45-4E7D-8B4DCACE90C4}"/>
              </a:ext>
            </a:extLst>
          </p:cNvPr>
          <p:cNvSpPr txBox="1"/>
          <p:nvPr/>
        </p:nvSpPr>
        <p:spPr>
          <a:xfrm>
            <a:off x="-10785669" y="4723461"/>
            <a:ext cx="9565788" cy="1200329"/>
          </a:xfrm>
          <a:prstGeom prst="rect">
            <a:avLst/>
          </a:prstGeom>
          <a:noFill/>
        </p:spPr>
        <p:txBody>
          <a:bodyPr wrap="square">
            <a:spAutoFit/>
          </a:bodyPr>
          <a:lstStyle/>
          <a:p>
            <a:r>
              <a:rPr lang="it-IT" dirty="0">
                <a:solidFill>
                  <a:schemeClr val="bg1"/>
                </a:solidFill>
              </a:rPr>
              <a:t>NB: in entrambi i casi si setta </a:t>
            </a:r>
            <a:r>
              <a:rPr lang="it-IT" b="1" dirty="0">
                <a:solidFill>
                  <a:schemeClr val="bg1"/>
                </a:solidFill>
              </a:rPr>
              <a:t>model={HOME}/runs/segment/train/weights/best.pt</a:t>
            </a:r>
          </a:p>
          <a:p>
            <a:r>
              <a:rPr lang="it-IT" b="1" dirty="0">
                <a:solidFill>
                  <a:schemeClr val="bg1"/>
                </a:solidFill>
              </a:rPr>
              <a:t>Best.pt </a:t>
            </a:r>
            <a:r>
              <a:rPr lang="it-IT" dirty="0">
                <a:solidFill>
                  <a:schemeClr val="bg1"/>
                </a:solidFill>
              </a:rPr>
              <a:t>contiene i migliori pesi scelti durante il </a:t>
            </a:r>
            <a:r>
              <a:rPr lang="it-IT" dirty="0" err="1">
                <a:solidFill>
                  <a:schemeClr val="bg1"/>
                </a:solidFill>
              </a:rPr>
              <a:t>traning</a:t>
            </a:r>
            <a:r>
              <a:rPr lang="it-IT" dirty="0">
                <a:solidFill>
                  <a:schemeClr val="bg1"/>
                </a:solidFill>
              </a:rPr>
              <a:t>, utilizzando le metriche di validazione</a:t>
            </a:r>
          </a:p>
          <a:p>
            <a:endParaRPr lang="it-IT" dirty="0">
              <a:solidFill>
                <a:schemeClr val="bg1"/>
              </a:solidFill>
            </a:endParaRPr>
          </a:p>
          <a:p>
            <a:r>
              <a:rPr lang="it-IT" dirty="0">
                <a:solidFill>
                  <a:schemeClr val="bg1"/>
                </a:solidFill>
              </a:rPr>
              <a:t>Un’ altra alternativa è last.pt che è il file che invece contiene i pesi dell’epoca più recente</a:t>
            </a:r>
          </a:p>
        </p:txBody>
      </p:sp>
      <p:pic>
        <p:nvPicPr>
          <p:cNvPr id="2" name="Immagine 1">
            <a:extLst>
              <a:ext uri="{FF2B5EF4-FFF2-40B4-BE49-F238E27FC236}">
                <a16:creationId xmlns:a16="http://schemas.microsoft.com/office/drawing/2014/main" id="{8A9AEBF8-6A28-4C09-0638-C3B255AC7249}"/>
              </a:ext>
            </a:extLst>
          </p:cNvPr>
          <p:cNvPicPr>
            <a:picLocks noChangeAspect="1"/>
          </p:cNvPicPr>
          <p:nvPr/>
        </p:nvPicPr>
        <p:blipFill>
          <a:blip r:embed="rId7"/>
          <a:stretch>
            <a:fillRect/>
          </a:stretch>
        </p:blipFill>
        <p:spPr>
          <a:xfrm>
            <a:off x="614540" y="1492173"/>
            <a:ext cx="7077536" cy="3507947"/>
          </a:xfrm>
          <a:prstGeom prst="rect">
            <a:avLst/>
          </a:prstGeom>
        </p:spPr>
      </p:pic>
    </p:spTree>
    <p:extLst>
      <p:ext uri="{BB962C8B-B14F-4D97-AF65-F5344CB8AC3E}">
        <p14:creationId xmlns:p14="http://schemas.microsoft.com/office/powerpoint/2010/main" val="1764941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D6D1B0A0-3CEE-5A5D-33E2-B961477221EB}"/>
              </a:ext>
            </a:extLst>
          </p:cNvPr>
          <p:cNvSpPr txBox="1"/>
          <p:nvPr/>
        </p:nvSpPr>
        <p:spPr>
          <a:xfrm>
            <a:off x="460244" y="1015663"/>
            <a:ext cx="9565788" cy="3139321"/>
          </a:xfrm>
          <a:prstGeom prst="rect">
            <a:avLst/>
          </a:prstGeom>
          <a:noFill/>
        </p:spPr>
        <p:txBody>
          <a:bodyPr wrap="square">
            <a:spAutoFit/>
          </a:bodyPr>
          <a:lstStyle/>
          <a:p>
            <a:r>
              <a:rPr lang="it-IT" dirty="0"/>
              <a:t>-Si è eseguito l’addestramento della </a:t>
            </a:r>
            <a:r>
              <a:rPr lang="it-IT" dirty="0" err="1"/>
              <a:t>MaskRCNN</a:t>
            </a:r>
            <a:r>
              <a:rPr lang="it-IT" dirty="0"/>
              <a:t> facendo variare i seguenti iper-parametri:</a:t>
            </a:r>
          </a:p>
          <a:p>
            <a:r>
              <a:rPr lang="it-IT" dirty="0"/>
              <a:t>	Batch Size</a:t>
            </a:r>
          </a:p>
          <a:p>
            <a:r>
              <a:rPr lang="it-IT" dirty="0"/>
              <a:t>	Learning Rate</a:t>
            </a:r>
          </a:p>
          <a:p>
            <a:r>
              <a:rPr lang="it-IT" dirty="0"/>
              <a:t>	Ottimizzatore </a:t>
            </a:r>
          </a:p>
          <a:p>
            <a:endParaRPr lang="it-IT" dirty="0"/>
          </a:p>
          <a:p>
            <a:r>
              <a:rPr lang="it-IT" dirty="0"/>
              <a:t>-Si è diviso il dataset di circa 600 immagini, in 2 </a:t>
            </a:r>
            <a:r>
              <a:rPr lang="it-IT" dirty="0" err="1"/>
              <a:t>partizoni</a:t>
            </a:r>
            <a:r>
              <a:rPr lang="it-IT" dirty="0"/>
              <a:t>: 70% Training e 30% </a:t>
            </a:r>
            <a:r>
              <a:rPr lang="it-IT" dirty="0" err="1"/>
              <a:t>validation</a:t>
            </a:r>
            <a:r>
              <a:rPr lang="it-IT" dirty="0"/>
              <a:t>.</a:t>
            </a:r>
          </a:p>
          <a:p>
            <a:endParaRPr lang="it-IT" dirty="0"/>
          </a:p>
          <a:p>
            <a:r>
              <a:rPr lang="it-IT" dirty="0"/>
              <a:t>-Il </a:t>
            </a:r>
            <a:r>
              <a:rPr lang="it-IT" dirty="0" err="1"/>
              <a:t>finetuning</a:t>
            </a:r>
            <a:r>
              <a:rPr lang="it-IT" dirty="0"/>
              <a:t> è stato eseguito sempre su 20 epoche.</a:t>
            </a:r>
          </a:p>
          <a:p>
            <a:endParaRPr lang="it-IT" dirty="0"/>
          </a:p>
          <a:p>
            <a:r>
              <a:rPr lang="it-IT" dirty="0"/>
              <a:t>-Inoltre è stata scelta una immagine di test, allo scopo di confrontare le predizioni delle diverse reti considerate.</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1151906"/>
            <a:ext cx="10906120" cy="5284520"/>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2" name="Immagine 1">
            <a:extLst>
              <a:ext uri="{FF2B5EF4-FFF2-40B4-BE49-F238E27FC236}">
                <a16:creationId xmlns:a16="http://schemas.microsoft.com/office/drawing/2014/main" id="{8A9AEBF8-6A28-4C09-0638-C3B255AC7249}"/>
              </a:ext>
            </a:extLst>
          </p:cNvPr>
          <p:cNvPicPr>
            <a:picLocks noChangeAspect="1"/>
          </p:cNvPicPr>
          <p:nvPr/>
        </p:nvPicPr>
        <p:blipFill>
          <a:blip r:embed="rId4"/>
          <a:stretch>
            <a:fillRect/>
          </a:stretch>
        </p:blipFill>
        <p:spPr>
          <a:xfrm>
            <a:off x="614540" y="1492173"/>
            <a:ext cx="7077536" cy="3507947"/>
          </a:xfrm>
          <a:prstGeom prst="rect">
            <a:avLst/>
          </a:prstGeom>
        </p:spPr>
      </p:pic>
      <p:pic>
        <p:nvPicPr>
          <p:cNvPr id="6" name="Immagine 5">
            <a:extLst>
              <a:ext uri="{FF2B5EF4-FFF2-40B4-BE49-F238E27FC236}">
                <a16:creationId xmlns:a16="http://schemas.microsoft.com/office/drawing/2014/main" id="{E12CDC49-E1B9-A2C4-562A-079EF895BADF}"/>
              </a:ext>
            </a:extLst>
          </p:cNvPr>
          <p:cNvPicPr>
            <a:picLocks noChangeAspect="1"/>
          </p:cNvPicPr>
          <p:nvPr/>
        </p:nvPicPr>
        <p:blipFill>
          <a:blip r:embed="rId5"/>
          <a:stretch>
            <a:fillRect/>
          </a:stretch>
        </p:blipFill>
        <p:spPr>
          <a:xfrm>
            <a:off x="3189131" y="2419782"/>
            <a:ext cx="7357531" cy="3704733"/>
          </a:xfrm>
          <a:prstGeom prst="rect">
            <a:avLst/>
          </a:prstGeom>
        </p:spPr>
      </p:pic>
      <p:pic>
        <p:nvPicPr>
          <p:cNvPr id="3" name="Immagine 2" descr="Immagine che contiene nero, oscurità&#10;&#10;Descrizione generata automaticamente">
            <a:extLst>
              <a:ext uri="{FF2B5EF4-FFF2-40B4-BE49-F238E27FC236}">
                <a16:creationId xmlns:a16="http://schemas.microsoft.com/office/drawing/2014/main" id="{FB179B85-D732-539C-BF89-FC85315E3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4460" y="3812738"/>
            <a:ext cx="546971" cy="546971"/>
          </a:xfrm>
          <a:prstGeom prst="rect">
            <a:avLst/>
          </a:prstGeom>
        </p:spPr>
      </p:pic>
      <p:sp>
        <p:nvSpPr>
          <p:cNvPr id="5" name="CasellaDiTesto 4">
            <a:extLst>
              <a:ext uri="{FF2B5EF4-FFF2-40B4-BE49-F238E27FC236}">
                <a16:creationId xmlns:a16="http://schemas.microsoft.com/office/drawing/2014/main" id="{8D02F255-6ACC-DC88-F2DE-F0EFCA87BC4F}"/>
              </a:ext>
            </a:extLst>
          </p:cNvPr>
          <p:cNvSpPr txBox="1"/>
          <p:nvPr/>
        </p:nvSpPr>
        <p:spPr>
          <a:xfrm>
            <a:off x="612644" y="-1142011"/>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Tree>
    <p:extLst>
      <p:ext uri="{BB962C8B-B14F-4D97-AF65-F5344CB8AC3E}">
        <p14:creationId xmlns:p14="http://schemas.microsoft.com/office/powerpoint/2010/main" val="2113558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1015663"/>
            <a:ext cx="10906120" cy="1190178"/>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460244" y="1015663"/>
            <a:ext cx="9565788" cy="3139321"/>
          </a:xfrm>
          <a:prstGeom prst="rect">
            <a:avLst/>
          </a:prstGeom>
          <a:noFill/>
        </p:spPr>
        <p:txBody>
          <a:bodyPr wrap="square">
            <a:spAutoFit/>
          </a:bodyPr>
          <a:lstStyle/>
          <a:p>
            <a:r>
              <a:rPr lang="it-IT" dirty="0"/>
              <a:t>-Si è eseguito l’addestramento della </a:t>
            </a:r>
            <a:r>
              <a:rPr lang="it-IT" dirty="0" err="1"/>
              <a:t>MaskRCNN</a:t>
            </a:r>
            <a:r>
              <a:rPr lang="it-IT" dirty="0"/>
              <a:t> facendo variare i seguenti iper-parametri:</a:t>
            </a:r>
          </a:p>
          <a:p>
            <a:r>
              <a:rPr lang="it-IT" dirty="0"/>
              <a:t>	Batch Size</a:t>
            </a:r>
          </a:p>
          <a:p>
            <a:r>
              <a:rPr lang="it-IT" dirty="0"/>
              <a:t>	Learning Rate</a:t>
            </a:r>
          </a:p>
          <a:p>
            <a:r>
              <a:rPr lang="it-IT" dirty="0"/>
              <a:t>	Ottimizzatore </a:t>
            </a:r>
          </a:p>
          <a:p>
            <a:endParaRPr lang="it-IT" dirty="0"/>
          </a:p>
          <a:p>
            <a:r>
              <a:rPr lang="it-IT" dirty="0"/>
              <a:t>-Si è diviso il dataset di circa 600 immagini, in 2 </a:t>
            </a:r>
            <a:r>
              <a:rPr lang="it-IT" dirty="0" err="1"/>
              <a:t>partizoni</a:t>
            </a:r>
            <a:r>
              <a:rPr lang="it-IT" dirty="0"/>
              <a:t>: 70% Training e 30% </a:t>
            </a:r>
            <a:r>
              <a:rPr lang="it-IT" dirty="0" err="1"/>
              <a:t>validation</a:t>
            </a:r>
            <a:r>
              <a:rPr lang="it-IT" dirty="0"/>
              <a:t>.</a:t>
            </a:r>
          </a:p>
          <a:p>
            <a:endParaRPr lang="it-IT" dirty="0"/>
          </a:p>
          <a:p>
            <a:r>
              <a:rPr lang="it-IT" dirty="0"/>
              <a:t>-Il </a:t>
            </a:r>
            <a:r>
              <a:rPr lang="it-IT" dirty="0" err="1"/>
              <a:t>finetuning</a:t>
            </a:r>
            <a:r>
              <a:rPr lang="it-IT" dirty="0"/>
              <a:t> è stato eseguito sempre su 20 epoche.</a:t>
            </a:r>
          </a:p>
          <a:p>
            <a:endParaRPr lang="it-IT" dirty="0"/>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3617539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2324595"/>
            <a:ext cx="10906120" cy="55814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460244"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t>-Si è diviso il dataset di circa 600 immagini, in 2 </a:t>
            </a:r>
            <a:r>
              <a:rPr lang="it-IT" dirty="0" err="1"/>
              <a:t>partizoni</a:t>
            </a:r>
            <a:r>
              <a:rPr lang="it-IT" dirty="0"/>
              <a:t>: 70% Training e 30% </a:t>
            </a:r>
            <a:r>
              <a:rPr lang="it-IT" dirty="0" err="1"/>
              <a:t>validation</a:t>
            </a:r>
            <a:r>
              <a:rPr lang="it-IT" dirty="0"/>
              <a:t>.</a:t>
            </a:r>
          </a:p>
          <a:p>
            <a:endParaRPr lang="it-IT" dirty="0">
              <a:solidFill>
                <a:schemeClr val="bg1"/>
              </a:solidFill>
            </a:endParaRPr>
          </a:p>
          <a:p>
            <a:r>
              <a:rPr lang="it-IT" dirty="0"/>
              <a:t>-Il </a:t>
            </a:r>
            <a:r>
              <a:rPr lang="it-IT" dirty="0" err="1"/>
              <a:t>finetuning</a:t>
            </a:r>
            <a:r>
              <a:rPr lang="it-IT" dirty="0"/>
              <a:t> è stato eseguito sempre su 20 epoche.</a:t>
            </a:r>
          </a:p>
          <a:p>
            <a:endParaRPr lang="it-IT" dirty="0">
              <a:solidFill>
                <a:schemeClr val="bg1"/>
              </a:solidFill>
            </a:endParaRPr>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4200926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2870860"/>
            <a:ext cx="10906120" cy="55814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460244"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t>-Il </a:t>
            </a:r>
            <a:r>
              <a:rPr lang="it-IT" dirty="0" err="1"/>
              <a:t>finetuning</a:t>
            </a:r>
            <a:r>
              <a:rPr lang="it-IT" dirty="0"/>
              <a:t> è stato eseguito sempre su 20 epoche.</a:t>
            </a:r>
          </a:p>
          <a:p>
            <a:endParaRPr lang="it-IT" dirty="0">
              <a:solidFill>
                <a:schemeClr val="bg1"/>
              </a:solidFill>
            </a:endParaRPr>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3761603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26057" y="3429000"/>
            <a:ext cx="10906120" cy="862226"/>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460244"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386338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55B7CCF2-E0CC-2217-9CF2-5D094915915A}"/>
              </a:ext>
            </a:extLst>
          </p:cNvPr>
          <p:cNvSpPr txBox="1"/>
          <p:nvPr/>
        </p:nvSpPr>
        <p:spPr>
          <a:xfrm>
            <a:off x="460244" y="1015663"/>
            <a:ext cx="9565788" cy="1200329"/>
          </a:xfrm>
          <a:prstGeom prst="rect">
            <a:avLst/>
          </a:prstGeom>
          <a:noFill/>
        </p:spPr>
        <p:txBody>
          <a:bodyPr wrap="square">
            <a:spAutoFit/>
          </a:bodyPr>
          <a:lstStyle/>
          <a:p>
            <a:r>
              <a:rPr lang="it-IT" dirty="0"/>
              <a:t>La Loss utilizzata dalla Mask R-CNN durante il training è una </a:t>
            </a:r>
            <a:r>
              <a:rPr lang="it-IT" dirty="0" err="1"/>
              <a:t>loss</a:t>
            </a:r>
            <a:r>
              <a:rPr lang="it-IT" dirty="0"/>
              <a:t> multi-task, che si compone di:</a:t>
            </a:r>
          </a:p>
          <a:p>
            <a:r>
              <a:rPr lang="it-IT" dirty="0"/>
              <a:t>	</a:t>
            </a:r>
            <a:r>
              <a:rPr lang="it-IT" b="1" dirty="0" err="1"/>
              <a:t>Classification</a:t>
            </a:r>
            <a:r>
              <a:rPr lang="it-IT" b="1" dirty="0"/>
              <a:t> Loss</a:t>
            </a:r>
            <a:r>
              <a:rPr lang="it-IT" dirty="0"/>
              <a:t>: 		Cross </a:t>
            </a:r>
            <a:r>
              <a:rPr lang="it-IT" dirty="0" err="1"/>
              <a:t>Entropy</a:t>
            </a:r>
            <a:r>
              <a:rPr lang="it-IT" dirty="0"/>
              <a:t> Loss</a:t>
            </a:r>
          </a:p>
          <a:p>
            <a:r>
              <a:rPr lang="it-IT" dirty="0"/>
              <a:t>	</a:t>
            </a:r>
            <a:r>
              <a:rPr lang="it-IT" b="1" dirty="0" err="1"/>
              <a:t>Bounding</a:t>
            </a:r>
            <a:r>
              <a:rPr lang="it-IT" b="1" dirty="0"/>
              <a:t> Box Loss</a:t>
            </a:r>
            <a:r>
              <a:rPr lang="it-IT" dirty="0"/>
              <a:t>: 	</a:t>
            </a:r>
            <a:r>
              <a:rPr lang="it-IT" dirty="0" err="1"/>
              <a:t>Smooth</a:t>
            </a:r>
            <a:r>
              <a:rPr lang="it-IT" dirty="0"/>
              <a:t> L1</a:t>
            </a:r>
          </a:p>
          <a:p>
            <a:r>
              <a:rPr lang="it-IT" dirty="0"/>
              <a:t>	</a:t>
            </a:r>
            <a:r>
              <a:rPr lang="it-IT" b="1" dirty="0"/>
              <a:t>Mask Loss</a:t>
            </a:r>
            <a:r>
              <a:rPr lang="it-IT" dirty="0"/>
              <a:t>: 		</a:t>
            </a:r>
            <a:r>
              <a:rPr lang="it-IT" dirty="0" err="1"/>
              <a:t>Binary</a:t>
            </a:r>
            <a:r>
              <a:rPr lang="it-IT" dirty="0"/>
              <a:t> Cross </a:t>
            </a:r>
            <a:r>
              <a:rPr lang="it-IT" dirty="0" err="1"/>
              <a:t>Entropy</a:t>
            </a:r>
            <a:r>
              <a:rPr lang="it-IT" dirty="0"/>
              <a:t> Loss</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2517568" y="1530624"/>
            <a:ext cx="6780811" cy="446512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9942523"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2" name="Rectangle: Rounded Corners 6">
            <a:extLst>
              <a:ext uri="{FF2B5EF4-FFF2-40B4-BE49-F238E27FC236}">
                <a16:creationId xmlns:a16="http://schemas.microsoft.com/office/drawing/2014/main" id="{D07AF96B-5831-2E30-B894-8E6C350CD0D5}"/>
              </a:ext>
            </a:extLst>
          </p:cNvPr>
          <p:cNvSpPr>
            <a:spLocks/>
          </p:cNvSpPr>
          <p:nvPr/>
        </p:nvSpPr>
        <p:spPr>
          <a:xfrm>
            <a:off x="4629055" y="237257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7">
            <a:extLst>
              <a:ext uri="{FF2B5EF4-FFF2-40B4-BE49-F238E27FC236}">
                <a16:creationId xmlns:a16="http://schemas.microsoft.com/office/drawing/2014/main" id="{A0AC0D22-78A8-57C0-F9F0-552FE808D452}"/>
              </a:ext>
            </a:extLst>
          </p:cNvPr>
          <p:cNvSpPr>
            <a:spLocks/>
          </p:cNvSpPr>
          <p:nvPr/>
        </p:nvSpPr>
        <p:spPr>
          <a:xfrm>
            <a:off x="5998790" y="237257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8">
            <a:extLst>
              <a:ext uri="{FF2B5EF4-FFF2-40B4-BE49-F238E27FC236}">
                <a16:creationId xmlns:a16="http://schemas.microsoft.com/office/drawing/2014/main" id="{C198FBE2-0DE0-87E2-0AC2-7B6E1CB17203}"/>
              </a:ext>
            </a:extLst>
          </p:cNvPr>
          <p:cNvSpPr>
            <a:spLocks/>
          </p:cNvSpPr>
          <p:nvPr/>
        </p:nvSpPr>
        <p:spPr>
          <a:xfrm>
            <a:off x="7368525" y="237257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A709810-F59E-41B2-410C-A7F9BAD4B882}"/>
              </a:ext>
            </a:extLst>
          </p:cNvPr>
          <p:cNvSpPr>
            <a:spLocks/>
          </p:cNvSpPr>
          <p:nvPr/>
        </p:nvSpPr>
        <p:spPr>
          <a:xfrm>
            <a:off x="3259320" y="237257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4">
            <a:extLst>
              <a:ext uri="{FF2B5EF4-FFF2-40B4-BE49-F238E27FC236}">
                <a16:creationId xmlns:a16="http://schemas.microsoft.com/office/drawing/2014/main" id="{09EB7964-0463-A4DD-899D-770BF221E621}"/>
              </a:ext>
            </a:extLst>
          </p:cNvPr>
          <p:cNvGraphicFramePr>
            <a:graphicFrameLocks noGrp="1"/>
          </p:cNvGraphicFramePr>
          <p:nvPr>
            <p:extLst>
              <p:ext uri="{D42A27DB-BD31-4B8C-83A1-F6EECF244321}">
                <p14:modId xmlns:p14="http://schemas.microsoft.com/office/powerpoint/2010/main" val="357325056"/>
              </p:ext>
            </p:extLst>
          </p:nvPr>
        </p:nvGraphicFramePr>
        <p:xfrm>
          <a:off x="3075875" y="1504824"/>
          <a:ext cx="5486400" cy="4058815"/>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626656676"/>
                    </a:ext>
                  </a:extLst>
                </a:gridCol>
                <a:gridCol w="1371600">
                  <a:extLst>
                    <a:ext uri="{9D8B030D-6E8A-4147-A177-3AD203B41FA5}">
                      <a16:colId xmlns:a16="http://schemas.microsoft.com/office/drawing/2014/main" val="1514505987"/>
                    </a:ext>
                  </a:extLst>
                </a:gridCol>
                <a:gridCol w="1371600">
                  <a:extLst>
                    <a:ext uri="{9D8B030D-6E8A-4147-A177-3AD203B41FA5}">
                      <a16:colId xmlns:a16="http://schemas.microsoft.com/office/drawing/2014/main" val="2158216972"/>
                    </a:ext>
                  </a:extLst>
                </a:gridCol>
                <a:gridCol w="1371600">
                  <a:extLst>
                    <a:ext uri="{9D8B030D-6E8A-4147-A177-3AD203B41FA5}">
                      <a16:colId xmlns:a16="http://schemas.microsoft.com/office/drawing/2014/main" val="734423611"/>
                    </a:ext>
                  </a:extLst>
                </a:gridCol>
              </a:tblGrid>
              <a:tr h="811763">
                <a:tc>
                  <a:txBody>
                    <a:bodyPr/>
                    <a:lstStyle/>
                    <a:p>
                      <a:pPr algn="r"/>
                      <a:r>
                        <a:rPr lang="en-US" sz="1200" dirty="0">
                          <a:solidFill>
                            <a:schemeClr val="bg1">
                              <a:lumMod val="95000"/>
                            </a:schemeClr>
                          </a:solidFill>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Batch Size</a:t>
                      </a:r>
                      <a:br>
                        <a:rPr lang="en-US" sz="1200" dirty="0">
                          <a:solidFill>
                            <a:schemeClr val="bg1">
                              <a:lumMod val="95000"/>
                            </a:schemeClr>
                          </a:solidFill>
                        </a:rPr>
                      </a:br>
                      <a:r>
                        <a:rPr lang="en-US" sz="1200" dirty="0">
                          <a:solidFill>
                            <a:schemeClr val="bg1">
                              <a:lumMod val="95000"/>
                            </a:schemeClr>
                          </a:solidFill>
                        </a:rPr>
                        <a:t>Train/Val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Learning Rate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err="1">
                          <a:solidFill>
                            <a:schemeClr val="bg1">
                              <a:lumMod val="95000"/>
                            </a:schemeClr>
                          </a:solidFill>
                        </a:rPr>
                        <a:t>Ottimizzatore</a:t>
                      </a:r>
                      <a:endParaRPr lang="en-US" sz="1200" dirty="0">
                        <a:solidFill>
                          <a:schemeClr val="bg1">
                            <a:lumMod val="9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150369"/>
                  </a:ext>
                </a:extLst>
              </a:tr>
              <a:tr h="811763">
                <a:tc>
                  <a:txBody>
                    <a:bodyPr/>
                    <a:lstStyle/>
                    <a:p>
                      <a:pPr algn="r"/>
                      <a:r>
                        <a:rPr lang="en-US" sz="1200" dirty="0">
                          <a:solidFill>
                            <a:schemeClr val="bg1">
                              <a:lumMod val="95000"/>
                            </a:schemeClr>
                          </a:solidFill>
                        </a:rPr>
                        <a:t>#1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4/8</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SGD</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194656"/>
                  </a:ext>
                </a:extLst>
              </a:tr>
              <a:tr h="811763">
                <a:tc>
                  <a:txBody>
                    <a:bodyPr/>
                    <a:lstStyle/>
                    <a:p>
                      <a:pPr algn="r"/>
                      <a:r>
                        <a:rPr lang="en-US" sz="1200" dirty="0">
                          <a:solidFill>
                            <a:schemeClr val="bg1">
                              <a:lumMod val="95000"/>
                            </a:schemeClr>
                          </a:solidFill>
                        </a:rPr>
                        <a:t>#2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4/8</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0,0005</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297852"/>
                  </a:ext>
                </a:extLst>
              </a:tr>
              <a:tr h="811763">
                <a:tc>
                  <a:txBody>
                    <a:bodyPr/>
                    <a:lstStyle/>
                    <a:p>
                      <a:pPr algn="r"/>
                      <a:r>
                        <a:rPr lang="en-US" sz="1200" dirty="0">
                          <a:solidFill>
                            <a:schemeClr val="bg1">
                              <a:lumMod val="95000"/>
                            </a:schemeClr>
                          </a:solidFill>
                        </a:rPr>
                        <a:t>#3</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6/12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SGD</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124317"/>
                  </a:ext>
                </a:extLst>
              </a:tr>
              <a:tr h="811763">
                <a:tc>
                  <a:txBody>
                    <a:bodyPr/>
                    <a:lstStyle/>
                    <a:p>
                      <a:pPr algn="r"/>
                      <a:r>
                        <a:rPr lang="en-US" sz="1200" dirty="0">
                          <a:solidFill>
                            <a:schemeClr val="bg1">
                              <a:lumMod val="95000"/>
                            </a:schemeClr>
                          </a:solidFill>
                        </a:rPr>
                        <a:t>#4</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6/12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0,0005</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500201"/>
                  </a:ext>
                </a:extLst>
              </a:tr>
            </a:tbl>
          </a:graphicData>
        </a:graphic>
      </p:graphicFrame>
      <p:sp>
        <p:nvSpPr>
          <p:cNvPr id="13" name="Rectangle: Rounded Corners 46">
            <a:extLst>
              <a:ext uri="{FF2B5EF4-FFF2-40B4-BE49-F238E27FC236}">
                <a16:creationId xmlns:a16="http://schemas.microsoft.com/office/drawing/2014/main" id="{D44311D7-7E84-E9D9-95A7-62AEF50C7DC6}"/>
              </a:ext>
            </a:extLst>
          </p:cNvPr>
          <p:cNvSpPr>
            <a:spLocks/>
          </p:cNvSpPr>
          <p:nvPr/>
        </p:nvSpPr>
        <p:spPr>
          <a:xfrm>
            <a:off x="3354763" y="2248494"/>
            <a:ext cx="109576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47">
            <a:extLst>
              <a:ext uri="{FF2B5EF4-FFF2-40B4-BE49-F238E27FC236}">
                <a16:creationId xmlns:a16="http://schemas.microsoft.com/office/drawing/2014/main" id="{6B5C5212-8FD2-1834-631A-EEB26A9C3A57}"/>
              </a:ext>
            </a:extLst>
          </p:cNvPr>
          <p:cNvSpPr>
            <a:spLocks/>
          </p:cNvSpPr>
          <p:nvPr/>
        </p:nvSpPr>
        <p:spPr>
          <a:xfrm>
            <a:off x="4719768" y="2248494"/>
            <a:ext cx="1095766"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48">
            <a:extLst>
              <a:ext uri="{FF2B5EF4-FFF2-40B4-BE49-F238E27FC236}">
                <a16:creationId xmlns:a16="http://schemas.microsoft.com/office/drawing/2014/main" id="{858DAB1C-3637-6152-3047-97EC50067CB2}"/>
              </a:ext>
            </a:extLst>
          </p:cNvPr>
          <p:cNvSpPr>
            <a:spLocks/>
          </p:cNvSpPr>
          <p:nvPr/>
        </p:nvSpPr>
        <p:spPr>
          <a:xfrm>
            <a:off x="6107610" y="2248494"/>
            <a:ext cx="1095766"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49">
            <a:extLst>
              <a:ext uri="{FF2B5EF4-FFF2-40B4-BE49-F238E27FC236}">
                <a16:creationId xmlns:a16="http://schemas.microsoft.com/office/drawing/2014/main" id="{17703988-026A-2FBE-2ABC-D8D15DFFB315}"/>
              </a:ext>
            </a:extLst>
          </p:cNvPr>
          <p:cNvSpPr>
            <a:spLocks/>
          </p:cNvSpPr>
          <p:nvPr/>
        </p:nvSpPr>
        <p:spPr>
          <a:xfrm>
            <a:off x="7463968" y="2248494"/>
            <a:ext cx="1095766" cy="4571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772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80772"/>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PROGETTO: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3501263" y="1681337"/>
            <a:ext cx="2669794" cy="3932063"/>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nero, oscurità&#10;&#10;Descrizione generata automaticamente">
            <a:extLst>
              <a:ext uri="{FF2B5EF4-FFF2-40B4-BE49-F238E27FC236}">
                <a16:creationId xmlns:a16="http://schemas.microsoft.com/office/drawing/2014/main" id="{965C0998-2CF5-822D-5D54-ED9431C120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6759" y="1879759"/>
            <a:ext cx="615791" cy="615791"/>
          </a:xfrm>
          <a:prstGeom prst="rect">
            <a:avLst/>
          </a:prstGeom>
        </p:spPr>
      </p:pic>
      <p:sp>
        <p:nvSpPr>
          <p:cNvPr id="6" name="CasellaDiTesto 5">
            <a:extLst>
              <a:ext uri="{FF2B5EF4-FFF2-40B4-BE49-F238E27FC236}">
                <a16:creationId xmlns:a16="http://schemas.microsoft.com/office/drawing/2014/main" id="{5A3FC91F-B6CF-E0CE-1FA2-82153349C10B}"/>
              </a:ext>
            </a:extLst>
          </p:cNvPr>
          <p:cNvSpPr txBox="1"/>
          <p:nvPr/>
        </p:nvSpPr>
        <p:spPr>
          <a:xfrm>
            <a:off x="736759" y="1993900"/>
            <a:ext cx="2412841" cy="2585323"/>
          </a:xfrm>
          <a:prstGeom prst="rect">
            <a:avLst/>
          </a:prstGeom>
          <a:noFill/>
        </p:spPr>
        <p:txBody>
          <a:bodyPr wrap="square" rtlCol="0">
            <a:spAutoFit/>
          </a:bodyPr>
          <a:lstStyle/>
          <a:p>
            <a:r>
              <a:rPr lang="it-IT" dirty="0">
                <a:solidFill>
                  <a:schemeClr val="bg1"/>
                </a:solidFill>
              </a:rPr>
              <a:t>	Obbiettivo</a:t>
            </a:r>
          </a:p>
          <a:p>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Addestrare una Rete in grado di effettuare </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su un dato Dataset</a:t>
            </a:r>
          </a:p>
        </p:txBody>
      </p:sp>
      <p:pic>
        <p:nvPicPr>
          <p:cNvPr id="10" name="Immagine 9" descr="Immagine che contiene nero, oscurità&#10;&#10;Descrizione generata automaticamente">
            <a:extLst>
              <a:ext uri="{FF2B5EF4-FFF2-40B4-BE49-F238E27FC236}">
                <a16:creationId xmlns:a16="http://schemas.microsoft.com/office/drawing/2014/main" id="{98A4C2D2-29D4-38AA-D5EE-E9C88D8892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39314" y="1666844"/>
            <a:ext cx="1041618" cy="1041618"/>
          </a:xfrm>
          <a:prstGeom prst="rect">
            <a:avLst/>
          </a:prstGeom>
        </p:spPr>
      </p:pic>
      <p:sp>
        <p:nvSpPr>
          <p:cNvPr id="11" name="CasellaDiTesto 10">
            <a:extLst>
              <a:ext uri="{FF2B5EF4-FFF2-40B4-BE49-F238E27FC236}">
                <a16:creationId xmlns:a16="http://schemas.microsoft.com/office/drawing/2014/main" id="{1116EC46-01F5-669E-01DA-BA4514A905D8}"/>
              </a:ext>
            </a:extLst>
          </p:cNvPr>
          <p:cNvSpPr txBox="1"/>
          <p:nvPr/>
        </p:nvSpPr>
        <p:spPr>
          <a:xfrm>
            <a:off x="6514414" y="1993900"/>
            <a:ext cx="2416226" cy="2031325"/>
          </a:xfrm>
          <a:prstGeom prst="rect">
            <a:avLst/>
          </a:prstGeom>
          <a:noFill/>
        </p:spPr>
        <p:txBody>
          <a:bodyPr wrap="square" rtlCol="0">
            <a:spAutoFit/>
          </a:bodyPr>
          <a:lstStyle/>
          <a:p>
            <a:r>
              <a:rPr lang="it-IT" dirty="0"/>
              <a:t>	   Reti</a:t>
            </a:r>
          </a:p>
          <a:p>
            <a:r>
              <a:rPr lang="it-IT" dirty="0"/>
              <a:t>	   Considerate</a:t>
            </a:r>
          </a:p>
          <a:p>
            <a:r>
              <a:rPr lang="it-IT" dirty="0"/>
              <a:t>	</a:t>
            </a:r>
          </a:p>
          <a:p>
            <a:endParaRPr lang="it-IT" dirty="0"/>
          </a:p>
          <a:p>
            <a:endParaRPr lang="it-IT" dirty="0"/>
          </a:p>
          <a:p>
            <a:r>
              <a:rPr lang="it-IT" dirty="0"/>
              <a:t>-Mask R-CNN</a:t>
            </a:r>
          </a:p>
          <a:p>
            <a:r>
              <a:rPr lang="it-IT" dirty="0"/>
              <a:t>-YOLOv8</a:t>
            </a:r>
          </a:p>
        </p:txBody>
      </p:sp>
      <p:pic>
        <p:nvPicPr>
          <p:cNvPr id="8" name="Immagine 7" descr="Immagine che contiene cerchio, schermata, bianco e nero, nero&#10;&#10;Descrizione generata automaticamente">
            <a:extLst>
              <a:ext uri="{FF2B5EF4-FFF2-40B4-BE49-F238E27FC236}">
                <a16:creationId xmlns:a16="http://schemas.microsoft.com/office/drawing/2014/main" id="{87344D4E-0B5B-837F-8A45-04BA32BC1D6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6256" y="1853467"/>
            <a:ext cx="668373" cy="668373"/>
          </a:xfrm>
          <a:prstGeom prst="rect">
            <a:avLst/>
          </a:prstGeom>
        </p:spPr>
      </p:pic>
      <p:sp>
        <p:nvSpPr>
          <p:cNvPr id="9" name="CasellaDiTesto 8">
            <a:extLst>
              <a:ext uri="{FF2B5EF4-FFF2-40B4-BE49-F238E27FC236}">
                <a16:creationId xmlns:a16="http://schemas.microsoft.com/office/drawing/2014/main" id="{BF14EA0B-EEC9-C058-B230-96E0C138E6BE}"/>
              </a:ext>
            </a:extLst>
          </p:cNvPr>
          <p:cNvSpPr txBox="1"/>
          <p:nvPr/>
        </p:nvSpPr>
        <p:spPr>
          <a:xfrm>
            <a:off x="3683159" y="1993900"/>
            <a:ext cx="2412841" cy="2308324"/>
          </a:xfrm>
          <a:prstGeom prst="rect">
            <a:avLst/>
          </a:prstGeom>
          <a:noFill/>
        </p:spPr>
        <p:txBody>
          <a:bodyPr wrap="square" rtlCol="0">
            <a:spAutoFit/>
          </a:bodyPr>
          <a:lstStyle/>
          <a:p>
            <a:r>
              <a:rPr lang="it-IT" dirty="0"/>
              <a:t>	Dataset</a:t>
            </a:r>
          </a:p>
          <a:p>
            <a:r>
              <a:rPr lang="it-IT" dirty="0"/>
              <a:t>	</a:t>
            </a:r>
            <a:r>
              <a:rPr lang="it-IT" dirty="0" err="1"/>
              <a:t>CityScapes</a:t>
            </a:r>
            <a:endParaRPr lang="it-IT" dirty="0"/>
          </a:p>
          <a:p>
            <a:endParaRPr lang="it-IT" dirty="0"/>
          </a:p>
          <a:p>
            <a:endParaRPr lang="it-IT" dirty="0"/>
          </a:p>
          <a:p>
            <a:endParaRPr lang="it-IT" dirty="0"/>
          </a:p>
          <a:p>
            <a:r>
              <a:rPr lang="it-IT" dirty="0"/>
              <a:t>Composto da immagini contenenti diversi scenari urbani</a:t>
            </a:r>
          </a:p>
        </p:txBody>
      </p:sp>
    </p:spTree>
    <p:extLst>
      <p:ext uri="{BB962C8B-B14F-4D97-AF65-F5344CB8AC3E}">
        <p14:creationId xmlns:p14="http://schemas.microsoft.com/office/powerpoint/2010/main" val="1221602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18417" y="943092"/>
            <a:ext cx="10305754" cy="1493520"/>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9942523"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18" name="CasellaDiTesto 17">
            <a:extLst>
              <a:ext uri="{FF2B5EF4-FFF2-40B4-BE49-F238E27FC236}">
                <a16:creationId xmlns:a16="http://schemas.microsoft.com/office/drawing/2014/main" id="{C1A8453C-5924-A74E-B915-B896BDFD26E2}"/>
              </a:ext>
            </a:extLst>
          </p:cNvPr>
          <p:cNvSpPr txBox="1"/>
          <p:nvPr/>
        </p:nvSpPr>
        <p:spPr>
          <a:xfrm>
            <a:off x="460244" y="1015663"/>
            <a:ext cx="9565788" cy="1200329"/>
          </a:xfrm>
          <a:prstGeom prst="rect">
            <a:avLst/>
          </a:prstGeom>
          <a:noFill/>
        </p:spPr>
        <p:txBody>
          <a:bodyPr wrap="square">
            <a:spAutoFit/>
          </a:bodyPr>
          <a:lstStyle/>
          <a:p>
            <a:r>
              <a:rPr lang="it-IT" dirty="0"/>
              <a:t>La Loss utilizzata dalla Mask R-CNN durante il training è una </a:t>
            </a:r>
            <a:r>
              <a:rPr lang="it-IT" dirty="0" err="1"/>
              <a:t>loss</a:t>
            </a:r>
            <a:r>
              <a:rPr lang="it-IT" dirty="0"/>
              <a:t> multi-task, che si compone di:</a:t>
            </a:r>
          </a:p>
          <a:p>
            <a:r>
              <a:rPr lang="it-IT" dirty="0"/>
              <a:t>	</a:t>
            </a:r>
            <a:r>
              <a:rPr lang="it-IT" b="1" dirty="0" err="1"/>
              <a:t>Classification</a:t>
            </a:r>
            <a:r>
              <a:rPr lang="it-IT" b="1" dirty="0"/>
              <a:t> Loss</a:t>
            </a:r>
            <a:r>
              <a:rPr lang="it-IT" dirty="0"/>
              <a:t>: 		Cross </a:t>
            </a:r>
            <a:r>
              <a:rPr lang="it-IT" dirty="0" err="1"/>
              <a:t>Entropy</a:t>
            </a:r>
            <a:r>
              <a:rPr lang="it-IT" dirty="0"/>
              <a:t> Loss</a:t>
            </a:r>
          </a:p>
          <a:p>
            <a:r>
              <a:rPr lang="it-IT" dirty="0"/>
              <a:t>	</a:t>
            </a:r>
            <a:r>
              <a:rPr lang="it-IT" b="1" dirty="0" err="1"/>
              <a:t>Bounding</a:t>
            </a:r>
            <a:r>
              <a:rPr lang="it-IT" b="1" dirty="0"/>
              <a:t> Box Loss</a:t>
            </a:r>
            <a:r>
              <a:rPr lang="it-IT" dirty="0"/>
              <a:t>: 	</a:t>
            </a:r>
            <a:r>
              <a:rPr lang="it-IT" dirty="0" err="1"/>
              <a:t>Smooth</a:t>
            </a:r>
            <a:r>
              <a:rPr lang="it-IT" dirty="0"/>
              <a:t> L1</a:t>
            </a:r>
          </a:p>
          <a:p>
            <a:r>
              <a:rPr lang="it-IT" dirty="0"/>
              <a:t>	</a:t>
            </a:r>
            <a:r>
              <a:rPr lang="it-IT" b="1" dirty="0"/>
              <a:t>Mask Loss</a:t>
            </a:r>
            <a:r>
              <a:rPr lang="it-IT" dirty="0"/>
              <a:t>: 		</a:t>
            </a:r>
            <a:r>
              <a:rPr lang="it-IT" dirty="0" err="1"/>
              <a:t>Binary</a:t>
            </a:r>
            <a:r>
              <a:rPr lang="it-IT" dirty="0"/>
              <a:t> Cross </a:t>
            </a:r>
            <a:r>
              <a:rPr lang="it-IT" dirty="0" err="1"/>
              <a:t>Entropy</a:t>
            </a:r>
            <a:r>
              <a:rPr lang="it-IT" dirty="0"/>
              <a:t> Loss</a:t>
            </a:r>
          </a:p>
        </p:txBody>
      </p:sp>
      <p:sp>
        <p:nvSpPr>
          <p:cNvPr id="27" name="Rectangle: Rounded Corners 6">
            <a:extLst>
              <a:ext uri="{FF2B5EF4-FFF2-40B4-BE49-F238E27FC236}">
                <a16:creationId xmlns:a16="http://schemas.microsoft.com/office/drawing/2014/main" id="{B2D8EF06-66EC-B612-E588-2CCFA9F66A6E}"/>
              </a:ext>
            </a:extLst>
          </p:cNvPr>
          <p:cNvSpPr>
            <a:spLocks/>
          </p:cNvSpPr>
          <p:nvPr/>
        </p:nvSpPr>
        <p:spPr>
          <a:xfrm>
            <a:off x="4629055" y="840761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7">
            <a:extLst>
              <a:ext uri="{FF2B5EF4-FFF2-40B4-BE49-F238E27FC236}">
                <a16:creationId xmlns:a16="http://schemas.microsoft.com/office/drawing/2014/main" id="{05B4CFBE-51FF-BA84-52B5-1DFC3D66A13E}"/>
              </a:ext>
            </a:extLst>
          </p:cNvPr>
          <p:cNvSpPr>
            <a:spLocks/>
          </p:cNvSpPr>
          <p:nvPr/>
        </p:nvSpPr>
        <p:spPr>
          <a:xfrm>
            <a:off x="5998790" y="840761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8">
            <a:extLst>
              <a:ext uri="{FF2B5EF4-FFF2-40B4-BE49-F238E27FC236}">
                <a16:creationId xmlns:a16="http://schemas.microsoft.com/office/drawing/2014/main" id="{A480B86E-09A6-C5D9-6F55-D9AB99DD20DA}"/>
              </a:ext>
            </a:extLst>
          </p:cNvPr>
          <p:cNvSpPr>
            <a:spLocks/>
          </p:cNvSpPr>
          <p:nvPr/>
        </p:nvSpPr>
        <p:spPr>
          <a:xfrm>
            <a:off x="7368525" y="840761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5">
            <a:extLst>
              <a:ext uri="{FF2B5EF4-FFF2-40B4-BE49-F238E27FC236}">
                <a16:creationId xmlns:a16="http://schemas.microsoft.com/office/drawing/2014/main" id="{381E05A2-83B1-7AC1-6417-9F2CCEB75FCC}"/>
              </a:ext>
            </a:extLst>
          </p:cNvPr>
          <p:cNvSpPr>
            <a:spLocks/>
          </p:cNvSpPr>
          <p:nvPr/>
        </p:nvSpPr>
        <p:spPr>
          <a:xfrm>
            <a:off x="3259320" y="8407610"/>
            <a:ext cx="1191209" cy="3191067"/>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able 4">
            <a:extLst>
              <a:ext uri="{FF2B5EF4-FFF2-40B4-BE49-F238E27FC236}">
                <a16:creationId xmlns:a16="http://schemas.microsoft.com/office/drawing/2014/main" id="{28F19453-F809-A5FA-1C4F-3C76E3605F9F}"/>
              </a:ext>
            </a:extLst>
          </p:cNvPr>
          <p:cNvGraphicFramePr>
            <a:graphicFrameLocks noGrp="1"/>
          </p:cNvGraphicFramePr>
          <p:nvPr>
            <p:extLst>
              <p:ext uri="{D42A27DB-BD31-4B8C-83A1-F6EECF244321}">
                <p14:modId xmlns:p14="http://schemas.microsoft.com/office/powerpoint/2010/main" val="2882782313"/>
              </p:ext>
            </p:extLst>
          </p:nvPr>
        </p:nvGraphicFramePr>
        <p:xfrm>
          <a:off x="3075875" y="7539864"/>
          <a:ext cx="5486400" cy="4058815"/>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626656676"/>
                    </a:ext>
                  </a:extLst>
                </a:gridCol>
                <a:gridCol w="1371600">
                  <a:extLst>
                    <a:ext uri="{9D8B030D-6E8A-4147-A177-3AD203B41FA5}">
                      <a16:colId xmlns:a16="http://schemas.microsoft.com/office/drawing/2014/main" val="1514505987"/>
                    </a:ext>
                  </a:extLst>
                </a:gridCol>
                <a:gridCol w="1371600">
                  <a:extLst>
                    <a:ext uri="{9D8B030D-6E8A-4147-A177-3AD203B41FA5}">
                      <a16:colId xmlns:a16="http://schemas.microsoft.com/office/drawing/2014/main" val="2158216972"/>
                    </a:ext>
                  </a:extLst>
                </a:gridCol>
                <a:gridCol w="1371600">
                  <a:extLst>
                    <a:ext uri="{9D8B030D-6E8A-4147-A177-3AD203B41FA5}">
                      <a16:colId xmlns:a16="http://schemas.microsoft.com/office/drawing/2014/main" val="734423611"/>
                    </a:ext>
                  </a:extLst>
                </a:gridCol>
              </a:tblGrid>
              <a:tr h="811763">
                <a:tc>
                  <a:txBody>
                    <a:bodyPr/>
                    <a:lstStyle/>
                    <a:p>
                      <a:pPr algn="r"/>
                      <a:r>
                        <a:rPr lang="en-US" sz="1200" dirty="0">
                          <a:solidFill>
                            <a:schemeClr val="bg1">
                              <a:lumMod val="95000"/>
                            </a:schemeClr>
                          </a:solidFill>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Batch Size</a:t>
                      </a:r>
                      <a:br>
                        <a:rPr lang="en-US" sz="1200" dirty="0">
                          <a:solidFill>
                            <a:schemeClr val="bg1">
                              <a:lumMod val="95000"/>
                            </a:schemeClr>
                          </a:solidFill>
                        </a:rPr>
                      </a:br>
                      <a:r>
                        <a:rPr lang="en-US" sz="1200" dirty="0">
                          <a:solidFill>
                            <a:schemeClr val="bg1">
                              <a:lumMod val="95000"/>
                            </a:schemeClr>
                          </a:solidFill>
                        </a:rPr>
                        <a:t>Train/Val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Learning Rate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err="1">
                          <a:solidFill>
                            <a:schemeClr val="bg1">
                              <a:lumMod val="95000"/>
                            </a:schemeClr>
                          </a:solidFill>
                        </a:rPr>
                        <a:t>Ottimizzatore</a:t>
                      </a:r>
                      <a:endParaRPr lang="en-US" sz="1200" dirty="0">
                        <a:solidFill>
                          <a:schemeClr val="bg1">
                            <a:lumMod val="9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150369"/>
                  </a:ext>
                </a:extLst>
              </a:tr>
              <a:tr h="811763">
                <a:tc>
                  <a:txBody>
                    <a:bodyPr/>
                    <a:lstStyle/>
                    <a:p>
                      <a:pPr algn="r"/>
                      <a:r>
                        <a:rPr lang="en-US" sz="1200" dirty="0">
                          <a:solidFill>
                            <a:schemeClr val="bg1">
                              <a:lumMod val="95000"/>
                            </a:schemeClr>
                          </a:solidFill>
                        </a:rPr>
                        <a:t>#1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4/8</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SGD</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194656"/>
                  </a:ext>
                </a:extLst>
              </a:tr>
              <a:tr h="811763">
                <a:tc>
                  <a:txBody>
                    <a:bodyPr/>
                    <a:lstStyle/>
                    <a:p>
                      <a:pPr algn="r"/>
                      <a:r>
                        <a:rPr lang="en-US" sz="1200" dirty="0">
                          <a:solidFill>
                            <a:schemeClr val="bg1">
                              <a:lumMod val="95000"/>
                            </a:schemeClr>
                          </a:solidFill>
                        </a:rPr>
                        <a:t>#2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4/8</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0,0005</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297852"/>
                  </a:ext>
                </a:extLst>
              </a:tr>
              <a:tr h="811763">
                <a:tc>
                  <a:txBody>
                    <a:bodyPr/>
                    <a:lstStyle/>
                    <a:p>
                      <a:pPr algn="r"/>
                      <a:r>
                        <a:rPr lang="en-US" sz="1200" dirty="0">
                          <a:solidFill>
                            <a:schemeClr val="bg1">
                              <a:lumMod val="95000"/>
                            </a:schemeClr>
                          </a:solidFill>
                        </a:rPr>
                        <a:t>#3</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6/12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SGD</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124317"/>
                  </a:ext>
                </a:extLst>
              </a:tr>
              <a:tr h="811763">
                <a:tc>
                  <a:txBody>
                    <a:bodyPr/>
                    <a:lstStyle/>
                    <a:p>
                      <a:pPr algn="r"/>
                      <a:r>
                        <a:rPr lang="en-US" sz="1200" dirty="0">
                          <a:solidFill>
                            <a:schemeClr val="bg1">
                              <a:lumMod val="95000"/>
                            </a:schemeClr>
                          </a:solidFill>
                        </a:rPr>
                        <a:t>#4</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6/12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0,0005</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500201"/>
                  </a:ext>
                </a:extLst>
              </a:tr>
            </a:tbl>
          </a:graphicData>
        </a:graphic>
      </p:graphicFrame>
      <p:sp>
        <p:nvSpPr>
          <p:cNvPr id="32" name="Rectangle: Rounded Corners 46">
            <a:extLst>
              <a:ext uri="{FF2B5EF4-FFF2-40B4-BE49-F238E27FC236}">
                <a16:creationId xmlns:a16="http://schemas.microsoft.com/office/drawing/2014/main" id="{EB6769FB-4AEC-D486-09E7-C56247AB3321}"/>
              </a:ext>
            </a:extLst>
          </p:cNvPr>
          <p:cNvSpPr>
            <a:spLocks/>
          </p:cNvSpPr>
          <p:nvPr/>
        </p:nvSpPr>
        <p:spPr>
          <a:xfrm>
            <a:off x="3354763" y="8283534"/>
            <a:ext cx="109576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47">
            <a:extLst>
              <a:ext uri="{FF2B5EF4-FFF2-40B4-BE49-F238E27FC236}">
                <a16:creationId xmlns:a16="http://schemas.microsoft.com/office/drawing/2014/main" id="{9C1C180A-ED3C-C521-3A30-C58E502E0E09}"/>
              </a:ext>
            </a:extLst>
          </p:cNvPr>
          <p:cNvSpPr>
            <a:spLocks/>
          </p:cNvSpPr>
          <p:nvPr/>
        </p:nvSpPr>
        <p:spPr>
          <a:xfrm>
            <a:off x="4719768" y="8283534"/>
            <a:ext cx="1095766"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48">
            <a:extLst>
              <a:ext uri="{FF2B5EF4-FFF2-40B4-BE49-F238E27FC236}">
                <a16:creationId xmlns:a16="http://schemas.microsoft.com/office/drawing/2014/main" id="{8DA387FD-0E10-D914-45F0-368A40172168}"/>
              </a:ext>
            </a:extLst>
          </p:cNvPr>
          <p:cNvSpPr>
            <a:spLocks/>
          </p:cNvSpPr>
          <p:nvPr/>
        </p:nvSpPr>
        <p:spPr>
          <a:xfrm>
            <a:off x="6107610" y="8283534"/>
            <a:ext cx="1095766"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9">
            <a:extLst>
              <a:ext uri="{FF2B5EF4-FFF2-40B4-BE49-F238E27FC236}">
                <a16:creationId xmlns:a16="http://schemas.microsoft.com/office/drawing/2014/main" id="{B49077B2-4F5B-51E7-49ED-842A818C2675}"/>
              </a:ext>
            </a:extLst>
          </p:cNvPr>
          <p:cNvSpPr>
            <a:spLocks/>
          </p:cNvSpPr>
          <p:nvPr/>
        </p:nvSpPr>
        <p:spPr>
          <a:xfrm>
            <a:off x="7463968" y="8283534"/>
            <a:ext cx="1095766" cy="4571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541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685801" y="2436612"/>
            <a:ext cx="9938370" cy="4040388"/>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9942523"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18" name="CasellaDiTesto 17">
            <a:extLst>
              <a:ext uri="{FF2B5EF4-FFF2-40B4-BE49-F238E27FC236}">
                <a16:creationId xmlns:a16="http://schemas.microsoft.com/office/drawing/2014/main" id="{C1A8453C-5924-A74E-B915-B896BDFD26E2}"/>
              </a:ext>
            </a:extLst>
          </p:cNvPr>
          <p:cNvSpPr txBox="1"/>
          <p:nvPr/>
        </p:nvSpPr>
        <p:spPr>
          <a:xfrm>
            <a:off x="460244" y="1015663"/>
            <a:ext cx="9565788" cy="1200329"/>
          </a:xfrm>
          <a:prstGeom prst="rect">
            <a:avLst/>
          </a:prstGeom>
          <a:noFill/>
        </p:spPr>
        <p:txBody>
          <a:bodyPr wrap="square">
            <a:spAutoFit/>
          </a:bodyPr>
          <a:lstStyle/>
          <a:p>
            <a:r>
              <a:rPr lang="it-IT" dirty="0">
                <a:solidFill>
                  <a:schemeClr val="bg1"/>
                </a:solidFill>
              </a:rPr>
              <a:t>La Loss utilizzata dalla Mask R-CNN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a:t>
            </a:r>
            <a:r>
              <a:rPr lang="it-IT" dirty="0">
                <a:solidFill>
                  <a:schemeClr val="bg1"/>
                </a:solidFill>
              </a:rPr>
              <a:t>: 	</a:t>
            </a:r>
            <a:r>
              <a:rPr lang="it-IT" dirty="0" err="1">
                <a:solidFill>
                  <a:schemeClr val="bg1"/>
                </a:solidFill>
              </a:rPr>
              <a:t>Smooth</a:t>
            </a:r>
            <a:r>
              <a:rPr lang="it-IT" dirty="0">
                <a:solidFill>
                  <a:schemeClr val="bg1"/>
                </a:solidFill>
              </a:rPr>
              <a:t> L1</a:t>
            </a:r>
          </a:p>
          <a:p>
            <a:r>
              <a:rPr lang="it-IT" dirty="0">
                <a:solidFill>
                  <a:schemeClr val="bg1"/>
                </a:solidFill>
              </a:rPr>
              <a:t>	</a:t>
            </a:r>
            <a:r>
              <a:rPr lang="it-IT" b="1" dirty="0">
                <a:solidFill>
                  <a:schemeClr val="bg1"/>
                </a:solidFill>
              </a:rPr>
              <a:t>Mask Loss</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sp>
        <p:nvSpPr>
          <p:cNvPr id="24" name="CasellaDiTesto 23">
            <a:extLst>
              <a:ext uri="{FF2B5EF4-FFF2-40B4-BE49-F238E27FC236}">
                <a16:creationId xmlns:a16="http://schemas.microsoft.com/office/drawing/2014/main" id="{DF7D6F10-FD79-9FA0-AE18-2A323771D1BC}"/>
              </a:ext>
            </a:extLst>
          </p:cNvPr>
          <p:cNvSpPr txBox="1"/>
          <p:nvPr/>
        </p:nvSpPr>
        <p:spPr>
          <a:xfrm>
            <a:off x="1099303" y="4008536"/>
            <a:ext cx="3840480" cy="1200329"/>
          </a:xfrm>
          <a:prstGeom prst="rect">
            <a:avLst/>
          </a:prstGeom>
          <a:noFill/>
        </p:spPr>
        <p:txBody>
          <a:bodyPr wrap="square">
            <a:spAutoFit/>
          </a:body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endParaRPr lang="it-IT" dirty="0">
              <a:solidFill>
                <a:schemeClr val="bg1"/>
              </a:solidFill>
            </a:endParaRPr>
          </a:p>
          <a:p>
            <a:r>
              <a:rPr lang="it-IT" dirty="0">
                <a:solidFill>
                  <a:schemeClr val="bg1"/>
                </a:solidFill>
              </a:rPr>
              <a:t>Alla 20° epoca raggiunge un valore prossimo a </a:t>
            </a:r>
            <a:r>
              <a:rPr lang="it-IT" b="1" dirty="0">
                <a:solidFill>
                  <a:schemeClr val="bg1"/>
                </a:solidFill>
              </a:rPr>
              <a:t>30</a:t>
            </a:r>
          </a:p>
        </p:txBody>
      </p:sp>
      <p:pic>
        <p:nvPicPr>
          <p:cNvPr id="26" name="Immagine 25">
            <a:extLst>
              <a:ext uri="{FF2B5EF4-FFF2-40B4-BE49-F238E27FC236}">
                <a16:creationId xmlns:a16="http://schemas.microsoft.com/office/drawing/2014/main" id="{86BFBC94-2E6E-36D6-FA55-5512430A4BA7}"/>
              </a:ext>
            </a:extLst>
          </p:cNvPr>
          <p:cNvPicPr>
            <a:picLocks noChangeAspect="1"/>
          </p:cNvPicPr>
          <p:nvPr/>
        </p:nvPicPr>
        <p:blipFill>
          <a:blip r:embed="rId5"/>
          <a:stretch>
            <a:fillRect/>
          </a:stretch>
        </p:blipFill>
        <p:spPr>
          <a:xfrm>
            <a:off x="5166937" y="2579369"/>
            <a:ext cx="4898893" cy="3760470"/>
          </a:xfrm>
          <a:prstGeom prst="rect">
            <a:avLst/>
          </a:prstGeom>
        </p:spPr>
      </p:pic>
    </p:spTree>
    <p:extLst>
      <p:ext uri="{BB962C8B-B14F-4D97-AF65-F5344CB8AC3E}">
        <p14:creationId xmlns:p14="http://schemas.microsoft.com/office/powerpoint/2010/main" val="955832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874495D-15F7-259A-6D5E-F12F5B975750}"/>
              </a:ext>
            </a:extLst>
          </p:cNvPr>
          <p:cNvSpPr txBox="1"/>
          <p:nvPr/>
        </p:nvSpPr>
        <p:spPr>
          <a:xfrm>
            <a:off x="460244" y="1015663"/>
            <a:ext cx="9565788" cy="646331"/>
          </a:xfrm>
          <a:prstGeom prst="rect">
            <a:avLst/>
          </a:prstGeom>
          <a:noFill/>
        </p:spPr>
        <p:txBody>
          <a:bodyPr wrap="square">
            <a:spAutoFit/>
          </a:bodyPr>
          <a:lstStyle/>
          <a:p>
            <a:r>
              <a:rPr lang="it-IT" dirty="0"/>
              <a:t>Per quando riguarda i valori raggiunti dalle curve di </a:t>
            </a:r>
            <a:r>
              <a:rPr lang="it-IT" dirty="0" err="1"/>
              <a:t>MaskLoss</a:t>
            </a:r>
            <a:r>
              <a:rPr lang="it-IT" dirty="0"/>
              <a:t> e Box Loss, sono molto vicini tra loro, con uno scarto di 1 o 2 unità a favore di Adam</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685801" y="2436612"/>
            <a:ext cx="9938370" cy="4040388"/>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9942523"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18" name="CasellaDiTesto 17">
            <a:extLst>
              <a:ext uri="{FF2B5EF4-FFF2-40B4-BE49-F238E27FC236}">
                <a16:creationId xmlns:a16="http://schemas.microsoft.com/office/drawing/2014/main" id="{C1A8453C-5924-A74E-B915-B896BDFD26E2}"/>
              </a:ext>
            </a:extLst>
          </p:cNvPr>
          <p:cNvSpPr txBox="1"/>
          <p:nvPr/>
        </p:nvSpPr>
        <p:spPr>
          <a:xfrm>
            <a:off x="460244" y="1015663"/>
            <a:ext cx="9565788" cy="1200329"/>
          </a:xfrm>
          <a:prstGeom prst="rect">
            <a:avLst/>
          </a:prstGeom>
          <a:noFill/>
        </p:spPr>
        <p:txBody>
          <a:bodyPr wrap="square">
            <a:spAutoFit/>
          </a:bodyPr>
          <a:lstStyle/>
          <a:p>
            <a:r>
              <a:rPr lang="it-IT" dirty="0">
                <a:solidFill>
                  <a:schemeClr val="bg1"/>
                </a:solidFill>
              </a:rPr>
              <a:t>La Loss utilizzata dalla Mask R-CNN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a:t>
            </a:r>
            <a:r>
              <a:rPr lang="it-IT" dirty="0">
                <a:solidFill>
                  <a:schemeClr val="bg1"/>
                </a:solidFill>
              </a:rPr>
              <a:t>: 	</a:t>
            </a:r>
            <a:r>
              <a:rPr lang="it-IT" dirty="0" err="1">
                <a:solidFill>
                  <a:schemeClr val="bg1"/>
                </a:solidFill>
              </a:rPr>
              <a:t>Smooth</a:t>
            </a:r>
            <a:r>
              <a:rPr lang="it-IT" dirty="0">
                <a:solidFill>
                  <a:schemeClr val="bg1"/>
                </a:solidFill>
              </a:rPr>
              <a:t> L1</a:t>
            </a:r>
          </a:p>
          <a:p>
            <a:r>
              <a:rPr lang="it-IT" dirty="0">
                <a:solidFill>
                  <a:schemeClr val="bg1"/>
                </a:solidFill>
              </a:rPr>
              <a:t>	</a:t>
            </a:r>
            <a:r>
              <a:rPr lang="it-IT" b="1" dirty="0">
                <a:solidFill>
                  <a:schemeClr val="bg1"/>
                </a:solidFill>
              </a:rPr>
              <a:t>Mask Loss</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sp>
        <p:nvSpPr>
          <p:cNvPr id="24" name="CasellaDiTesto 23">
            <a:extLst>
              <a:ext uri="{FF2B5EF4-FFF2-40B4-BE49-F238E27FC236}">
                <a16:creationId xmlns:a16="http://schemas.microsoft.com/office/drawing/2014/main" id="{DF7D6F10-FD79-9FA0-AE18-2A323771D1BC}"/>
              </a:ext>
            </a:extLst>
          </p:cNvPr>
          <p:cNvSpPr txBox="1"/>
          <p:nvPr/>
        </p:nvSpPr>
        <p:spPr>
          <a:xfrm>
            <a:off x="1099303" y="4008536"/>
            <a:ext cx="3840480" cy="1200329"/>
          </a:xfrm>
          <a:prstGeom prst="rect">
            <a:avLst/>
          </a:prstGeom>
          <a:noFill/>
        </p:spPr>
        <p:txBody>
          <a:bodyPr wrap="square">
            <a:spAutoFit/>
          </a:body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endParaRPr lang="it-IT" b="1" dirty="0">
              <a:solidFill>
                <a:schemeClr val="bg1"/>
              </a:solidFill>
            </a:endParaRPr>
          </a:p>
          <a:p>
            <a:r>
              <a:rPr lang="it-IT" dirty="0">
                <a:solidFill>
                  <a:schemeClr val="bg1"/>
                </a:solidFill>
              </a:rPr>
              <a:t>Alla 20° epoca raggiunge un valore prossimo a </a:t>
            </a:r>
            <a:r>
              <a:rPr lang="it-IT" b="1" dirty="0">
                <a:solidFill>
                  <a:schemeClr val="bg1"/>
                </a:solidFill>
              </a:rPr>
              <a:t>20</a:t>
            </a:r>
          </a:p>
        </p:txBody>
      </p:sp>
      <p:pic>
        <p:nvPicPr>
          <p:cNvPr id="25" name="Immagine 24">
            <a:extLst>
              <a:ext uri="{FF2B5EF4-FFF2-40B4-BE49-F238E27FC236}">
                <a16:creationId xmlns:a16="http://schemas.microsoft.com/office/drawing/2014/main" id="{AD0D88DF-3AD0-A09F-10AA-C3A105BF28B4}"/>
              </a:ext>
            </a:extLst>
          </p:cNvPr>
          <p:cNvPicPr>
            <a:picLocks noChangeAspect="1"/>
          </p:cNvPicPr>
          <p:nvPr/>
        </p:nvPicPr>
        <p:blipFill>
          <a:blip r:embed="rId5"/>
          <a:stretch>
            <a:fillRect/>
          </a:stretch>
        </p:blipFill>
        <p:spPr>
          <a:xfrm>
            <a:off x="5116166" y="2579369"/>
            <a:ext cx="4953345" cy="3760471"/>
          </a:xfrm>
          <a:prstGeom prst="rect">
            <a:avLst/>
          </a:prstGeom>
        </p:spPr>
      </p:pic>
    </p:spTree>
    <p:extLst>
      <p:ext uri="{BB962C8B-B14F-4D97-AF65-F5344CB8AC3E}">
        <p14:creationId xmlns:p14="http://schemas.microsoft.com/office/powerpoint/2010/main" val="4133922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01318" y="1006565"/>
            <a:ext cx="10722664" cy="65542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9942523"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18" name="CasellaDiTesto 17">
            <a:extLst>
              <a:ext uri="{FF2B5EF4-FFF2-40B4-BE49-F238E27FC236}">
                <a16:creationId xmlns:a16="http://schemas.microsoft.com/office/drawing/2014/main" id="{C1A8453C-5924-A74E-B915-B896BDFD26E2}"/>
              </a:ext>
            </a:extLst>
          </p:cNvPr>
          <p:cNvSpPr txBox="1"/>
          <p:nvPr/>
        </p:nvSpPr>
        <p:spPr>
          <a:xfrm>
            <a:off x="460244" y="7187863"/>
            <a:ext cx="9565788" cy="1200329"/>
          </a:xfrm>
          <a:prstGeom prst="rect">
            <a:avLst/>
          </a:prstGeom>
          <a:noFill/>
        </p:spPr>
        <p:txBody>
          <a:bodyPr wrap="square">
            <a:spAutoFit/>
          </a:bodyPr>
          <a:lstStyle/>
          <a:p>
            <a:r>
              <a:rPr lang="it-IT" dirty="0">
                <a:solidFill>
                  <a:schemeClr val="bg1"/>
                </a:solidFill>
              </a:rPr>
              <a:t>La Loss utilizzata dalla Mask R-CNN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a:t>
            </a:r>
            <a:r>
              <a:rPr lang="it-IT" dirty="0">
                <a:solidFill>
                  <a:schemeClr val="bg1"/>
                </a:solidFill>
              </a:rPr>
              <a:t>: 	</a:t>
            </a:r>
            <a:r>
              <a:rPr lang="it-IT" dirty="0" err="1">
                <a:solidFill>
                  <a:schemeClr val="bg1"/>
                </a:solidFill>
              </a:rPr>
              <a:t>Smooth</a:t>
            </a:r>
            <a:r>
              <a:rPr lang="it-IT" dirty="0">
                <a:solidFill>
                  <a:schemeClr val="bg1"/>
                </a:solidFill>
              </a:rPr>
              <a:t> L1</a:t>
            </a:r>
          </a:p>
          <a:p>
            <a:r>
              <a:rPr lang="it-IT" dirty="0">
                <a:solidFill>
                  <a:schemeClr val="bg1"/>
                </a:solidFill>
              </a:rPr>
              <a:t>	</a:t>
            </a:r>
            <a:r>
              <a:rPr lang="it-IT" b="1" dirty="0">
                <a:solidFill>
                  <a:schemeClr val="bg1"/>
                </a:solidFill>
              </a:rPr>
              <a:t>Mask Loss</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sp>
        <p:nvSpPr>
          <p:cNvPr id="24" name="CasellaDiTesto 23">
            <a:extLst>
              <a:ext uri="{FF2B5EF4-FFF2-40B4-BE49-F238E27FC236}">
                <a16:creationId xmlns:a16="http://schemas.microsoft.com/office/drawing/2014/main" id="{DF7D6F10-FD79-9FA0-AE18-2A323771D1BC}"/>
              </a:ext>
            </a:extLst>
          </p:cNvPr>
          <p:cNvSpPr txBox="1"/>
          <p:nvPr/>
        </p:nvSpPr>
        <p:spPr>
          <a:xfrm>
            <a:off x="1099303" y="10180736"/>
            <a:ext cx="3840480" cy="1200329"/>
          </a:xfrm>
          <a:prstGeom prst="rect">
            <a:avLst/>
          </a:prstGeom>
          <a:noFill/>
        </p:spPr>
        <p:txBody>
          <a:bodyPr wrap="square">
            <a:spAutoFit/>
          </a:body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endParaRPr lang="it-IT" b="1" dirty="0">
              <a:solidFill>
                <a:schemeClr val="bg1"/>
              </a:solidFill>
            </a:endParaRPr>
          </a:p>
          <a:p>
            <a:r>
              <a:rPr lang="it-IT" dirty="0">
                <a:solidFill>
                  <a:schemeClr val="bg1"/>
                </a:solidFill>
              </a:rPr>
              <a:t>Alla 20° epoca raggiunge un valore prossimo a </a:t>
            </a:r>
            <a:r>
              <a:rPr lang="it-IT" b="1" dirty="0">
                <a:solidFill>
                  <a:schemeClr val="bg1"/>
                </a:solidFill>
              </a:rPr>
              <a:t>20</a:t>
            </a:r>
          </a:p>
        </p:txBody>
      </p:sp>
      <p:pic>
        <p:nvPicPr>
          <p:cNvPr id="25" name="Immagine 24">
            <a:extLst>
              <a:ext uri="{FF2B5EF4-FFF2-40B4-BE49-F238E27FC236}">
                <a16:creationId xmlns:a16="http://schemas.microsoft.com/office/drawing/2014/main" id="{AD0D88DF-3AD0-A09F-10AA-C3A105BF28B4}"/>
              </a:ext>
            </a:extLst>
          </p:cNvPr>
          <p:cNvPicPr>
            <a:picLocks noChangeAspect="1"/>
          </p:cNvPicPr>
          <p:nvPr/>
        </p:nvPicPr>
        <p:blipFill>
          <a:blip r:embed="rId5"/>
          <a:stretch>
            <a:fillRect/>
          </a:stretch>
        </p:blipFill>
        <p:spPr>
          <a:xfrm>
            <a:off x="5116166" y="8751569"/>
            <a:ext cx="4953345" cy="3760471"/>
          </a:xfrm>
          <a:prstGeom prst="rect">
            <a:avLst/>
          </a:prstGeom>
        </p:spPr>
      </p:pic>
      <p:sp>
        <p:nvSpPr>
          <p:cNvPr id="2" name="CasellaDiTesto 1">
            <a:extLst>
              <a:ext uri="{FF2B5EF4-FFF2-40B4-BE49-F238E27FC236}">
                <a16:creationId xmlns:a16="http://schemas.microsoft.com/office/drawing/2014/main" id="{AF6B89CF-E801-2F94-6AB8-42C2B148CCD4}"/>
              </a:ext>
            </a:extLst>
          </p:cNvPr>
          <p:cNvSpPr txBox="1"/>
          <p:nvPr/>
        </p:nvSpPr>
        <p:spPr>
          <a:xfrm>
            <a:off x="460244" y="1015663"/>
            <a:ext cx="9565788" cy="646331"/>
          </a:xfrm>
          <a:prstGeom prst="rect">
            <a:avLst/>
          </a:prstGeom>
          <a:noFill/>
        </p:spPr>
        <p:txBody>
          <a:bodyPr wrap="square">
            <a:spAutoFit/>
          </a:bodyPr>
          <a:lstStyle/>
          <a:p>
            <a:r>
              <a:rPr lang="it-IT" dirty="0"/>
              <a:t>Per quando riguarda i valori raggiunti dalle curve di </a:t>
            </a:r>
            <a:r>
              <a:rPr lang="it-IT" dirty="0" err="1"/>
              <a:t>MaskLoss</a:t>
            </a:r>
            <a:r>
              <a:rPr lang="it-IT" dirty="0"/>
              <a:t> e Box Loss, sono molto vicini tra loro, con uno scarto di 1 o 2 unità a favore di Adam</a:t>
            </a:r>
          </a:p>
        </p:txBody>
      </p:sp>
    </p:spTree>
    <p:extLst>
      <p:ext uri="{BB962C8B-B14F-4D97-AF65-F5344CB8AC3E}">
        <p14:creationId xmlns:p14="http://schemas.microsoft.com/office/powerpoint/2010/main" val="26752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01318" y="1935480"/>
            <a:ext cx="10722664" cy="454152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sp>
        <p:nvSpPr>
          <p:cNvPr id="4" name="CasellaDiTesto 3">
            <a:extLst>
              <a:ext uri="{FF2B5EF4-FFF2-40B4-BE49-F238E27FC236}">
                <a16:creationId xmlns:a16="http://schemas.microsoft.com/office/drawing/2014/main" id="{4B182FDA-CBCB-E661-7465-6AB5E443D156}"/>
              </a:ext>
            </a:extLst>
          </p:cNvPr>
          <p:cNvSpPr txBox="1"/>
          <p:nvPr/>
        </p:nvSpPr>
        <p:spPr>
          <a:xfrm>
            <a:off x="-11122156"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YOLOv8: Validazione e Inferenza</a:t>
            </a:r>
          </a:p>
        </p:txBody>
      </p:sp>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10" name="CasellaDiTesto 9">
            <a:extLst>
              <a:ext uri="{FF2B5EF4-FFF2-40B4-BE49-F238E27FC236}">
                <a16:creationId xmlns:a16="http://schemas.microsoft.com/office/drawing/2014/main" id="{CE885696-F2F7-9A80-6494-CC014A110ECC}"/>
              </a:ext>
            </a:extLst>
          </p:cNvPr>
          <p:cNvSpPr txBox="1"/>
          <p:nvPr/>
        </p:nvSpPr>
        <p:spPr>
          <a:xfrm>
            <a:off x="-9942523" y="1015663"/>
            <a:ext cx="9565788" cy="3139321"/>
          </a:xfrm>
          <a:prstGeom prst="rect">
            <a:avLst/>
          </a:prstGeom>
          <a:noFill/>
        </p:spPr>
        <p:txBody>
          <a:bodyPr wrap="square">
            <a:spAutoFit/>
          </a:bodyPr>
          <a:lstStyle/>
          <a:p>
            <a:r>
              <a:rPr lang="it-IT" dirty="0">
                <a:solidFill>
                  <a:schemeClr val="bg1"/>
                </a:solidFill>
              </a:rPr>
              <a:t>-Si è eseguito l’addestramento della </a:t>
            </a:r>
            <a:r>
              <a:rPr lang="it-IT" dirty="0" err="1">
                <a:solidFill>
                  <a:schemeClr val="bg1"/>
                </a:solidFill>
              </a:rPr>
              <a:t>MaskRCNN</a:t>
            </a:r>
            <a:r>
              <a:rPr lang="it-IT" dirty="0">
                <a:solidFill>
                  <a:schemeClr val="bg1"/>
                </a:solidFill>
              </a:rPr>
              <a:t> facendo variare i seguenti iper-parametri:</a:t>
            </a:r>
          </a:p>
          <a:p>
            <a:r>
              <a:rPr lang="it-IT" dirty="0">
                <a:solidFill>
                  <a:schemeClr val="bg1"/>
                </a:solidFill>
              </a:rPr>
              <a:t>	Batch Size</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-Si è diviso il dataset di circa 600 immagini, in 2 </a:t>
            </a:r>
            <a:r>
              <a:rPr lang="it-IT" dirty="0" err="1">
                <a:solidFill>
                  <a:schemeClr val="bg1"/>
                </a:solidFill>
              </a:rPr>
              <a:t>partizoni</a:t>
            </a:r>
            <a:r>
              <a:rPr lang="it-IT" dirty="0">
                <a:solidFill>
                  <a:schemeClr val="bg1"/>
                </a:solidFill>
              </a:rPr>
              <a:t>: 70% Training e 30% </a:t>
            </a:r>
            <a:r>
              <a:rPr lang="it-IT" dirty="0" err="1">
                <a:solidFill>
                  <a:schemeClr val="bg1"/>
                </a:solidFill>
              </a:rPr>
              <a:t>validation</a:t>
            </a:r>
            <a:r>
              <a:rPr lang="it-IT" dirty="0">
                <a:solidFill>
                  <a:schemeClr val="bg1"/>
                </a:solidFill>
              </a:rPr>
              <a:t>.</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20 epoche.</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18" name="CasellaDiTesto 17">
            <a:extLst>
              <a:ext uri="{FF2B5EF4-FFF2-40B4-BE49-F238E27FC236}">
                <a16:creationId xmlns:a16="http://schemas.microsoft.com/office/drawing/2014/main" id="{C1A8453C-5924-A74E-B915-B896BDFD26E2}"/>
              </a:ext>
            </a:extLst>
          </p:cNvPr>
          <p:cNvSpPr txBox="1"/>
          <p:nvPr/>
        </p:nvSpPr>
        <p:spPr>
          <a:xfrm>
            <a:off x="460244" y="7187863"/>
            <a:ext cx="9565788" cy="1200329"/>
          </a:xfrm>
          <a:prstGeom prst="rect">
            <a:avLst/>
          </a:prstGeom>
          <a:noFill/>
        </p:spPr>
        <p:txBody>
          <a:bodyPr wrap="square">
            <a:spAutoFit/>
          </a:bodyPr>
          <a:lstStyle/>
          <a:p>
            <a:r>
              <a:rPr lang="it-IT" dirty="0">
                <a:solidFill>
                  <a:schemeClr val="bg1"/>
                </a:solidFill>
              </a:rPr>
              <a:t>La Loss utilizzata dalla Mask R-CNN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a:t>
            </a:r>
            <a:r>
              <a:rPr lang="it-IT" dirty="0">
                <a:solidFill>
                  <a:schemeClr val="bg1"/>
                </a:solidFill>
              </a:rPr>
              <a:t>: 	</a:t>
            </a:r>
            <a:r>
              <a:rPr lang="it-IT" dirty="0" err="1">
                <a:solidFill>
                  <a:schemeClr val="bg1"/>
                </a:solidFill>
              </a:rPr>
              <a:t>Smooth</a:t>
            </a:r>
            <a:r>
              <a:rPr lang="it-IT" dirty="0">
                <a:solidFill>
                  <a:schemeClr val="bg1"/>
                </a:solidFill>
              </a:rPr>
              <a:t> L1</a:t>
            </a:r>
          </a:p>
          <a:p>
            <a:r>
              <a:rPr lang="it-IT" dirty="0">
                <a:solidFill>
                  <a:schemeClr val="bg1"/>
                </a:solidFill>
              </a:rPr>
              <a:t>	</a:t>
            </a:r>
            <a:r>
              <a:rPr lang="it-IT" b="1" dirty="0">
                <a:solidFill>
                  <a:schemeClr val="bg1"/>
                </a:solidFill>
              </a:rPr>
              <a:t>Mask Loss</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sp>
        <p:nvSpPr>
          <p:cNvPr id="24" name="CasellaDiTesto 23">
            <a:extLst>
              <a:ext uri="{FF2B5EF4-FFF2-40B4-BE49-F238E27FC236}">
                <a16:creationId xmlns:a16="http://schemas.microsoft.com/office/drawing/2014/main" id="{DF7D6F10-FD79-9FA0-AE18-2A323771D1BC}"/>
              </a:ext>
            </a:extLst>
          </p:cNvPr>
          <p:cNvSpPr txBox="1"/>
          <p:nvPr/>
        </p:nvSpPr>
        <p:spPr>
          <a:xfrm>
            <a:off x="1099303" y="10180736"/>
            <a:ext cx="3840480" cy="1200329"/>
          </a:xfrm>
          <a:prstGeom prst="rect">
            <a:avLst/>
          </a:prstGeom>
          <a:noFill/>
        </p:spPr>
        <p:txBody>
          <a:bodyPr wrap="square">
            <a:spAutoFit/>
          </a:body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endParaRPr lang="it-IT" b="1" dirty="0">
              <a:solidFill>
                <a:schemeClr val="bg1"/>
              </a:solidFill>
            </a:endParaRPr>
          </a:p>
          <a:p>
            <a:r>
              <a:rPr lang="it-IT" dirty="0">
                <a:solidFill>
                  <a:schemeClr val="bg1"/>
                </a:solidFill>
              </a:rPr>
              <a:t>Alla 20° epoca raggiunge un valore prossimo a </a:t>
            </a:r>
            <a:r>
              <a:rPr lang="it-IT" b="1" dirty="0">
                <a:solidFill>
                  <a:schemeClr val="bg1"/>
                </a:solidFill>
              </a:rPr>
              <a:t>20</a:t>
            </a:r>
          </a:p>
        </p:txBody>
      </p:sp>
      <p:pic>
        <p:nvPicPr>
          <p:cNvPr id="25" name="Immagine 24">
            <a:extLst>
              <a:ext uri="{FF2B5EF4-FFF2-40B4-BE49-F238E27FC236}">
                <a16:creationId xmlns:a16="http://schemas.microsoft.com/office/drawing/2014/main" id="{AD0D88DF-3AD0-A09F-10AA-C3A105BF28B4}"/>
              </a:ext>
            </a:extLst>
          </p:cNvPr>
          <p:cNvPicPr>
            <a:picLocks noChangeAspect="1"/>
          </p:cNvPicPr>
          <p:nvPr/>
        </p:nvPicPr>
        <p:blipFill>
          <a:blip r:embed="rId5"/>
          <a:stretch>
            <a:fillRect/>
          </a:stretch>
        </p:blipFill>
        <p:spPr>
          <a:xfrm>
            <a:off x="5116166" y="8751569"/>
            <a:ext cx="4953345" cy="3760471"/>
          </a:xfrm>
          <a:prstGeom prst="rect">
            <a:avLst/>
          </a:prstGeom>
        </p:spPr>
      </p:pic>
      <p:sp>
        <p:nvSpPr>
          <p:cNvPr id="2" name="CasellaDiTesto 1">
            <a:extLst>
              <a:ext uri="{FF2B5EF4-FFF2-40B4-BE49-F238E27FC236}">
                <a16:creationId xmlns:a16="http://schemas.microsoft.com/office/drawing/2014/main" id="{AF6B89CF-E801-2F94-6AB8-42C2B148CCD4}"/>
              </a:ext>
            </a:extLst>
          </p:cNvPr>
          <p:cNvSpPr txBox="1"/>
          <p:nvPr/>
        </p:nvSpPr>
        <p:spPr>
          <a:xfrm>
            <a:off x="460244"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21" name="CasellaDiTesto 13">
            <a:extLst>
              <a:ext uri="{FF2B5EF4-FFF2-40B4-BE49-F238E27FC236}">
                <a16:creationId xmlns:a16="http://schemas.microsoft.com/office/drawing/2014/main" id="{695C6565-EDE5-EBF3-57FC-5D84E9355609}"/>
              </a:ext>
            </a:extLst>
          </p:cNvPr>
          <p:cNvSpPr txBox="1"/>
          <p:nvPr/>
        </p:nvSpPr>
        <p:spPr>
          <a:xfrm>
            <a:off x="1711159" y="2272603"/>
            <a:ext cx="1897626"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Box Loss: 	</a:t>
            </a:r>
            <a:r>
              <a:rPr lang="it-IT" b="1" dirty="0">
                <a:solidFill>
                  <a:schemeClr val="bg1"/>
                </a:solidFill>
              </a:rPr>
              <a:t>SGD</a:t>
            </a:r>
          </a:p>
        </p:txBody>
      </p:sp>
      <p:sp>
        <p:nvSpPr>
          <p:cNvPr id="22" name="CasellaDiTesto 15">
            <a:extLst>
              <a:ext uri="{FF2B5EF4-FFF2-40B4-BE49-F238E27FC236}">
                <a16:creationId xmlns:a16="http://schemas.microsoft.com/office/drawing/2014/main" id="{316815F0-8461-4104-1C9A-03225C79A255}"/>
              </a:ext>
            </a:extLst>
          </p:cNvPr>
          <p:cNvSpPr txBox="1"/>
          <p:nvPr/>
        </p:nvSpPr>
        <p:spPr>
          <a:xfrm>
            <a:off x="7532284" y="2272603"/>
            <a:ext cx="2493747"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Mask Loss: </a:t>
            </a:r>
            <a:r>
              <a:rPr lang="it-IT" b="1" dirty="0">
                <a:solidFill>
                  <a:schemeClr val="bg1"/>
                </a:solidFill>
              </a:rPr>
              <a:t>SGD</a:t>
            </a:r>
          </a:p>
        </p:txBody>
      </p:sp>
      <p:pic>
        <p:nvPicPr>
          <p:cNvPr id="23" name="Immagine 22">
            <a:extLst>
              <a:ext uri="{FF2B5EF4-FFF2-40B4-BE49-F238E27FC236}">
                <a16:creationId xmlns:a16="http://schemas.microsoft.com/office/drawing/2014/main" id="{453BB80D-B308-CA4E-82C4-B78DF6F6255E}"/>
              </a:ext>
            </a:extLst>
          </p:cNvPr>
          <p:cNvPicPr>
            <a:picLocks noChangeAspect="1"/>
          </p:cNvPicPr>
          <p:nvPr/>
        </p:nvPicPr>
        <p:blipFill>
          <a:blip r:embed="rId6"/>
          <a:stretch>
            <a:fillRect/>
          </a:stretch>
        </p:blipFill>
        <p:spPr>
          <a:xfrm>
            <a:off x="632374" y="2808207"/>
            <a:ext cx="4126316" cy="3122452"/>
          </a:xfrm>
          <a:prstGeom prst="rect">
            <a:avLst/>
          </a:prstGeom>
        </p:spPr>
      </p:pic>
      <p:pic>
        <p:nvPicPr>
          <p:cNvPr id="26" name="Immagine 25">
            <a:extLst>
              <a:ext uri="{FF2B5EF4-FFF2-40B4-BE49-F238E27FC236}">
                <a16:creationId xmlns:a16="http://schemas.microsoft.com/office/drawing/2014/main" id="{4443EB5C-ED16-3209-4408-22B1B0F8036E}"/>
              </a:ext>
            </a:extLst>
          </p:cNvPr>
          <p:cNvPicPr>
            <a:picLocks noChangeAspect="1"/>
          </p:cNvPicPr>
          <p:nvPr/>
        </p:nvPicPr>
        <p:blipFill>
          <a:blip r:embed="rId7"/>
          <a:stretch>
            <a:fillRect/>
          </a:stretch>
        </p:blipFill>
        <p:spPr>
          <a:xfrm>
            <a:off x="6413936" y="2808207"/>
            <a:ext cx="4130320" cy="3119445"/>
          </a:xfrm>
          <a:prstGeom prst="rect">
            <a:avLst/>
          </a:prstGeom>
        </p:spPr>
      </p:pic>
    </p:spTree>
    <p:extLst>
      <p:ext uri="{BB962C8B-B14F-4D97-AF65-F5344CB8AC3E}">
        <p14:creationId xmlns:p14="http://schemas.microsoft.com/office/powerpoint/2010/main" val="2611259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081FB65-9EC9-89BB-2279-B3F490E0F842}"/>
              </a:ext>
            </a:extLst>
          </p:cNvPr>
          <p:cNvSpPr txBox="1"/>
          <p:nvPr/>
        </p:nvSpPr>
        <p:spPr>
          <a:xfrm>
            <a:off x="612644" y="1168063"/>
            <a:ext cx="9565788" cy="646331"/>
          </a:xfrm>
          <a:prstGeom prst="rect">
            <a:avLst/>
          </a:prstGeom>
          <a:noFill/>
        </p:spPr>
        <p:txBody>
          <a:bodyPr wrap="square">
            <a:spAutoFit/>
          </a:bodyPr>
          <a:lstStyle/>
          <a:p>
            <a:r>
              <a:rPr lang="it-IT" dirty="0"/>
              <a:t>Si pongono a confronto le predizioni sull’immagine di test realizzate dalla rete addestrata al variare degli ottimizzatori</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301318" y="1935480"/>
            <a:ext cx="10722664" cy="454152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460244"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pic>
        <p:nvPicPr>
          <p:cNvPr id="19" name="Immagine 18">
            <a:extLst>
              <a:ext uri="{FF2B5EF4-FFF2-40B4-BE49-F238E27FC236}">
                <a16:creationId xmlns:a16="http://schemas.microsoft.com/office/drawing/2014/main" id="{20CEACFF-4CE4-5885-4B61-5616DA12F784}"/>
              </a:ext>
            </a:extLst>
          </p:cNvPr>
          <p:cNvPicPr>
            <a:picLocks noChangeAspect="1"/>
          </p:cNvPicPr>
          <p:nvPr/>
        </p:nvPicPr>
        <p:blipFill>
          <a:blip r:embed="rId5"/>
          <a:stretch>
            <a:fillRect/>
          </a:stretch>
        </p:blipFill>
        <p:spPr>
          <a:xfrm>
            <a:off x="596814" y="2808207"/>
            <a:ext cx="4126316" cy="3105563"/>
          </a:xfrm>
          <a:prstGeom prst="rect">
            <a:avLst/>
          </a:prstGeom>
        </p:spPr>
      </p:pic>
      <p:pic>
        <p:nvPicPr>
          <p:cNvPr id="20" name="Immagine 19">
            <a:extLst>
              <a:ext uri="{FF2B5EF4-FFF2-40B4-BE49-F238E27FC236}">
                <a16:creationId xmlns:a16="http://schemas.microsoft.com/office/drawing/2014/main" id="{69E3B166-CF0B-498B-CE71-ED2529EB5F7E}"/>
              </a:ext>
            </a:extLst>
          </p:cNvPr>
          <p:cNvPicPr>
            <a:picLocks noChangeAspect="1"/>
          </p:cNvPicPr>
          <p:nvPr/>
        </p:nvPicPr>
        <p:blipFill>
          <a:blip r:embed="rId6"/>
          <a:stretch>
            <a:fillRect/>
          </a:stretch>
        </p:blipFill>
        <p:spPr>
          <a:xfrm>
            <a:off x="6417940" y="2808207"/>
            <a:ext cx="4126316" cy="3119445"/>
          </a:xfrm>
          <a:prstGeom prst="rect">
            <a:avLst/>
          </a:prstGeom>
        </p:spPr>
      </p:pic>
      <p:sp>
        <p:nvSpPr>
          <p:cNvPr id="21" name="CasellaDiTesto 13">
            <a:extLst>
              <a:ext uri="{FF2B5EF4-FFF2-40B4-BE49-F238E27FC236}">
                <a16:creationId xmlns:a16="http://schemas.microsoft.com/office/drawing/2014/main" id="{695C6565-EDE5-EBF3-57FC-5D84E9355609}"/>
              </a:ext>
            </a:extLst>
          </p:cNvPr>
          <p:cNvSpPr txBox="1"/>
          <p:nvPr/>
        </p:nvSpPr>
        <p:spPr>
          <a:xfrm>
            <a:off x="1711159" y="2272603"/>
            <a:ext cx="1897626"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Box Loss: 	</a:t>
            </a:r>
            <a:r>
              <a:rPr lang="it-IT" b="1" dirty="0">
                <a:solidFill>
                  <a:schemeClr val="bg1"/>
                </a:solidFill>
              </a:rPr>
              <a:t>Adam</a:t>
            </a:r>
          </a:p>
        </p:txBody>
      </p:sp>
      <p:sp>
        <p:nvSpPr>
          <p:cNvPr id="22" name="CasellaDiTesto 15">
            <a:extLst>
              <a:ext uri="{FF2B5EF4-FFF2-40B4-BE49-F238E27FC236}">
                <a16:creationId xmlns:a16="http://schemas.microsoft.com/office/drawing/2014/main" id="{316815F0-8461-4104-1C9A-03225C79A255}"/>
              </a:ext>
            </a:extLst>
          </p:cNvPr>
          <p:cNvSpPr txBox="1"/>
          <p:nvPr/>
        </p:nvSpPr>
        <p:spPr>
          <a:xfrm>
            <a:off x="7532284" y="2272603"/>
            <a:ext cx="2493747"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Mask Loss: </a:t>
            </a:r>
            <a:r>
              <a:rPr lang="it-IT" b="1" dirty="0">
                <a:solidFill>
                  <a:schemeClr val="bg1"/>
                </a:solidFill>
              </a:rPr>
              <a:t>Adam</a:t>
            </a:r>
          </a:p>
        </p:txBody>
      </p:sp>
    </p:spTree>
    <p:extLst>
      <p:ext uri="{BB962C8B-B14F-4D97-AF65-F5344CB8AC3E}">
        <p14:creationId xmlns:p14="http://schemas.microsoft.com/office/powerpoint/2010/main" val="3275564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178130" y="973225"/>
            <a:ext cx="10974928" cy="68877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3" name="CasellaDiTesto 2">
            <a:extLst>
              <a:ext uri="{FF2B5EF4-FFF2-40B4-BE49-F238E27FC236}">
                <a16:creationId xmlns:a16="http://schemas.microsoft.com/office/drawing/2014/main" id="{93E55A7E-9633-598F-A91E-0E2DFDFA0BC4}"/>
              </a:ext>
            </a:extLst>
          </p:cNvPr>
          <p:cNvSpPr txBox="1"/>
          <p:nvPr/>
        </p:nvSpPr>
        <p:spPr>
          <a:xfrm>
            <a:off x="460244" y="1015663"/>
            <a:ext cx="9565788" cy="646331"/>
          </a:xfrm>
          <a:prstGeom prst="rect">
            <a:avLst/>
          </a:prstGeom>
          <a:noFill/>
        </p:spPr>
        <p:txBody>
          <a:bodyPr wrap="square">
            <a:spAutoFit/>
          </a:bodyPr>
          <a:lstStyle/>
          <a:p>
            <a:r>
              <a:rPr lang="it-IT" dirty="0"/>
              <a:t>Si pongono a confronto le predizioni sull’immagine di test realizzate dalla rete addestrata al variare degli ottimizzatori con una batch size di 4/8</a:t>
            </a:r>
          </a:p>
        </p:txBody>
      </p:sp>
    </p:spTree>
    <p:extLst>
      <p:ext uri="{BB962C8B-B14F-4D97-AF65-F5344CB8AC3E}">
        <p14:creationId xmlns:p14="http://schemas.microsoft.com/office/powerpoint/2010/main" val="2185240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826DDDBB-AB33-DE3D-7BDE-B24206032E8A}"/>
              </a:ext>
            </a:extLst>
          </p:cNvPr>
          <p:cNvSpPr txBox="1"/>
          <p:nvPr/>
        </p:nvSpPr>
        <p:spPr>
          <a:xfrm>
            <a:off x="612644" y="1168063"/>
            <a:ext cx="9565788" cy="646331"/>
          </a:xfrm>
          <a:prstGeom prst="rect">
            <a:avLst/>
          </a:prstGeom>
          <a:noFill/>
        </p:spPr>
        <p:txBody>
          <a:bodyPr wrap="square">
            <a:spAutoFit/>
          </a:bodyPr>
          <a:lstStyle/>
          <a:p>
            <a:r>
              <a:rPr lang="it-IT" dirty="0"/>
              <a:t>Confronto tra le curve di Loss dell’addestramento n°3 e n°4, al variare dell’ottimizzatore e a parità di batch size (6/12)</a:t>
            </a:r>
          </a:p>
        </p:txBody>
      </p:sp>
      <p:sp>
        <p:nvSpPr>
          <p:cNvPr id="7" name="Rettangolo con angoli arrotondati 6">
            <a:extLst>
              <a:ext uri="{FF2B5EF4-FFF2-40B4-BE49-F238E27FC236}">
                <a16:creationId xmlns:a16="http://schemas.microsoft.com/office/drawing/2014/main" id="{7BAA26CD-6773-7B7E-13BC-03E830031A73}"/>
              </a:ext>
            </a:extLst>
          </p:cNvPr>
          <p:cNvSpPr/>
          <p:nvPr/>
        </p:nvSpPr>
        <p:spPr>
          <a:xfrm>
            <a:off x="178130" y="1661993"/>
            <a:ext cx="10974928" cy="496443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3" name="CasellaDiTesto 2">
            <a:extLst>
              <a:ext uri="{FF2B5EF4-FFF2-40B4-BE49-F238E27FC236}">
                <a16:creationId xmlns:a16="http://schemas.microsoft.com/office/drawing/2014/main" id="{93E55A7E-9633-598F-A91E-0E2DFDFA0BC4}"/>
              </a:ext>
            </a:extLst>
          </p:cNvPr>
          <p:cNvSpPr txBox="1"/>
          <p:nvPr/>
        </p:nvSpPr>
        <p:spPr>
          <a:xfrm>
            <a:off x="460244" y="1015663"/>
            <a:ext cx="9565788" cy="646331"/>
          </a:xfrm>
          <a:prstGeom prst="rect">
            <a:avLst/>
          </a:prstGeom>
          <a:noFill/>
        </p:spPr>
        <p:txBody>
          <a:bodyPr wrap="square">
            <a:spAutoFit/>
          </a:bodyPr>
          <a:lstStyle/>
          <a:p>
            <a:r>
              <a:rPr lang="it-IT" dirty="0">
                <a:solidFill>
                  <a:schemeClr val="bg1"/>
                </a:solidFill>
              </a:rPr>
              <a:t>Si pongono a confronto le predizioni sull’immagine di test realizzate dalla rete addestrata al variare degli ottimizzatori con una batch size di 4/8</a:t>
            </a:r>
          </a:p>
        </p:txBody>
      </p:sp>
      <p:pic>
        <p:nvPicPr>
          <p:cNvPr id="4" name="Immagine 3">
            <a:extLst>
              <a:ext uri="{FF2B5EF4-FFF2-40B4-BE49-F238E27FC236}">
                <a16:creationId xmlns:a16="http://schemas.microsoft.com/office/drawing/2014/main" id="{EA263F1C-7244-6B94-A4E0-5025BDA02CF7}"/>
              </a:ext>
            </a:extLst>
          </p:cNvPr>
          <p:cNvPicPr>
            <a:picLocks noChangeAspect="1"/>
          </p:cNvPicPr>
          <p:nvPr/>
        </p:nvPicPr>
        <p:blipFill>
          <a:blip r:embed="rId5"/>
          <a:stretch>
            <a:fillRect/>
          </a:stretch>
        </p:blipFill>
        <p:spPr>
          <a:xfrm>
            <a:off x="370569" y="2070470"/>
            <a:ext cx="5301125" cy="2644029"/>
          </a:xfrm>
          <a:prstGeom prst="rect">
            <a:avLst/>
          </a:prstGeom>
        </p:spPr>
      </p:pic>
      <p:pic>
        <p:nvPicPr>
          <p:cNvPr id="5" name="Immagine 4">
            <a:extLst>
              <a:ext uri="{FF2B5EF4-FFF2-40B4-BE49-F238E27FC236}">
                <a16:creationId xmlns:a16="http://schemas.microsoft.com/office/drawing/2014/main" id="{CC75E45F-8EB5-2188-65E2-287D96DC065A}"/>
              </a:ext>
            </a:extLst>
          </p:cNvPr>
          <p:cNvPicPr>
            <a:picLocks noChangeAspect="1"/>
          </p:cNvPicPr>
          <p:nvPr/>
        </p:nvPicPr>
        <p:blipFill>
          <a:blip r:embed="rId6"/>
          <a:stretch>
            <a:fillRect/>
          </a:stretch>
        </p:blipFill>
        <p:spPr>
          <a:xfrm>
            <a:off x="5667807" y="2070375"/>
            <a:ext cx="5301125" cy="2644124"/>
          </a:xfrm>
          <a:prstGeom prst="rect">
            <a:avLst/>
          </a:prstGeom>
        </p:spPr>
      </p:pic>
      <p:sp>
        <p:nvSpPr>
          <p:cNvPr id="6" name="CasellaDiTesto 5">
            <a:extLst>
              <a:ext uri="{FF2B5EF4-FFF2-40B4-BE49-F238E27FC236}">
                <a16:creationId xmlns:a16="http://schemas.microsoft.com/office/drawing/2014/main" id="{DB070F3C-CBDE-B31A-550B-75C84E2DFD04}"/>
              </a:ext>
            </a:extLst>
          </p:cNvPr>
          <p:cNvSpPr txBox="1"/>
          <p:nvPr/>
        </p:nvSpPr>
        <p:spPr>
          <a:xfrm>
            <a:off x="460244" y="4872841"/>
            <a:ext cx="10508688" cy="1477328"/>
          </a:xfrm>
          <a:prstGeom prst="rect">
            <a:avLst/>
          </a:prstGeom>
          <a:noFill/>
        </p:spPr>
        <p:txBody>
          <a:bodyPr wrap="square">
            <a:spAutoFit/>
          </a:bodyPr>
          <a:lstStyle/>
          <a:p>
            <a:r>
              <a:rPr lang="it-IT" dirty="0">
                <a:solidFill>
                  <a:schemeClr val="bg1"/>
                </a:solidFill>
              </a:rPr>
              <a:t>Nell’immagine di sx (SGD) si può notare che vengono classificate meno istanze rispetto all’immagine di dx (Adam), in totale accordo con le curve di </a:t>
            </a:r>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Si noti che nell’immagine di sx non sono state rilevate le istanze di alcuni pedoni sullo sfondo e della classe ground.</a:t>
            </a:r>
          </a:p>
          <a:p>
            <a:r>
              <a:rPr lang="it-IT" dirty="0">
                <a:solidFill>
                  <a:schemeClr val="bg1"/>
                </a:solidFill>
              </a:rPr>
              <a:t>Per quanto concerne le maschere di segmentazione, si può notare una maggiore accuratezza nell’immagine di destra (ego </a:t>
            </a:r>
            <a:r>
              <a:rPr lang="it-IT" dirty="0" err="1">
                <a:solidFill>
                  <a:schemeClr val="bg1"/>
                </a:solidFill>
              </a:rPr>
              <a:t>vehicle</a:t>
            </a:r>
            <a:r>
              <a:rPr lang="it-IT" dirty="0">
                <a:solidFill>
                  <a:schemeClr val="bg1"/>
                </a:solidFill>
              </a:rPr>
              <a:t> e road).</a:t>
            </a:r>
          </a:p>
        </p:txBody>
      </p:sp>
    </p:spTree>
    <p:extLst>
      <p:ext uri="{BB962C8B-B14F-4D97-AF65-F5344CB8AC3E}">
        <p14:creationId xmlns:p14="http://schemas.microsoft.com/office/powerpoint/2010/main" val="683806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70569" y="989443"/>
            <a:ext cx="10508688" cy="67255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3" name="CasellaDiTesto 2">
            <a:extLst>
              <a:ext uri="{FF2B5EF4-FFF2-40B4-BE49-F238E27FC236}">
                <a16:creationId xmlns:a16="http://schemas.microsoft.com/office/drawing/2014/main" id="{93E55A7E-9633-598F-A91E-0E2DFDFA0BC4}"/>
              </a:ext>
            </a:extLst>
          </p:cNvPr>
          <p:cNvSpPr txBox="1"/>
          <p:nvPr/>
        </p:nvSpPr>
        <p:spPr>
          <a:xfrm>
            <a:off x="460244" y="-5587008"/>
            <a:ext cx="9565788" cy="646331"/>
          </a:xfrm>
          <a:prstGeom prst="rect">
            <a:avLst/>
          </a:prstGeom>
          <a:noFill/>
        </p:spPr>
        <p:txBody>
          <a:bodyPr wrap="square">
            <a:spAutoFit/>
          </a:bodyPr>
          <a:lstStyle/>
          <a:p>
            <a:r>
              <a:rPr lang="it-IT" dirty="0">
                <a:solidFill>
                  <a:schemeClr val="bg1"/>
                </a:solidFill>
              </a:rPr>
              <a:t>Si pongono a confronto le predizioni sull’immagine di test realizzate dalla rete addestrata al variare degli ottimizzatori con una batch size di 4/8</a:t>
            </a:r>
          </a:p>
        </p:txBody>
      </p:sp>
      <p:pic>
        <p:nvPicPr>
          <p:cNvPr id="4" name="Immagine 3">
            <a:extLst>
              <a:ext uri="{FF2B5EF4-FFF2-40B4-BE49-F238E27FC236}">
                <a16:creationId xmlns:a16="http://schemas.microsoft.com/office/drawing/2014/main" id="{EA263F1C-7244-6B94-A4E0-5025BDA02CF7}"/>
              </a:ext>
            </a:extLst>
          </p:cNvPr>
          <p:cNvPicPr>
            <a:picLocks noChangeAspect="1"/>
          </p:cNvPicPr>
          <p:nvPr/>
        </p:nvPicPr>
        <p:blipFill>
          <a:blip r:embed="rId5"/>
          <a:stretch>
            <a:fillRect/>
          </a:stretch>
        </p:blipFill>
        <p:spPr>
          <a:xfrm>
            <a:off x="370569" y="-4532201"/>
            <a:ext cx="5301125" cy="2644029"/>
          </a:xfrm>
          <a:prstGeom prst="rect">
            <a:avLst/>
          </a:prstGeom>
        </p:spPr>
      </p:pic>
      <p:pic>
        <p:nvPicPr>
          <p:cNvPr id="5" name="Immagine 4">
            <a:extLst>
              <a:ext uri="{FF2B5EF4-FFF2-40B4-BE49-F238E27FC236}">
                <a16:creationId xmlns:a16="http://schemas.microsoft.com/office/drawing/2014/main" id="{CC75E45F-8EB5-2188-65E2-287D96DC065A}"/>
              </a:ext>
            </a:extLst>
          </p:cNvPr>
          <p:cNvPicPr>
            <a:picLocks noChangeAspect="1"/>
          </p:cNvPicPr>
          <p:nvPr/>
        </p:nvPicPr>
        <p:blipFill>
          <a:blip r:embed="rId6"/>
          <a:stretch>
            <a:fillRect/>
          </a:stretch>
        </p:blipFill>
        <p:spPr>
          <a:xfrm>
            <a:off x="5667807" y="-4532296"/>
            <a:ext cx="5301125" cy="2644124"/>
          </a:xfrm>
          <a:prstGeom prst="rect">
            <a:avLst/>
          </a:prstGeom>
        </p:spPr>
      </p:pic>
      <p:sp>
        <p:nvSpPr>
          <p:cNvPr id="6" name="CasellaDiTesto 5">
            <a:extLst>
              <a:ext uri="{FF2B5EF4-FFF2-40B4-BE49-F238E27FC236}">
                <a16:creationId xmlns:a16="http://schemas.microsoft.com/office/drawing/2014/main" id="{DB070F3C-CBDE-B31A-550B-75C84E2DFD04}"/>
              </a:ext>
            </a:extLst>
          </p:cNvPr>
          <p:cNvSpPr txBox="1"/>
          <p:nvPr/>
        </p:nvSpPr>
        <p:spPr>
          <a:xfrm>
            <a:off x="460244" y="-1729830"/>
            <a:ext cx="10508688" cy="1477328"/>
          </a:xfrm>
          <a:prstGeom prst="rect">
            <a:avLst/>
          </a:prstGeom>
          <a:noFill/>
        </p:spPr>
        <p:txBody>
          <a:bodyPr wrap="square">
            <a:spAutoFit/>
          </a:bodyPr>
          <a:lstStyle/>
          <a:p>
            <a:r>
              <a:rPr lang="it-IT" dirty="0">
                <a:solidFill>
                  <a:schemeClr val="bg1"/>
                </a:solidFill>
              </a:rPr>
              <a:t>Nell’immagine di sx (SGD) si può notare che vengono classificate meno istanze rispetto all’immagine di dx (Adam), in totale accordo con le curve di </a:t>
            </a:r>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Si noti che nell’immagine di sx non sono state rilevate le istanze di alcuni pedoni sullo sfondo e della classe ground.</a:t>
            </a:r>
          </a:p>
          <a:p>
            <a:r>
              <a:rPr lang="it-IT" dirty="0">
                <a:solidFill>
                  <a:schemeClr val="bg1"/>
                </a:solidFill>
              </a:rPr>
              <a:t>Per quanto concerne le maschere di segmentazione, si può notare una maggiore accuratezza nell’immagine di destra (ego </a:t>
            </a:r>
            <a:r>
              <a:rPr lang="it-IT" dirty="0" err="1">
                <a:solidFill>
                  <a:schemeClr val="bg1"/>
                </a:solidFill>
              </a:rPr>
              <a:t>vehicle</a:t>
            </a:r>
            <a:r>
              <a:rPr lang="it-IT" dirty="0">
                <a:solidFill>
                  <a:schemeClr val="bg1"/>
                </a:solidFill>
              </a:rPr>
              <a:t> e road).</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460244" y="1015663"/>
            <a:ext cx="9565788" cy="646331"/>
          </a:xfrm>
          <a:prstGeom prst="rect">
            <a:avLst/>
          </a:prstGeom>
          <a:noFill/>
        </p:spPr>
        <p:txBody>
          <a:bodyPr wrap="square">
            <a:spAutoFit/>
          </a:bodyPr>
          <a:lstStyle/>
          <a:p>
            <a:r>
              <a:rPr lang="it-IT" dirty="0"/>
              <a:t>Confronto tra le curve di Loss dell’addestramento n°3 e n°4, al variare dell’ottimizzatore e a parità di batch size (6/12)</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8587730"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Con un aumento della dimensione della batch, a parità di </a:t>
            </a:r>
            <a:r>
              <a:rPr lang="it-IT" dirty="0" err="1"/>
              <a:t>n°di</a:t>
            </a:r>
            <a:r>
              <a:rPr lang="it-IT" dirty="0"/>
              <a:t> epoche la Loss converge ad un valore più basso, in entrambi i casi. </a:t>
            </a:r>
          </a:p>
          <a:p>
            <a:endParaRPr lang="it-IT" dirty="0">
              <a:solidFill>
                <a:schemeClr val="bg1"/>
              </a:solidFill>
            </a:endParaRPr>
          </a:p>
          <a:p>
            <a:r>
              <a:rPr lang="it-IT" dirty="0"/>
              <a:t>Per quando riguarda i valori raggiunti dalle curve di </a:t>
            </a:r>
            <a:r>
              <a:rPr lang="it-IT" dirty="0" err="1"/>
              <a:t>MaskLoss</a:t>
            </a:r>
            <a:r>
              <a:rPr lang="it-IT" dirty="0"/>
              <a:t> e </a:t>
            </a:r>
            <a:r>
              <a:rPr lang="it-IT" dirty="0" err="1"/>
              <a:t>BoX</a:t>
            </a:r>
            <a:r>
              <a:rPr lang="it-IT" dirty="0"/>
              <a:t> Loss anche in questo caso sono vicini tra loro</a:t>
            </a:r>
          </a:p>
        </p:txBody>
      </p:sp>
    </p:spTree>
    <p:extLst>
      <p:ext uri="{BB962C8B-B14F-4D97-AF65-F5344CB8AC3E}">
        <p14:creationId xmlns:p14="http://schemas.microsoft.com/office/powerpoint/2010/main" val="2443890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370569" y="1635671"/>
            <a:ext cx="8274667" cy="433761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3" name="CasellaDiTesto 2">
            <a:extLst>
              <a:ext uri="{FF2B5EF4-FFF2-40B4-BE49-F238E27FC236}">
                <a16:creationId xmlns:a16="http://schemas.microsoft.com/office/drawing/2014/main" id="{93E55A7E-9633-598F-A91E-0E2DFDFA0BC4}"/>
              </a:ext>
            </a:extLst>
          </p:cNvPr>
          <p:cNvSpPr txBox="1"/>
          <p:nvPr/>
        </p:nvSpPr>
        <p:spPr>
          <a:xfrm>
            <a:off x="460244" y="-5587008"/>
            <a:ext cx="9565788" cy="646331"/>
          </a:xfrm>
          <a:prstGeom prst="rect">
            <a:avLst/>
          </a:prstGeom>
          <a:noFill/>
        </p:spPr>
        <p:txBody>
          <a:bodyPr wrap="square">
            <a:spAutoFit/>
          </a:bodyPr>
          <a:lstStyle/>
          <a:p>
            <a:r>
              <a:rPr lang="it-IT" dirty="0">
                <a:solidFill>
                  <a:schemeClr val="bg1"/>
                </a:solidFill>
              </a:rPr>
              <a:t>Si pongono a confronto le predizioni sull’immagine di test realizzate dalla rete addestrata al variare degli ottimizzatori con una batch size di 4/8</a:t>
            </a:r>
          </a:p>
        </p:txBody>
      </p:sp>
      <p:pic>
        <p:nvPicPr>
          <p:cNvPr id="4" name="Immagine 3">
            <a:extLst>
              <a:ext uri="{FF2B5EF4-FFF2-40B4-BE49-F238E27FC236}">
                <a16:creationId xmlns:a16="http://schemas.microsoft.com/office/drawing/2014/main" id="{EA263F1C-7244-6B94-A4E0-5025BDA02CF7}"/>
              </a:ext>
            </a:extLst>
          </p:cNvPr>
          <p:cNvPicPr>
            <a:picLocks noChangeAspect="1"/>
          </p:cNvPicPr>
          <p:nvPr/>
        </p:nvPicPr>
        <p:blipFill>
          <a:blip r:embed="rId5"/>
          <a:stretch>
            <a:fillRect/>
          </a:stretch>
        </p:blipFill>
        <p:spPr>
          <a:xfrm>
            <a:off x="370569" y="-4532201"/>
            <a:ext cx="5301125" cy="2644029"/>
          </a:xfrm>
          <a:prstGeom prst="rect">
            <a:avLst/>
          </a:prstGeom>
        </p:spPr>
      </p:pic>
      <p:pic>
        <p:nvPicPr>
          <p:cNvPr id="5" name="Immagine 4">
            <a:extLst>
              <a:ext uri="{FF2B5EF4-FFF2-40B4-BE49-F238E27FC236}">
                <a16:creationId xmlns:a16="http://schemas.microsoft.com/office/drawing/2014/main" id="{CC75E45F-8EB5-2188-65E2-287D96DC065A}"/>
              </a:ext>
            </a:extLst>
          </p:cNvPr>
          <p:cNvPicPr>
            <a:picLocks noChangeAspect="1"/>
          </p:cNvPicPr>
          <p:nvPr/>
        </p:nvPicPr>
        <p:blipFill>
          <a:blip r:embed="rId6"/>
          <a:stretch>
            <a:fillRect/>
          </a:stretch>
        </p:blipFill>
        <p:spPr>
          <a:xfrm>
            <a:off x="5667807" y="-4532296"/>
            <a:ext cx="5301125" cy="2644124"/>
          </a:xfrm>
          <a:prstGeom prst="rect">
            <a:avLst/>
          </a:prstGeom>
        </p:spPr>
      </p:pic>
      <p:sp>
        <p:nvSpPr>
          <p:cNvPr id="6" name="CasellaDiTesto 5">
            <a:extLst>
              <a:ext uri="{FF2B5EF4-FFF2-40B4-BE49-F238E27FC236}">
                <a16:creationId xmlns:a16="http://schemas.microsoft.com/office/drawing/2014/main" id="{DB070F3C-CBDE-B31A-550B-75C84E2DFD04}"/>
              </a:ext>
            </a:extLst>
          </p:cNvPr>
          <p:cNvSpPr txBox="1"/>
          <p:nvPr/>
        </p:nvSpPr>
        <p:spPr>
          <a:xfrm>
            <a:off x="460244" y="-1729830"/>
            <a:ext cx="10508688" cy="1477328"/>
          </a:xfrm>
          <a:prstGeom prst="rect">
            <a:avLst/>
          </a:prstGeom>
          <a:noFill/>
        </p:spPr>
        <p:txBody>
          <a:bodyPr wrap="square">
            <a:spAutoFit/>
          </a:bodyPr>
          <a:lstStyle/>
          <a:p>
            <a:r>
              <a:rPr lang="it-IT" dirty="0">
                <a:solidFill>
                  <a:schemeClr val="bg1"/>
                </a:solidFill>
              </a:rPr>
              <a:t>Nell’immagine di sx (SGD) si può notare che vengono classificate meno istanze rispetto all’immagine di dx (Adam), in totale accordo con le curve di </a:t>
            </a:r>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Si noti che nell’immagine di sx non sono state rilevate le istanze di alcuni pedoni sullo sfondo e della classe ground.</a:t>
            </a:r>
          </a:p>
          <a:p>
            <a:r>
              <a:rPr lang="it-IT" dirty="0">
                <a:solidFill>
                  <a:schemeClr val="bg1"/>
                </a:solidFill>
              </a:rPr>
              <a:t>Per quanto concerne le maschere di segmentazione, si può notare una maggiore accuratezza nell’immagine di destra (ego </a:t>
            </a:r>
            <a:r>
              <a:rPr lang="it-IT" dirty="0" err="1">
                <a:solidFill>
                  <a:schemeClr val="bg1"/>
                </a:solidFill>
              </a:rPr>
              <a:t>vehicle</a:t>
            </a:r>
            <a:r>
              <a:rPr lang="it-IT" dirty="0">
                <a:solidFill>
                  <a:schemeClr val="bg1"/>
                </a:solidFill>
              </a:rPr>
              <a:t> e road).</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46024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7"/>
          <a:stretch>
            <a:fillRect/>
          </a:stretch>
        </p:blipFill>
        <p:spPr>
          <a:xfrm>
            <a:off x="451738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8"/>
          <a:stretch>
            <a:fillRect/>
          </a:stretch>
        </p:blipFill>
        <p:spPr>
          <a:xfrm>
            <a:off x="649770"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1249243"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5030507"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8587730"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Con un aumento della dimensione della batch, a parità di </a:t>
            </a:r>
            <a:r>
              <a:rPr lang="it-IT" dirty="0" err="1"/>
              <a:t>n°di</a:t>
            </a:r>
            <a:r>
              <a:rPr lang="it-IT" dirty="0"/>
              <a:t> epoche la Loss converge ad un valore più basso, in entrambi i casi. </a:t>
            </a:r>
          </a:p>
          <a:p>
            <a:endParaRPr lang="it-IT" dirty="0">
              <a:solidFill>
                <a:schemeClr val="bg1"/>
              </a:solidFill>
            </a:endParaRPr>
          </a:p>
          <a:p>
            <a:r>
              <a:rPr lang="it-IT" dirty="0"/>
              <a:t>Per quando riguarda i valori raggiunti dalle curve di </a:t>
            </a:r>
            <a:r>
              <a:rPr lang="it-IT" dirty="0" err="1"/>
              <a:t>MaskLoss</a:t>
            </a:r>
            <a:r>
              <a:rPr lang="it-IT" dirty="0"/>
              <a:t> e </a:t>
            </a:r>
            <a:r>
              <a:rPr lang="it-IT" dirty="0" err="1"/>
              <a:t>BoX</a:t>
            </a:r>
            <a:r>
              <a:rPr lang="it-IT" dirty="0"/>
              <a:t> Loss anche in questo caso sono vicini tra loro</a:t>
            </a:r>
          </a:p>
        </p:txBody>
      </p:sp>
    </p:spTree>
    <p:extLst>
      <p:ext uri="{BB962C8B-B14F-4D97-AF65-F5344CB8AC3E}">
        <p14:creationId xmlns:p14="http://schemas.microsoft.com/office/powerpoint/2010/main" val="2421038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80772"/>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PROGETTO: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6335903" y="1681337"/>
            <a:ext cx="2669794" cy="393206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nero, oscurità&#10;&#10;Descrizione generata automaticamente">
            <a:extLst>
              <a:ext uri="{FF2B5EF4-FFF2-40B4-BE49-F238E27FC236}">
                <a16:creationId xmlns:a16="http://schemas.microsoft.com/office/drawing/2014/main" id="{965C0998-2CF5-822D-5D54-ED9431C120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6759" y="1879759"/>
            <a:ext cx="615791" cy="615791"/>
          </a:xfrm>
          <a:prstGeom prst="rect">
            <a:avLst/>
          </a:prstGeom>
        </p:spPr>
      </p:pic>
      <p:sp>
        <p:nvSpPr>
          <p:cNvPr id="6" name="CasellaDiTesto 5">
            <a:extLst>
              <a:ext uri="{FF2B5EF4-FFF2-40B4-BE49-F238E27FC236}">
                <a16:creationId xmlns:a16="http://schemas.microsoft.com/office/drawing/2014/main" id="{5A3FC91F-B6CF-E0CE-1FA2-82153349C10B}"/>
              </a:ext>
            </a:extLst>
          </p:cNvPr>
          <p:cNvSpPr txBox="1"/>
          <p:nvPr/>
        </p:nvSpPr>
        <p:spPr>
          <a:xfrm>
            <a:off x="736759" y="1993900"/>
            <a:ext cx="2412841" cy="2585323"/>
          </a:xfrm>
          <a:prstGeom prst="rect">
            <a:avLst/>
          </a:prstGeom>
          <a:noFill/>
        </p:spPr>
        <p:txBody>
          <a:bodyPr wrap="square" rtlCol="0">
            <a:spAutoFit/>
          </a:bodyPr>
          <a:lstStyle/>
          <a:p>
            <a:r>
              <a:rPr lang="it-IT" dirty="0">
                <a:solidFill>
                  <a:schemeClr val="bg1"/>
                </a:solidFill>
              </a:rPr>
              <a:t>	Obbiettivo</a:t>
            </a:r>
          </a:p>
          <a:p>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Addestrare una Rete in grado di effettuare </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su un dato Dataset</a:t>
            </a:r>
          </a:p>
        </p:txBody>
      </p:sp>
      <p:pic>
        <p:nvPicPr>
          <p:cNvPr id="8" name="Immagine 7" descr="Immagine che contiene cerchio, schermata, bianco e nero, nero&#10;&#10;Descrizione generata automaticamente">
            <a:extLst>
              <a:ext uri="{FF2B5EF4-FFF2-40B4-BE49-F238E27FC236}">
                <a16:creationId xmlns:a16="http://schemas.microsoft.com/office/drawing/2014/main" id="{87344D4E-0B5B-837F-8A45-04BA32BC1D6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6256" y="1853467"/>
            <a:ext cx="668373" cy="668373"/>
          </a:xfrm>
          <a:prstGeom prst="rect">
            <a:avLst/>
          </a:prstGeom>
        </p:spPr>
      </p:pic>
      <p:sp>
        <p:nvSpPr>
          <p:cNvPr id="9" name="CasellaDiTesto 8">
            <a:extLst>
              <a:ext uri="{FF2B5EF4-FFF2-40B4-BE49-F238E27FC236}">
                <a16:creationId xmlns:a16="http://schemas.microsoft.com/office/drawing/2014/main" id="{BF14EA0B-EEC9-C058-B230-96E0C138E6BE}"/>
              </a:ext>
            </a:extLst>
          </p:cNvPr>
          <p:cNvSpPr txBox="1"/>
          <p:nvPr/>
        </p:nvSpPr>
        <p:spPr>
          <a:xfrm>
            <a:off x="3683159" y="1993900"/>
            <a:ext cx="2412841" cy="2308324"/>
          </a:xfrm>
          <a:prstGeom prst="rect">
            <a:avLst/>
          </a:prstGeom>
          <a:noFill/>
        </p:spPr>
        <p:txBody>
          <a:bodyPr wrap="square" rtlCol="0">
            <a:spAutoFit/>
          </a:bodyPr>
          <a:lstStyle/>
          <a:p>
            <a:r>
              <a:rPr lang="it-IT" dirty="0">
                <a:solidFill>
                  <a:schemeClr val="bg1"/>
                </a:solidFill>
              </a:rPr>
              <a:t>	Dataset</a:t>
            </a:r>
          </a:p>
          <a:p>
            <a:r>
              <a:rPr lang="it-IT" dirty="0">
                <a:solidFill>
                  <a:schemeClr val="bg1"/>
                </a:solidFill>
              </a:rPr>
              <a:t>	</a:t>
            </a:r>
            <a:r>
              <a:rPr lang="it-IT" dirty="0" err="1">
                <a:solidFill>
                  <a:schemeClr val="bg1"/>
                </a:solidFill>
              </a:rPr>
              <a:t>CityScapes</a:t>
            </a:r>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Composto da immagini contenenti diversi scenari urbani</a:t>
            </a:r>
          </a:p>
        </p:txBody>
      </p:sp>
      <p:pic>
        <p:nvPicPr>
          <p:cNvPr id="4" name="Immagine 3" descr="Immagine che contiene nero, oscurità&#10;&#10;Descrizione generata automaticamente">
            <a:extLst>
              <a:ext uri="{FF2B5EF4-FFF2-40B4-BE49-F238E27FC236}">
                <a16:creationId xmlns:a16="http://schemas.microsoft.com/office/drawing/2014/main" id="{17A5E8E2-F2AA-B7DC-1F4C-656B65FD2E1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39314" y="1666844"/>
            <a:ext cx="1041618" cy="1041618"/>
          </a:xfrm>
          <a:prstGeom prst="rect">
            <a:avLst/>
          </a:prstGeom>
        </p:spPr>
      </p:pic>
      <p:sp>
        <p:nvSpPr>
          <p:cNvPr id="5" name="CasellaDiTesto 4">
            <a:extLst>
              <a:ext uri="{FF2B5EF4-FFF2-40B4-BE49-F238E27FC236}">
                <a16:creationId xmlns:a16="http://schemas.microsoft.com/office/drawing/2014/main" id="{E78C2475-E21B-59DB-15C4-5D718196E764}"/>
              </a:ext>
            </a:extLst>
          </p:cNvPr>
          <p:cNvSpPr txBox="1"/>
          <p:nvPr/>
        </p:nvSpPr>
        <p:spPr>
          <a:xfrm>
            <a:off x="6514414" y="1993900"/>
            <a:ext cx="2416226" cy="2031325"/>
          </a:xfrm>
          <a:prstGeom prst="rect">
            <a:avLst/>
          </a:prstGeom>
          <a:noFill/>
        </p:spPr>
        <p:txBody>
          <a:bodyPr wrap="square" rtlCol="0">
            <a:spAutoFit/>
          </a:bodyPr>
          <a:lstStyle/>
          <a:p>
            <a:r>
              <a:rPr lang="it-IT" dirty="0"/>
              <a:t>	   Reti</a:t>
            </a:r>
          </a:p>
          <a:p>
            <a:r>
              <a:rPr lang="it-IT" dirty="0"/>
              <a:t>	   Considerate</a:t>
            </a:r>
          </a:p>
          <a:p>
            <a:r>
              <a:rPr lang="it-IT" dirty="0"/>
              <a:t>	</a:t>
            </a:r>
          </a:p>
          <a:p>
            <a:endParaRPr lang="it-IT" dirty="0"/>
          </a:p>
          <a:p>
            <a:endParaRPr lang="it-IT" dirty="0"/>
          </a:p>
          <a:p>
            <a:r>
              <a:rPr lang="it-IT" dirty="0"/>
              <a:t>-Mask R-CNN</a:t>
            </a:r>
          </a:p>
          <a:p>
            <a:r>
              <a:rPr lang="it-IT" dirty="0"/>
              <a:t>-YOLOv8</a:t>
            </a:r>
          </a:p>
        </p:txBody>
      </p:sp>
      <p:sp>
        <p:nvSpPr>
          <p:cNvPr id="10" name="CasellaDiTesto 9">
            <a:extLst>
              <a:ext uri="{FF2B5EF4-FFF2-40B4-BE49-F238E27FC236}">
                <a16:creationId xmlns:a16="http://schemas.microsoft.com/office/drawing/2014/main" id="{02860DEC-E164-3985-05BA-9B977279C0F6}"/>
              </a:ext>
            </a:extLst>
          </p:cNvPr>
          <p:cNvSpPr txBox="1"/>
          <p:nvPr/>
        </p:nvSpPr>
        <p:spPr>
          <a:xfrm>
            <a:off x="1224076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sp>
        <p:nvSpPr>
          <p:cNvPr id="11" name="Rettangolo con angoli arrotondati 10">
            <a:extLst>
              <a:ext uri="{FF2B5EF4-FFF2-40B4-BE49-F238E27FC236}">
                <a16:creationId xmlns:a16="http://schemas.microsoft.com/office/drawing/2014/main" id="{AB3A731D-324B-390C-B05E-EDF2D789B71E}"/>
              </a:ext>
            </a:extLst>
          </p:cNvPr>
          <p:cNvSpPr/>
          <p:nvPr/>
        </p:nvSpPr>
        <p:spPr>
          <a:xfrm>
            <a:off x="1241102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descr="Immagine che contiene cerchio, schermata, bianco e nero, nero&#10;&#10;Descrizione generata automaticamente">
            <a:extLst>
              <a:ext uri="{FF2B5EF4-FFF2-40B4-BE49-F238E27FC236}">
                <a16:creationId xmlns:a16="http://schemas.microsoft.com/office/drawing/2014/main" id="{0FE24285-A008-60AF-C06A-EDAEFF616D0D}"/>
              </a:ext>
            </a:extLst>
          </p:cNvPr>
          <p:cNvPicPr>
            <a:picLocks noChangeAspect="1"/>
          </p:cNvPicPr>
          <p:nvPr/>
        </p:nvPicPr>
        <p:blipFill>
          <a:blip r:embed="rId8">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pic>
        <p:nvPicPr>
          <p:cNvPr id="2" name="Immagine 1" descr="Immagine che contiene nero, oscurità&#10;&#10;Descrizione generata automaticamente">
            <a:extLst>
              <a:ext uri="{FF2B5EF4-FFF2-40B4-BE49-F238E27FC236}">
                <a16:creationId xmlns:a16="http://schemas.microsoft.com/office/drawing/2014/main" id="{89C7D59E-F1D4-9C1D-375F-92289CA7CA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9404" y="1879759"/>
            <a:ext cx="642081" cy="642081"/>
          </a:xfrm>
          <a:prstGeom prst="rect">
            <a:avLst/>
          </a:prstGeom>
        </p:spPr>
      </p:pic>
      <p:sp>
        <p:nvSpPr>
          <p:cNvPr id="14" name="CasellaDiTesto 13">
            <a:extLst>
              <a:ext uri="{FF2B5EF4-FFF2-40B4-BE49-F238E27FC236}">
                <a16:creationId xmlns:a16="http://schemas.microsoft.com/office/drawing/2014/main" id="{C5029819-70D9-92E7-E5D0-F97C618C5499}"/>
              </a:ext>
            </a:extLst>
          </p:cNvPr>
          <p:cNvSpPr txBox="1"/>
          <p:nvPr/>
        </p:nvSpPr>
        <p:spPr>
          <a:xfrm>
            <a:off x="9110883" y="1993899"/>
            <a:ext cx="2416226" cy="3416320"/>
          </a:xfrm>
          <a:prstGeom prst="rect">
            <a:avLst/>
          </a:prstGeom>
          <a:noFill/>
        </p:spPr>
        <p:txBody>
          <a:bodyPr wrap="square" rtlCol="0">
            <a:spAutoFit/>
          </a:bodyPr>
          <a:lstStyle/>
          <a:p>
            <a:r>
              <a:rPr lang="it-IT" dirty="0"/>
              <a:t>	   Analisi dei</a:t>
            </a:r>
          </a:p>
          <a:p>
            <a:r>
              <a:rPr lang="it-IT" dirty="0"/>
              <a:t>	   Risultati</a:t>
            </a:r>
          </a:p>
          <a:p>
            <a:r>
              <a:rPr lang="it-IT" dirty="0"/>
              <a:t>	</a:t>
            </a:r>
          </a:p>
          <a:p>
            <a:endParaRPr lang="it-IT" dirty="0"/>
          </a:p>
          <a:p>
            <a:endParaRPr lang="it-IT" dirty="0"/>
          </a:p>
          <a:p>
            <a:r>
              <a:rPr lang="it-IT" dirty="0"/>
              <a:t>-Varianti del training su 	Mask R-CNN</a:t>
            </a:r>
          </a:p>
          <a:p>
            <a:r>
              <a:rPr lang="it-IT" dirty="0"/>
              <a:t>-Varianti del training su 	YOLOv8</a:t>
            </a:r>
          </a:p>
          <a:p>
            <a:r>
              <a:rPr lang="it-IT" dirty="0"/>
              <a:t>-Analisi delle Loss</a:t>
            </a:r>
          </a:p>
          <a:p>
            <a:r>
              <a:rPr lang="it-IT" dirty="0"/>
              <a:t>-Analisi degli </a:t>
            </a:r>
            <a:r>
              <a:rPr lang="it-IT" dirty="0" err="1"/>
              <a:t>Optimizer</a:t>
            </a:r>
            <a:endParaRPr lang="it-IT" dirty="0"/>
          </a:p>
          <a:p>
            <a:r>
              <a:rPr lang="it-IT" dirty="0"/>
              <a:t>-Conclusioni</a:t>
            </a:r>
          </a:p>
        </p:txBody>
      </p:sp>
    </p:spTree>
    <p:extLst>
      <p:ext uri="{BB962C8B-B14F-4D97-AF65-F5344CB8AC3E}">
        <p14:creationId xmlns:p14="http://schemas.microsoft.com/office/powerpoint/2010/main" val="237481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8446472" y="1872338"/>
            <a:ext cx="2706586" cy="182811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3" name="CasellaDiTesto 2">
            <a:extLst>
              <a:ext uri="{FF2B5EF4-FFF2-40B4-BE49-F238E27FC236}">
                <a16:creationId xmlns:a16="http://schemas.microsoft.com/office/drawing/2014/main" id="{93E55A7E-9633-598F-A91E-0E2DFDFA0BC4}"/>
              </a:ext>
            </a:extLst>
          </p:cNvPr>
          <p:cNvSpPr txBox="1"/>
          <p:nvPr/>
        </p:nvSpPr>
        <p:spPr>
          <a:xfrm>
            <a:off x="460244" y="-5587008"/>
            <a:ext cx="9565788" cy="646331"/>
          </a:xfrm>
          <a:prstGeom prst="rect">
            <a:avLst/>
          </a:prstGeom>
          <a:noFill/>
        </p:spPr>
        <p:txBody>
          <a:bodyPr wrap="square">
            <a:spAutoFit/>
          </a:bodyPr>
          <a:lstStyle/>
          <a:p>
            <a:r>
              <a:rPr lang="it-IT" dirty="0">
                <a:solidFill>
                  <a:schemeClr val="bg1"/>
                </a:solidFill>
              </a:rPr>
              <a:t>Si pongono a confronto le predizioni sull’immagine di test realizzate dalla rete addestrata al variare degli ottimizzatori con una batch size di 4/8</a:t>
            </a:r>
          </a:p>
        </p:txBody>
      </p:sp>
      <p:pic>
        <p:nvPicPr>
          <p:cNvPr id="4" name="Immagine 3">
            <a:extLst>
              <a:ext uri="{FF2B5EF4-FFF2-40B4-BE49-F238E27FC236}">
                <a16:creationId xmlns:a16="http://schemas.microsoft.com/office/drawing/2014/main" id="{EA263F1C-7244-6B94-A4E0-5025BDA02CF7}"/>
              </a:ext>
            </a:extLst>
          </p:cNvPr>
          <p:cNvPicPr>
            <a:picLocks noChangeAspect="1"/>
          </p:cNvPicPr>
          <p:nvPr/>
        </p:nvPicPr>
        <p:blipFill>
          <a:blip r:embed="rId5"/>
          <a:stretch>
            <a:fillRect/>
          </a:stretch>
        </p:blipFill>
        <p:spPr>
          <a:xfrm>
            <a:off x="370569" y="-4532201"/>
            <a:ext cx="5301125" cy="2644029"/>
          </a:xfrm>
          <a:prstGeom prst="rect">
            <a:avLst/>
          </a:prstGeom>
        </p:spPr>
      </p:pic>
      <p:pic>
        <p:nvPicPr>
          <p:cNvPr id="5" name="Immagine 4">
            <a:extLst>
              <a:ext uri="{FF2B5EF4-FFF2-40B4-BE49-F238E27FC236}">
                <a16:creationId xmlns:a16="http://schemas.microsoft.com/office/drawing/2014/main" id="{CC75E45F-8EB5-2188-65E2-287D96DC065A}"/>
              </a:ext>
            </a:extLst>
          </p:cNvPr>
          <p:cNvPicPr>
            <a:picLocks noChangeAspect="1"/>
          </p:cNvPicPr>
          <p:nvPr/>
        </p:nvPicPr>
        <p:blipFill>
          <a:blip r:embed="rId6"/>
          <a:stretch>
            <a:fillRect/>
          </a:stretch>
        </p:blipFill>
        <p:spPr>
          <a:xfrm>
            <a:off x="5667807" y="-4532296"/>
            <a:ext cx="5301125" cy="2644124"/>
          </a:xfrm>
          <a:prstGeom prst="rect">
            <a:avLst/>
          </a:prstGeom>
        </p:spPr>
      </p:pic>
      <p:sp>
        <p:nvSpPr>
          <p:cNvPr id="6" name="CasellaDiTesto 5">
            <a:extLst>
              <a:ext uri="{FF2B5EF4-FFF2-40B4-BE49-F238E27FC236}">
                <a16:creationId xmlns:a16="http://schemas.microsoft.com/office/drawing/2014/main" id="{DB070F3C-CBDE-B31A-550B-75C84E2DFD04}"/>
              </a:ext>
            </a:extLst>
          </p:cNvPr>
          <p:cNvSpPr txBox="1"/>
          <p:nvPr/>
        </p:nvSpPr>
        <p:spPr>
          <a:xfrm>
            <a:off x="460244" y="-1729830"/>
            <a:ext cx="10508688" cy="1477328"/>
          </a:xfrm>
          <a:prstGeom prst="rect">
            <a:avLst/>
          </a:prstGeom>
          <a:noFill/>
        </p:spPr>
        <p:txBody>
          <a:bodyPr wrap="square">
            <a:spAutoFit/>
          </a:bodyPr>
          <a:lstStyle/>
          <a:p>
            <a:r>
              <a:rPr lang="it-IT" dirty="0">
                <a:solidFill>
                  <a:schemeClr val="bg1"/>
                </a:solidFill>
              </a:rPr>
              <a:t>Nell’immagine di sx (SGD) si può notare che vengono classificate meno istanze rispetto all’immagine di dx (Adam), in totale accordo con le curve di </a:t>
            </a:r>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Si noti che nell’immagine di sx non sono state rilevate le istanze di alcuni pedoni sullo sfondo e della classe ground.</a:t>
            </a:r>
          </a:p>
          <a:p>
            <a:r>
              <a:rPr lang="it-IT" dirty="0">
                <a:solidFill>
                  <a:schemeClr val="bg1"/>
                </a:solidFill>
              </a:rPr>
              <a:t>Per quanto concerne le maschere di segmentazione, si può notare una maggiore accuratezza nell’immagine di destra (ego </a:t>
            </a:r>
            <a:r>
              <a:rPr lang="it-IT" dirty="0" err="1">
                <a:solidFill>
                  <a:schemeClr val="bg1"/>
                </a:solidFill>
              </a:rPr>
              <a:t>vehicle</a:t>
            </a:r>
            <a:r>
              <a:rPr lang="it-IT" dirty="0">
                <a:solidFill>
                  <a:schemeClr val="bg1"/>
                </a:solidFill>
              </a:rPr>
              <a:t> e road).</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46024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7"/>
          <a:stretch>
            <a:fillRect/>
          </a:stretch>
        </p:blipFill>
        <p:spPr>
          <a:xfrm>
            <a:off x="451738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8"/>
          <a:stretch>
            <a:fillRect/>
          </a:stretch>
        </p:blipFill>
        <p:spPr>
          <a:xfrm>
            <a:off x="649770"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1249243"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5030507"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8516480"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Con un aumento della dimensione della batch, a parità di </a:t>
            </a:r>
            <a:r>
              <a:rPr lang="it-IT" dirty="0" err="1"/>
              <a:t>n°di</a:t>
            </a:r>
            <a:r>
              <a:rPr lang="it-IT" dirty="0"/>
              <a:t> epoche la Loss converge ad un valore più basso, in entrambi i casi. </a:t>
            </a:r>
          </a:p>
          <a:p>
            <a:endParaRPr lang="it-IT" dirty="0">
              <a:solidFill>
                <a:schemeClr val="bg1"/>
              </a:solidFill>
            </a:endParaRPr>
          </a:p>
          <a:p>
            <a:r>
              <a:rPr lang="it-IT" dirty="0"/>
              <a:t>Per quando riguarda i valori raggiunti dalle curve di </a:t>
            </a:r>
            <a:r>
              <a:rPr lang="it-IT" dirty="0" err="1"/>
              <a:t>MaskLoss</a:t>
            </a:r>
            <a:r>
              <a:rPr lang="it-IT" dirty="0"/>
              <a:t> e </a:t>
            </a:r>
            <a:r>
              <a:rPr lang="it-IT" dirty="0" err="1"/>
              <a:t>BoX</a:t>
            </a:r>
            <a:r>
              <a:rPr lang="it-IT" dirty="0"/>
              <a:t> Loss anche in questo caso sono vicini tra loro</a:t>
            </a:r>
          </a:p>
        </p:txBody>
      </p:sp>
    </p:spTree>
    <p:extLst>
      <p:ext uri="{BB962C8B-B14F-4D97-AF65-F5344CB8AC3E}">
        <p14:creationId xmlns:p14="http://schemas.microsoft.com/office/powerpoint/2010/main" val="2367622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7BAA26CD-6773-7B7E-13BC-03E830031A73}"/>
              </a:ext>
            </a:extLst>
          </p:cNvPr>
          <p:cNvSpPr/>
          <p:nvPr/>
        </p:nvSpPr>
        <p:spPr>
          <a:xfrm>
            <a:off x="8446472" y="3665512"/>
            <a:ext cx="2706586" cy="1828110"/>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3" name="CasellaDiTesto 2">
            <a:extLst>
              <a:ext uri="{FF2B5EF4-FFF2-40B4-BE49-F238E27FC236}">
                <a16:creationId xmlns:a16="http://schemas.microsoft.com/office/drawing/2014/main" id="{93E55A7E-9633-598F-A91E-0E2DFDFA0BC4}"/>
              </a:ext>
            </a:extLst>
          </p:cNvPr>
          <p:cNvSpPr txBox="1"/>
          <p:nvPr/>
        </p:nvSpPr>
        <p:spPr>
          <a:xfrm>
            <a:off x="460244" y="-5587008"/>
            <a:ext cx="9565788" cy="646331"/>
          </a:xfrm>
          <a:prstGeom prst="rect">
            <a:avLst/>
          </a:prstGeom>
          <a:noFill/>
        </p:spPr>
        <p:txBody>
          <a:bodyPr wrap="square">
            <a:spAutoFit/>
          </a:bodyPr>
          <a:lstStyle/>
          <a:p>
            <a:r>
              <a:rPr lang="it-IT" dirty="0">
                <a:solidFill>
                  <a:schemeClr val="bg1"/>
                </a:solidFill>
              </a:rPr>
              <a:t>Si pongono a confronto le predizioni sull’immagine di test realizzate dalla rete addestrata al variare degli ottimizzatori con una batch size di 4/8</a:t>
            </a:r>
          </a:p>
        </p:txBody>
      </p:sp>
      <p:pic>
        <p:nvPicPr>
          <p:cNvPr id="4" name="Immagine 3">
            <a:extLst>
              <a:ext uri="{FF2B5EF4-FFF2-40B4-BE49-F238E27FC236}">
                <a16:creationId xmlns:a16="http://schemas.microsoft.com/office/drawing/2014/main" id="{EA263F1C-7244-6B94-A4E0-5025BDA02CF7}"/>
              </a:ext>
            </a:extLst>
          </p:cNvPr>
          <p:cNvPicPr>
            <a:picLocks noChangeAspect="1"/>
          </p:cNvPicPr>
          <p:nvPr/>
        </p:nvPicPr>
        <p:blipFill>
          <a:blip r:embed="rId5"/>
          <a:stretch>
            <a:fillRect/>
          </a:stretch>
        </p:blipFill>
        <p:spPr>
          <a:xfrm>
            <a:off x="370569" y="-4532201"/>
            <a:ext cx="5301125" cy="2644029"/>
          </a:xfrm>
          <a:prstGeom prst="rect">
            <a:avLst/>
          </a:prstGeom>
        </p:spPr>
      </p:pic>
      <p:pic>
        <p:nvPicPr>
          <p:cNvPr id="5" name="Immagine 4">
            <a:extLst>
              <a:ext uri="{FF2B5EF4-FFF2-40B4-BE49-F238E27FC236}">
                <a16:creationId xmlns:a16="http://schemas.microsoft.com/office/drawing/2014/main" id="{CC75E45F-8EB5-2188-65E2-287D96DC065A}"/>
              </a:ext>
            </a:extLst>
          </p:cNvPr>
          <p:cNvPicPr>
            <a:picLocks noChangeAspect="1"/>
          </p:cNvPicPr>
          <p:nvPr/>
        </p:nvPicPr>
        <p:blipFill>
          <a:blip r:embed="rId6"/>
          <a:stretch>
            <a:fillRect/>
          </a:stretch>
        </p:blipFill>
        <p:spPr>
          <a:xfrm>
            <a:off x="5667807" y="-4532296"/>
            <a:ext cx="5301125" cy="2644124"/>
          </a:xfrm>
          <a:prstGeom prst="rect">
            <a:avLst/>
          </a:prstGeom>
        </p:spPr>
      </p:pic>
      <p:sp>
        <p:nvSpPr>
          <p:cNvPr id="6" name="CasellaDiTesto 5">
            <a:extLst>
              <a:ext uri="{FF2B5EF4-FFF2-40B4-BE49-F238E27FC236}">
                <a16:creationId xmlns:a16="http://schemas.microsoft.com/office/drawing/2014/main" id="{DB070F3C-CBDE-B31A-550B-75C84E2DFD04}"/>
              </a:ext>
            </a:extLst>
          </p:cNvPr>
          <p:cNvSpPr txBox="1"/>
          <p:nvPr/>
        </p:nvSpPr>
        <p:spPr>
          <a:xfrm>
            <a:off x="460244" y="-1729830"/>
            <a:ext cx="10508688" cy="1477328"/>
          </a:xfrm>
          <a:prstGeom prst="rect">
            <a:avLst/>
          </a:prstGeom>
          <a:noFill/>
        </p:spPr>
        <p:txBody>
          <a:bodyPr wrap="square">
            <a:spAutoFit/>
          </a:bodyPr>
          <a:lstStyle/>
          <a:p>
            <a:r>
              <a:rPr lang="it-IT" dirty="0">
                <a:solidFill>
                  <a:schemeClr val="bg1"/>
                </a:solidFill>
              </a:rPr>
              <a:t>Nell’immagine di sx (SGD) si può notare che vengono classificate meno istanze rispetto all’immagine di dx (Adam), in totale accordo con le curve di </a:t>
            </a:r>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Si noti che nell’immagine di sx non sono state rilevate le istanze di alcuni pedoni sullo sfondo e della classe ground.</a:t>
            </a:r>
          </a:p>
          <a:p>
            <a:r>
              <a:rPr lang="it-IT" dirty="0">
                <a:solidFill>
                  <a:schemeClr val="bg1"/>
                </a:solidFill>
              </a:rPr>
              <a:t>Per quanto concerne le maschere di segmentazione, si può notare una maggiore accuratezza nell’immagine di destra (ego </a:t>
            </a:r>
            <a:r>
              <a:rPr lang="it-IT" dirty="0" err="1">
                <a:solidFill>
                  <a:schemeClr val="bg1"/>
                </a:solidFill>
              </a:rPr>
              <a:t>vehicle</a:t>
            </a:r>
            <a:r>
              <a:rPr lang="it-IT" dirty="0">
                <a:solidFill>
                  <a:schemeClr val="bg1"/>
                </a:solidFill>
              </a:rPr>
              <a:t> e road).</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46024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7"/>
          <a:stretch>
            <a:fillRect/>
          </a:stretch>
        </p:blipFill>
        <p:spPr>
          <a:xfrm>
            <a:off x="451738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8"/>
          <a:stretch>
            <a:fillRect/>
          </a:stretch>
        </p:blipFill>
        <p:spPr>
          <a:xfrm>
            <a:off x="649770"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1249243"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5030507"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8516480"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t>Per quando riguarda i valori raggiunti dalle curve di </a:t>
            </a:r>
            <a:r>
              <a:rPr lang="it-IT" dirty="0" err="1"/>
              <a:t>MaskLoss</a:t>
            </a:r>
            <a:r>
              <a:rPr lang="it-IT" dirty="0"/>
              <a:t> e </a:t>
            </a:r>
            <a:r>
              <a:rPr lang="it-IT" dirty="0" err="1"/>
              <a:t>BoX</a:t>
            </a:r>
            <a:r>
              <a:rPr lang="it-IT" dirty="0"/>
              <a:t> Loss anche in questo caso sono vicini tra loro</a:t>
            </a:r>
          </a:p>
        </p:txBody>
      </p:sp>
    </p:spTree>
    <p:extLst>
      <p:ext uri="{BB962C8B-B14F-4D97-AF65-F5344CB8AC3E}">
        <p14:creationId xmlns:p14="http://schemas.microsoft.com/office/powerpoint/2010/main" val="1458940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C1FA9CA1-BA8B-65BD-51FE-A93BA5748717}"/>
              </a:ext>
            </a:extLst>
          </p:cNvPr>
          <p:cNvSpPr txBox="1"/>
          <p:nvPr/>
        </p:nvSpPr>
        <p:spPr>
          <a:xfrm>
            <a:off x="754026" y="1120673"/>
            <a:ext cx="9981268" cy="3416320"/>
          </a:xfrm>
          <a:prstGeom prst="rect">
            <a:avLst/>
          </a:prstGeom>
          <a:noFill/>
        </p:spPr>
        <p:txBody>
          <a:bodyPr wrap="square">
            <a:spAutoFit/>
          </a:bodyPr>
          <a:lstStyle/>
          <a:p>
            <a:r>
              <a:rPr lang="it-IT" dirty="0"/>
              <a:t>-Si è eseguito l’addestramento della rete YOLOv8 facendo variare i seguenti iper-parametri:</a:t>
            </a:r>
          </a:p>
          <a:p>
            <a:r>
              <a:rPr lang="it-IT" dirty="0"/>
              <a:t>	Dimensione Dataset</a:t>
            </a:r>
          </a:p>
          <a:p>
            <a:r>
              <a:rPr lang="it-IT" dirty="0"/>
              <a:t>	Learning Rate</a:t>
            </a:r>
          </a:p>
          <a:p>
            <a:r>
              <a:rPr lang="it-IT" dirty="0"/>
              <a:t>	Ottimizzatore </a:t>
            </a:r>
          </a:p>
          <a:p>
            <a:endParaRPr lang="it-IT" dirty="0"/>
          </a:p>
          <a:p>
            <a:r>
              <a:rPr lang="it-IT" dirty="0"/>
              <a:t>-Sono stati utilizzati due sotto-insiemi del dataset </a:t>
            </a:r>
            <a:r>
              <a:rPr lang="it-IT" dirty="0" err="1"/>
              <a:t>CityScapes</a:t>
            </a:r>
            <a:r>
              <a:rPr lang="it-IT" dirty="0"/>
              <a:t> rispettivamente di circa 600 e circa 2000 	immagini.</a:t>
            </a:r>
          </a:p>
          <a:p>
            <a:endParaRPr lang="it-IT" dirty="0"/>
          </a:p>
          <a:p>
            <a:r>
              <a:rPr lang="it-IT" dirty="0"/>
              <a:t>-Il </a:t>
            </a:r>
            <a:r>
              <a:rPr lang="it-IT" dirty="0" err="1"/>
              <a:t>finetuning</a:t>
            </a:r>
            <a:r>
              <a:rPr lang="it-IT" dirty="0"/>
              <a:t> è stato eseguito sempre su 25 epoche e con batch size 6.</a:t>
            </a:r>
          </a:p>
          <a:p>
            <a:endParaRPr lang="it-IT" dirty="0"/>
          </a:p>
          <a:p>
            <a:r>
              <a:rPr lang="it-IT" dirty="0"/>
              <a:t>-Inoltre è stata scelta una immagine di test, allo scopo di confrontare le predizioni delle diverse reti 	considerate.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Mask R-CNN</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2" name="Rettangolo con angoli arrotondati 21">
            <a:extLst>
              <a:ext uri="{FF2B5EF4-FFF2-40B4-BE49-F238E27FC236}">
                <a16:creationId xmlns:a16="http://schemas.microsoft.com/office/drawing/2014/main" id="{DFC55FA6-701F-0CB0-4412-1F37668362F2}"/>
              </a:ext>
            </a:extLst>
          </p:cNvPr>
          <p:cNvSpPr/>
          <p:nvPr/>
        </p:nvSpPr>
        <p:spPr>
          <a:xfrm>
            <a:off x="299532" y="1068227"/>
            <a:ext cx="10905677" cy="538007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581646" y="4279075"/>
            <a:ext cx="10508688" cy="2308324"/>
          </a:xfrm>
          <a:prstGeom prst="rect">
            <a:avLst/>
          </a:prstGeom>
          <a:noFill/>
        </p:spPr>
        <p:txBody>
          <a:bodyPr wrap="square">
            <a:spAutoFit/>
          </a:bodyPr>
          <a:lstStyle/>
          <a:p>
            <a:r>
              <a:rPr lang="it-IT" dirty="0">
                <a:solidFill>
                  <a:schemeClr val="bg1"/>
                </a:solidFill>
              </a:rPr>
              <a:t>Nell’immagine di sx (SGD) si può notare che vengono classificate meno istanze rispetto all’immagine di dx (Adam), in totale accordo con le curve di </a:t>
            </a:r>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Si noti che nell’immagine di sx non sono state rilevate le istanze di alcuni pedoni sullo sfondo, del </a:t>
            </a:r>
            <a:r>
              <a:rPr lang="it-IT" dirty="0" err="1">
                <a:solidFill>
                  <a:schemeClr val="bg1"/>
                </a:solidFill>
              </a:rPr>
              <a:t>sidewalk</a:t>
            </a:r>
            <a:r>
              <a:rPr lang="it-IT" dirty="0">
                <a:solidFill>
                  <a:schemeClr val="bg1"/>
                </a:solidFill>
              </a:rPr>
              <a:t> ed il continuo dell’auto centrale.</a:t>
            </a:r>
          </a:p>
          <a:p>
            <a:endParaRPr lang="it-IT" dirty="0">
              <a:solidFill>
                <a:schemeClr val="bg1"/>
              </a:solidFill>
            </a:endParaRPr>
          </a:p>
          <a:p>
            <a:r>
              <a:rPr lang="it-IT" dirty="0">
                <a:solidFill>
                  <a:schemeClr val="bg1"/>
                </a:solidFill>
              </a:rPr>
              <a:t>Si può osservare che nell’immagine di dx, una stessa istanza viene rilevata più volte, come per  </a:t>
            </a:r>
            <a:r>
              <a:rPr lang="it-IT" dirty="0" err="1">
                <a:solidFill>
                  <a:schemeClr val="bg1"/>
                </a:solidFill>
              </a:rPr>
              <a:t>bicycle</a:t>
            </a:r>
            <a:r>
              <a:rPr lang="it-IT" dirty="0">
                <a:solidFill>
                  <a:schemeClr val="bg1"/>
                </a:solidFill>
              </a:rPr>
              <a:t>. Una motivazione possibile è che con l’aumento della batch size il modello viene aggiornato meno frequentemente con dati diversi, peggiorando l’abilità di generalizzazione.</a:t>
            </a:r>
          </a:p>
          <a:p>
            <a:endParaRPr lang="it-IT" dirty="0">
              <a:solidFill>
                <a:schemeClr val="bg1"/>
              </a:solidFill>
            </a:endParaRPr>
          </a:p>
        </p:txBody>
      </p:sp>
      <p:pic>
        <p:nvPicPr>
          <p:cNvPr id="26" name="Immagine 25">
            <a:extLst>
              <a:ext uri="{FF2B5EF4-FFF2-40B4-BE49-F238E27FC236}">
                <a16:creationId xmlns:a16="http://schemas.microsoft.com/office/drawing/2014/main" id="{78870546-7923-AA59-47F5-CBDE7C4B9BDA}"/>
              </a:ext>
            </a:extLst>
          </p:cNvPr>
          <p:cNvPicPr>
            <a:picLocks noChangeAspect="1"/>
          </p:cNvPicPr>
          <p:nvPr/>
        </p:nvPicPr>
        <p:blipFill>
          <a:blip r:embed="rId7"/>
          <a:stretch>
            <a:fillRect/>
          </a:stretch>
        </p:blipFill>
        <p:spPr>
          <a:xfrm>
            <a:off x="491971" y="1476609"/>
            <a:ext cx="5294034" cy="2644124"/>
          </a:xfrm>
          <a:prstGeom prst="rect">
            <a:avLst/>
          </a:prstGeom>
        </p:spPr>
      </p:pic>
      <p:pic>
        <p:nvPicPr>
          <p:cNvPr id="27" name="Immagine 26">
            <a:extLst>
              <a:ext uri="{FF2B5EF4-FFF2-40B4-BE49-F238E27FC236}">
                <a16:creationId xmlns:a16="http://schemas.microsoft.com/office/drawing/2014/main" id="{BCE83194-0E9A-AA43-9564-146E7654728E}"/>
              </a:ext>
            </a:extLst>
          </p:cNvPr>
          <p:cNvPicPr>
            <a:picLocks noChangeAspect="1"/>
          </p:cNvPicPr>
          <p:nvPr/>
        </p:nvPicPr>
        <p:blipFill>
          <a:blip r:embed="rId8"/>
          <a:stretch>
            <a:fillRect/>
          </a:stretch>
        </p:blipFill>
        <p:spPr>
          <a:xfrm>
            <a:off x="5782515" y="1476608"/>
            <a:ext cx="5312174" cy="2644123"/>
          </a:xfrm>
          <a:prstGeom prst="rect">
            <a:avLst/>
          </a:prstGeom>
        </p:spPr>
      </p:pic>
    </p:spTree>
    <p:extLst>
      <p:ext uri="{BB962C8B-B14F-4D97-AF65-F5344CB8AC3E}">
        <p14:creationId xmlns:p14="http://schemas.microsoft.com/office/powerpoint/2010/main" val="3358391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2" name="Rettangolo con angoli arrotondati 21">
            <a:extLst>
              <a:ext uri="{FF2B5EF4-FFF2-40B4-BE49-F238E27FC236}">
                <a16:creationId xmlns:a16="http://schemas.microsoft.com/office/drawing/2014/main" id="{DFC55FA6-701F-0CB0-4412-1F37668362F2}"/>
              </a:ext>
            </a:extLst>
          </p:cNvPr>
          <p:cNvSpPr/>
          <p:nvPr/>
        </p:nvSpPr>
        <p:spPr>
          <a:xfrm>
            <a:off x="299532" y="1120673"/>
            <a:ext cx="10905677" cy="116794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754026" y="1120673"/>
            <a:ext cx="9981268" cy="3416320"/>
          </a:xfrm>
          <a:prstGeom prst="rect">
            <a:avLst/>
          </a:prstGeom>
          <a:noFill/>
        </p:spPr>
        <p:txBody>
          <a:bodyPr wrap="square">
            <a:spAutoFit/>
          </a:bodyPr>
          <a:lstStyle/>
          <a:p>
            <a:r>
              <a:rPr lang="it-IT" dirty="0"/>
              <a:t>-Si è eseguito l’addestramento della rete YOLOv8 facendo variare i seguenti iper-parametri:</a:t>
            </a:r>
          </a:p>
          <a:p>
            <a:r>
              <a:rPr lang="it-IT" dirty="0"/>
              <a:t>	Dimensione Dataset</a:t>
            </a:r>
          </a:p>
          <a:p>
            <a:r>
              <a:rPr lang="it-IT" dirty="0"/>
              <a:t>	Learning Rate</a:t>
            </a:r>
          </a:p>
          <a:p>
            <a:r>
              <a:rPr lang="it-IT" dirty="0"/>
              <a:t>	Ottimizzatore </a:t>
            </a:r>
          </a:p>
          <a:p>
            <a:endParaRPr lang="it-IT" dirty="0"/>
          </a:p>
          <a:p>
            <a:r>
              <a:rPr lang="it-IT" dirty="0"/>
              <a:t>-Sono stati utilizzati due sotto-insiemi del dataset </a:t>
            </a:r>
            <a:r>
              <a:rPr lang="it-IT" dirty="0" err="1"/>
              <a:t>CityScapes</a:t>
            </a:r>
            <a:r>
              <a:rPr lang="it-IT" dirty="0"/>
              <a:t> rispettivamente di circa 600 e circa 2000 	immagini.</a:t>
            </a:r>
          </a:p>
          <a:p>
            <a:endParaRPr lang="it-IT" dirty="0"/>
          </a:p>
          <a:p>
            <a:r>
              <a:rPr lang="it-IT" dirty="0"/>
              <a:t>-Il </a:t>
            </a:r>
            <a:r>
              <a:rPr lang="it-IT" dirty="0" err="1"/>
              <a:t>finetuning</a:t>
            </a:r>
            <a:r>
              <a:rPr lang="it-IT" dirty="0"/>
              <a:t> è stato eseguito sempre su 25 epoche e con batch size 6.</a:t>
            </a:r>
          </a:p>
          <a:p>
            <a:endParaRPr lang="it-IT" dirty="0"/>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1769029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2" name="Rettangolo con angoli arrotondati 21">
            <a:extLst>
              <a:ext uri="{FF2B5EF4-FFF2-40B4-BE49-F238E27FC236}">
                <a16:creationId xmlns:a16="http://schemas.microsoft.com/office/drawing/2014/main" id="{DFC55FA6-701F-0CB0-4412-1F37668362F2}"/>
              </a:ext>
            </a:extLst>
          </p:cNvPr>
          <p:cNvSpPr/>
          <p:nvPr/>
        </p:nvSpPr>
        <p:spPr>
          <a:xfrm>
            <a:off x="299532" y="2492527"/>
            <a:ext cx="10905677" cy="66298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75402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t>-Sono stati utilizzati due sotto-insiemi del dataset </a:t>
            </a:r>
            <a:r>
              <a:rPr lang="it-IT" dirty="0" err="1"/>
              <a:t>CityScapes</a:t>
            </a:r>
            <a:r>
              <a:rPr lang="it-IT" dirty="0"/>
              <a:t> rispettivamente di circa 600 e circa 2000 	immagini.</a:t>
            </a:r>
          </a:p>
          <a:p>
            <a:endParaRPr lang="it-IT" dirty="0">
              <a:solidFill>
                <a:schemeClr val="bg1"/>
              </a:solidFill>
            </a:endParaRPr>
          </a:p>
          <a:p>
            <a:r>
              <a:rPr lang="it-IT" dirty="0"/>
              <a:t>-Il </a:t>
            </a:r>
            <a:r>
              <a:rPr lang="it-IT" dirty="0" err="1"/>
              <a:t>finetuning</a:t>
            </a:r>
            <a:r>
              <a:rPr lang="it-IT" dirty="0"/>
              <a:t> è stato eseguito sempre su 25 epoche e con batch size 6.</a:t>
            </a:r>
          </a:p>
          <a:p>
            <a:endParaRPr lang="it-IT" dirty="0">
              <a:solidFill>
                <a:schemeClr val="bg1"/>
              </a:solidFill>
            </a:endParaRPr>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1513970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2" name="Rettangolo con angoli arrotondati 21">
            <a:extLst>
              <a:ext uri="{FF2B5EF4-FFF2-40B4-BE49-F238E27FC236}">
                <a16:creationId xmlns:a16="http://schemas.microsoft.com/office/drawing/2014/main" id="{DFC55FA6-701F-0CB0-4412-1F37668362F2}"/>
              </a:ext>
            </a:extLst>
          </p:cNvPr>
          <p:cNvSpPr/>
          <p:nvPr/>
        </p:nvSpPr>
        <p:spPr>
          <a:xfrm>
            <a:off x="299532" y="3240671"/>
            <a:ext cx="10905677" cy="52251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75402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t>-Il </a:t>
            </a:r>
            <a:r>
              <a:rPr lang="it-IT" dirty="0" err="1"/>
              <a:t>finetuning</a:t>
            </a:r>
            <a:r>
              <a:rPr lang="it-IT" dirty="0"/>
              <a:t> è stato eseguito sempre su 25 epoche e con batch size 6.</a:t>
            </a:r>
          </a:p>
          <a:p>
            <a:endParaRPr lang="it-IT" dirty="0">
              <a:solidFill>
                <a:schemeClr val="bg1"/>
              </a:solidFill>
            </a:endParaRPr>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3667309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2" name="Rettangolo con angoli arrotondati 21">
            <a:extLst>
              <a:ext uri="{FF2B5EF4-FFF2-40B4-BE49-F238E27FC236}">
                <a16:creationId xmlns:a16="http://schemas.microsoft.com/office/drawing/2014/main" id="{DFC55FA6-701F-0CB0-4412-1F37668362F2}"/>
              </a:ext>
            </a:extLst>
          </p:cNvPr>
          <p:cNvSpPr/>
          <p:nvPr/>
        </p:nvSpPr>
        <p:spPr>
          <a:xfrm>
            <a:off x="299532" y="3763186"/>
            <a:ext cx="10905677" cy="878818"/>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75402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t>-Inoltre è stata scelta una immagine di test, allo scopo di confrontare le predizioni delle diverse reti 	considerate.</a:t>
            </a:r>
          </a:p>
        </p:txBody>
      </p:sp>
    </p:spTree>
    <p:extLst>
      <p:ext uri="{BB962C8B-B14F-4D97-AF65-F5344CB8AC3E}">
        <p14:creationId xmlns:p14="http://schemas.microsoft.com/office/powerpoint/2010/main" val="379128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asellaDiTesto 8">
            <a:extLst>
              <a:ext uri="{FF2B5EF4-FFF2-40B4-BE49-F238E27FC236}">
                <a16:creationId xmlns:a16="http://schemas.microsoft.com/office/drawing/2014/main" id="{77882773-7DD4-51C2-29CD-05E56AA1429B}"/>
              </a:ext>
            </a:extLst>
          </p:cNvPr>
          <p:cNvSpPr txBox="1"/>
          <p:nvPr/>
        </p:nvSpPr>
        <p:spPr>
          <a:xfrm>
            <a:off x="559040" y="1015663"/>
            <a:ext cx="9297479"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Le </a:t>
            </a:r>
            <a:r>
              <a:rPr lang="it-IT" dirty="0" err="1"/>
              <a:t>loss</a:t>
            </a:r>
            <a:r>
              <a:rPr lang="it-IT" dirty="0"/>
              <a:t> utilizzata dalla rete Yolov8-seg durante il training è una </a:t>
            </a:r>
            <a:r>
              <a:rPr lang="it-IT" dirty="0" err="1"/>
              <a:t>loss</a:t>
            </a:r>
            <a:r>
              <a:rPr lang="it-IT" dirty="0"/>
              <a:t> multi-task, che si compone di:</a:t>
            </a:r>
          </a:p>
          <a:p>
            <a:r>
              <a:rPr lang="it-IT" dirty="0"/>
              <a:t>	</a:t>
            </a:r>
            <a:r>
              <a:rPr lang="it-IT" b="1" dirty="0" err="1"/>
              <a:t>Classification</a:t>
            </a:r>
            <a:r>
              <a:rPr lang="it-IT" b="1" dirty="0"/>
              <a:t> Loss: </a:t>
            </a:r>
            <a:r>
              <a:rPr lang="it-IT" dirty="0"/>
              <a:t>		Cross </a:t>
            </a:r>
            <a:r>
              <a:rPr lang="it-IT" dirty="0" err="1"/>
              <a:t>Entropy</a:t>
            </a:r>
            <a:r>
              <a:rPr lang="it-IT" dirty="0"/>
              <a:t> Loss</a:t>
            </a:r>
          </a:p>
          <a:p>
            <a:r>
              <a:rPr lang="it-IT" dirty="0"/>
              <a:t>	</a:t>
            </a:r>
            <a:r>
              <a:rPr lang="it-IT" b="1" dirty="0" err="1"/>
              <a:t>Bounding</a:t>
            </a:r>
            <a:r>
              <a:rPr lang="it-IT" b="1" dirty="0"/>
              <a:t> Box Loss:  </a:t>
            </a:r>
            <a:r>
              <a:rPr lang="it-IT" dirty="0"/>
              <a:t>	</a:t>
            </a:r>
            <a:r>
              <a:rPr lang="it-IT" dirty="0" err="1"/>
              <a:t>Intersection</a:t>
            </a:r>
            <a:r>
              <a:rPr lang="it-IT" dirty="0"/>
              <a:t> over Union e Distribution </a:t>
            </a:r>
            <a:r>
              <a:rPr lang="it-IT" dirty="0" err="1"/>
              <a:t>Focal</a:t>
            </a:r>
            <a:r>
              <a:rPr lang="it-IT" dirty="0"/>
              <a:t> Loss</a:t>
            </a:r>
          </a:p>
          <a:p>
            <a:r>
              <a:rPr lang="it-IT" dirty="0"/>
              <a:t>	</a:t>
            </a:r>
            <a:r>
              <a:rPr lang="it-IT" b="1" dirty="0"/>
              <a:t>Mask Loss: </a:t>
            </a:r>
            <a:r>
              <a:rPr lang="it-IT" dirty="0"/>
              <a:t>		</a:t>
            </a:r>
            <a:r>
              <a:rPr lang="it-IT" dirty="0" err="1"/>
              <a:t>Binary</a:t>
            </a:r>
            <a:r>
              <a:rPr lang="it-IT" dirty="0"/>
              <a:t> Cross </a:t>
            </a:r>
            <a:r>
              <a:rPr lang="it-IT" dirty="0" err="1"/>
              <a:t>Entropy</a:t>
            </a:r>
            <a:r>
              <a:rPr lang="it-IT" dirty="0"/>
              <a:t> Loss</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1024250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2517568" y="1530624"/>
            <a:ext cx="6780811" cy="3710413"/>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ctangle: Rounded Corners 6">
            <a:extLst>
              <a:ext uri="{FF2B5EF4-FFF2-40B4-BE49-F238E27FC236}">
                <a16:creationId xmlns:a16="http://schemas.microsoft.com/office/drawing/2014/main" id="{D37A2F19-946D-3606-406C-F8181F2FADAC}"/>
              </a:ext>
            </a:extLst>
          </p:cNvPr>
          <p:cNvSpPr>
            <a:spLocks/>
          </p:cNvSpPr>
          <p:nvPr/>
        </p:nvSpPr>
        <p:spPr>
          <a:xfrm>
            <a:off x="4629055" y="2372571"/>
            <a:ext cx="1191209" cy="23793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7">
            <a:extLst>
              <a:ext uri="{FF2B5EF4-FFF2-40B4-BE49-F238E27FC236}">
                <a16:creationId xmlns:a16="http://schemas.microsoft.com/office/drawing/2014/main" id="{59064FB8-FA38-58EF-27BE-88231A2F50EB}"/>
              </a:ext>
            </a:extLst>
          </p:cNvPr>
          <p:cNvSpPr>
            <a:spLocks/>
          </p:cNvSpPr>
          <p:nvPr/>
        </p:nvSpPr>
        <p:spPr>
          <a:xfrm>
            <a:off x="5998790" y="2372571"/>
            <a:ext cx="1191209" cy="23793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8">
            <a:extLst>
              <a:ext uri="{FF2B5EF4-FFF2-40B4-BE49-F238E27FC236}">
                <a16:creationId xmlns:a16="http://schemas.microsoft.com/office/drawing/2014/main" id="{3C2FA52C-85CD-9ABA-4D27-784FA8D4B21C}"/>
              </a:ext>
            </a:extLst>
          </p:cNvPr>
          <p:cNvSpPr>
            <a:spLocks/>
          </p:cNvSpPr>
          <p:nvPr/>
        </p:nvSpPr>
        <p:spPr>
          <a:xfrm>
            <a:off x="7368525" y="2372571"/>
            <a:ext cx="1191209" cy="24051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5">
            <a:extLst>
              <a:ext uri="{FF2B5EF4-FFF2-40B4-BE49-F238E27FC236}">
                <a16:creationId xmlns:a16="http://schemas.microsoft.com/office/drawing/2014/main" id="{EB89F704-5B0D-B6A9-52AA-98589D0EFF02}"/>
              </a:ext>
            </a:extLst>
          </p:cNvPr>
          <p:cNvSpPr>
            <a:spLocks/>
          </p:cNvSpPr>
          <p:nvPr/>
        </p:nvSpPr>
        <p:spPr>
          <a:xfrm>
            <a:off x="3259320" y="2372571"/>
            <a:ext cx="1191209" cy="23793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235E1BB1-13DE-8854-85BC-92B27C407DD6}"/>
              </a:ext>
            </a:extLst>
          </p:cNvPr>
          <p:cNvGraphicFramePr>
            <a:graphicFrameLocks noGrp="1"/>
          </p:cNvGraphicFramePr>
          <p:nvPr>
            <p:extLst>
              <p:ext uri="{D42A27DB-BD31-4B8C-83A1-F6EECF244321}">
                <p14:modId xmlns:p14="http://schemas.microsoft.com/office/powerpoint/2010/main" val="1183968451"/>
              </p:ext>
            </p:extLst>
          </p:nvPr>
        </p:nvGraphicFramePr>
        <p:xfrm>
          <a:off x="3075875" y="1504824"/>
          <a:ext cx="5486400" cy="3247052"/>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626656676"/>
                    </a:ext>
                  </a:extLst>
                </a:gridCol>
                <a:gridCol w="1371600">
                  <a:extLst>
                    <a:ext uri="{9D8B030D-6E8A-4147-A177-3AD203B41FA5}">
                      <a16:colId xmlns:a16="http://schemas.microsoft.com/office/drawing/2014/main" val="1514505987"/>
                    </a:ext>
                  </a:extLst>
                </a:gridCol>
                <a:gridCol w="1371600">
                  <a:extLst>
                    <a:ext uri="{9D8B030D-6E8A-4147-A177-3AD203B41FA5}">
                      <a16:colId xmlns:a16="http://schemas.microsoft.com/office/drawing/2014/main" val="2158216972"/>
                    </a:ext>
                  </a:extLst>
                </a:gridCol>
                <a:gridCol w="1371600">
                  <a:extLst>
                    <a:ext uri="{9D8B030D-6E8A-4147-A177-3AD203B41FA5}">
                      <a16:colId xmlns:a16="http://schemas.microsoft.com/office/drawing/2014/main" val="734423611"/>
                    </a:ext>
                  </a:extLst>
                </a:gridCol>
              </a:tblGrid>
              <a:tr h="811763">
                <a:tc>
                  <a:txBody>
                    <a:bodyPr/>
                    <a:lstStyle/>
                    <a:p>
                      <a:pPr algn="r"/>
                      <a:r>
                        <a:rPr lang="en-US" sz="1200" dirty="0">
                          <a:solidFill>
                            <a:schemeClr val="bg1">
                              <a:lumMod val="95000"/>
                            </a:schemeClr>
                          </a:solidFill>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err="1">
                          <a:solidFill>
                            <a:schemeClr val="bg1">
                              <a:lumMod val="95000"/>
                            </a:schemeClr>
                          </a:solidFill>
                        </a:rPr>
                        <a:t>Dimensione</a:t>
                      </a:r>
                      <a:endParaRPr lang="en-US" sz="1200" dirty="0">
                        <a:solidFill>
                          <a:schemeClr val="bg1">
                            <a:lumMod val="95000"/>
                          </a:schemeClr>
                        </a:solidFill>
                      </a:endParaRPr>
                    </a:p>
                    <a:p>
                      <a:pPr algn="r"/>
                      <a:r>
                        <a:rPr lang="en-US" sz="1200" dirty="0">
                          <a:solidFill>
                            <a:schemeClr val="bg1">
                              <a:lumMod val="95000"/>
                            </a:schemeClr>
                          </a:solidFill>
                        </a:rPr>
                        <a:t>Dataset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Learning Rate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err="1">
                          <a:solidFill>
                            <a:schemeClr val="bg1">
                              <a:lumMod val="95000"/>
                            </a:schemeClr>
                          </a:solidFill>
                        </a:rPr>
                        <a:t>Ottimizzatore</a:t>
                      </a:r>
                      <a:endParaRPr lang="en-US" sz="1200" dirty="0">
                        <a:solidFill>
                          <a:schemeClr val="bg1">
                            <a:lumMod val="9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150369"/>
                  </a:ext>
                </a:extLst>
              </a:tr>
              <a:tr h="811763">
                <a:tc>
                  <a:txBody>
                    <a:bodyPr/>
                    <a:lstStyle/>
                    <a:p>
                      <a:pPr algn="r"/>
                      <a:r>
                        <a:rPr lang="en-US" sz="1200" dirty="0">
                          <a:solidFill>
                            <a:schemeClr val="bg1">
                              <a:lumMod val="95000"/>
                            </a:schemeClr>
                          </a:solidFill>
                        </a:rPr>
                        <a:t>#1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600</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SGD</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194656"/>
                  </a:ext>
                </a:extLst>
              </a:tr>
              <a:tr h="811763">
                <a:tc>
                  <a:txBody>
                    <a:bodyPr/>
                    <a:lstStyle/>
                    <a:p>
                      <a:pPr algn="r"/>
                      <a:r>
                        <a:rPr lang="en-US" sz="1200" dirty="0">
                          <a:solidFill>
                            <a:schemeClr val="bg1">
                              <a:lumMod val="95000"/>
                            </a:schemeClr>
                          </a:solidFill>
                        </a:rPr>
                        <a:t>#2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600</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297852"/>
                  </a:ext>
                </a:extLst>
              </a:tr>
              <a:tr h="811763">
                <a:tc>
                  <a:txBody>
                    <a:bodyPr/>
                    <a:lstStyle/>
                    <a:p>
                      <a:pPr algn="r"/>
                      <a:r>
                        <a:rPr lang="en-US" sz="1200" dirty="0">
                          <a:solidFill>
                            <a:schemeClr val="bg1">
                              <a:lumMod val="95000"/>
                            </a:schemeClr>
                          </a:solidFill>
                        </a:rPr>
                        <a:t>#3</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2000</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124317"/>
                  </a:ext>
                </a:extLst>
              </a:tr>
            </a:tbl>
          </a:graphicData>
        </a:graphic>
      </p:graphicFrame>
      <p:sp>
        <p:nvSpPr>
          <p:cNvPr id="19" name="Rectangle: Rounded Corners 46">
            <a:extLst>
              <a:ext uri="{FF2B5EF4-FFF2-40B4-BE49-F238E27FC236}">
                <a16:creationId xmlns:a16="http://schemas.microsoft.com/office/drawing/2014/main" id="{CB0D7A75-000E-B145-9F24-7456D2152CDF}"/>
              </a:ext>
            </a:extLst>
          </p:cNvPr>
          <p:cNvSpPr>
            <a:spLocks/>
          </p:cNvSpPr>
          <p:nvPr/>
        </p:nvSpPr>
        <p:spPr>
          <a:xfrm>
            <a:off x="3354763" y="2248494"/>
            <a:ext cx="109576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47">
            <a:extLst>
              <a:ext uri="{FF2B5EF4-FFF2-40B4-BE49-F238E27FC236}">
                <a16:creationId xmlns:a16="http://schemas.microsoft.com/office/drawing/2014/main" id="{DA9AA4F0-D97E-AAC8-1083-67150FE1E97F}"/>
              </a:ext>
            </a:extLst>
          </p:cNvPr>
          <p:cNvSpPr>
            <a:spLocks/>
          </p:cNvSpPr>
          <p:nvPr/>
        </p:nvSpPr>
        <p:spPr>
          <a:xfrm>
            <a:off x="4719768" y="2248494"/>
            <a:ext cx="1095766"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48">
            <a:extLst>
              <a:ext uri="{FF2B5EF4-FFF2-40B4-BE49-F238E27FC236}">
                <a16:creationId xmlns:a16="http://schemas.microsoft.com/office/drawing/2014/main" id="{007641F3-818C-9C24-9991-939BD2F6308E}"/>
              </a:ext>
            </a:extLst>
          </p:cNvPr>
          <p:cNvSpPr>
            <a:spLocks/>
          </p:cNvSpPr>
          <p:nvPr/>
        </p:nvSpPr>
        <p:spPr>
          <a:xfrm>
            <a:off x="6107610" y="2248494"/>
            <a:ext cx="1095766"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49">
            <a:extLst>
              <a:ext uri="{FF2B5EF4-FFF2-40B4-BE49-F238E27FC236}">
                <a16:creationId xmlns:a16="http://schemas.microsoft.com/office/drawing/2014/main" id="{2FA3C7C9-F47A-19F0-44CE-05B064442CD5}"/>
              </a:ext>
            </a:extLst>
          </p:cNvPr>
          <p:cNvSpPr>
            <a:spLocks/>
          </p:cNvSpPr>
          <p:nvPr/>
        </p:nvSpPr>
        <p:spPr>
          <a:xfrm>
            <a:off x="7463968" y="2248494"/>
            <a:ext cx="1095766" cy="4571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62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1024250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90993" y="907043"/>
            <a:ext cx="9565788" cy="152957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ctangle: Rounded Corners 6">
            <a:extLst>
              <a:ext uri="{FF2B5EF4-FFF2-40B4-BE49-F238E27FC236}">
                <a16:creationId xmlns:a16="http://schemas.microsoft.com/office/drawing/2014/main" id="{D37A2F19-946D-3606-406C-F8181F2FADAC}"/>
              </a:ext>
            </a:extLst>
          </p:cNvPr>
          <p:cNvSpPr>
            <a:spLocks/>
          </p:cNvSpPr>
          <p:nvPr/>
        </p:nvSpPr>
        <p:spPr>
          <a:xfrm>
            <a:off x="4629055" y="-2947568"/>
            <a:ext cx="1191209" cy="23793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7">
            <a:extLst>
              <a:ext uri="{FF2B5EF4-FFF2-40B4-BE49-F238E27FC236}">
                <a16:creationId xmlns:a16="http://schemas.microsoft.com/office/drawing/2014/main" id="{59064FB8-FA38-58EF-27BE-88231A2F50EB}"/>
              </a:ext>
            </a:extLst>
          </p:cNvPr>
          <p:cNvSpPr>
            <a:spLocks/>
          </p:cNvSpPr>
          <p:nvPr/>
        </p:nvSpPr>
        <p:spPr>
          <a:xfrm>
            <a:off x="5998790" y="-2947568"/>
            <a:ext cx="1191209" cy="23793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8">
            <a:extLst>
              <a:ext uri="{FF2B5EF4-FFF2-40B4-BE49-F238E27FC236}">
                <a16:creationId xmlns:a16="http://schemas.microsoft.com/office/drawing/2014/main" id="{3C2FA52C-85CD-9ABA-4D27-784FA8D4B21C}"/>
              </a:ext>
            </a:extLst>
          </p:cNvPr>
          <p:cNvSpPr>
            <a:spLocks/>
          </p:cNvSpPr>
          <p:nvPr/>
        </p:nvSpPr>
        <p:spPr>
          <a:xfrm>
            <a:off x="7368525" y="-2947568"/>
            <a:ext cx="1191209" cy="24051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5">
            <a:extLst>
              <a:ext uri="{FF2B5EF4-FFF2-40B4-BE49-F238E27FC236}">
                <a16:creationId xmlns:a16="http://schemas.microsoft.com/office/drawing/2014/main" id="{EB89F704-5B0D-B6A9-52AA-98589D0EFF02}"/>
              </a:ext>
            </a:extLst>
          </p:cNvPr>
          <p:cNvSpPr>
            <a:spLocks/>
          </p:cNvSpPr>
          <p:nvPr/>
        </p:nvSpPr>
        <p:spPr>
          <a:xfrm>
            <a:off x="3259320" y="-2947568"/>
            <a:ext cx="1191209" cy="2379306"/>
          </a:xfrm>
          <a:prstGeom prst="roundRect">
            <a:avLst>
              <a:gd name="adj" fmla="val 3294"/>
            </a:avLst>
          </a:prstGeom>
          <a:gradFill>
            <a:gsLst>
              <a:gs pos="49500">
                <a:schemeClr val="tx1">
                  <a:lumMod val="75000"/>
                  <a:lumOff val="25000"/>
                </a:schemeClr>
              </a:gs>
              <a:gs pos="0">
                <a:srgbClr val="484848"/>
              </a:gs>
              <a:gs pos="100000">
                <a:srgbClr val="48484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235E1BB1-13DE-8854-85BC-92B27C407DD6}"/>
              </a:ext>
            </a:extLst>
          </p:cNvPr>
          <p:cNvGraphicFramePr>
            <a:graphicFrameLocks noGrp="1"/>
          </p:cNvGraphicFramePr>
          <p:nvPr>
            <p:extLst>
              <p:ext uri="{D42A27DB-BD31-4B8C-83A1-F6EECF244321}">
                <p14:modId xmlns:p14="http://schemas.microsoft.com/office/powerpoint/2010/main" val="1426236724"/>
              </p:ext>
            </p:extLst>
          </p:nvPr>
        </p:nvGraphicFramePr>
        <p:xfrm>
          <a:off x="3075875" y="-3815315"/>
          <a:ext cx="5486400" cy="3247052"/>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626656676"/>
                    </a:ext>
                  </a:extLst>
                </a:gridCol>
                <a:gridCol w="1371600">
                  <a:extLst>
                    <a:ext uri="{9D8B030D-6E8A-4147-A177-3AD203B41FA5}">
                      <a16:colId xmlns:a16="http://schemas.microsoft.com/office/drawing/2014/main" val="1514505987"/>
                    </a:ext>
                  </a:extLst>
                </a:gridCol>
                <a:gridCol w="1371600">
                  <a:extLst>
                    <a:ext uri="{9D8B030D-6E8A-4147-A177-3AD203B41FA5}">
                      <a16:colId xmlns:a16="http://schemas.microsoft.com/office/drawing/2014/main" val="2158216972"/>
                    </a:ext>
                  </a:extLst>
                </a:gridCol>
                <a:gridCol w="1371600">
                  <a:extLst>
                    <a:ext uri="{9D8B030D-6E8A-4147-A177-3AD203B41FA5}">
                      <a16:colId xmlns:a16="http://schemas.microsoft.com/office/drawing/2014/main" val="734423611"/>
                    </a:ext>
                  </a:extLst>
                </a:gridCol>
              </a:tblGrid>
              <a:tr h="811763">
                <a:tc>
                  <a:txBody>
                    <a:bodyPr/>
                    <a:lstStyle/>
                    <a:p>
                      <a:pPr algn="r"/>
                      <a:r>
                        <a:rPr lang="en-US" sz="1200" dirty="0">
                          <a:solidFill>
                            <a:schemeClr val="bg1">
                              <a:lumMod val="95000"/>
                            </a:schemeClr>
                          </a:solidFill>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err="1">
                          <a:solidFill>
                            <a:schemeClr val="bg1">
                              <a:lumMod val="95000"/>
                            </a:schemeClr>
                          </a:solidFill>
                        </a:rPr>
                        <a:t>Dimensione</a:t>
                      </a:r>
                      <a:endParaRPr lang="en-US" sz="1200" dirty="0">
                        <a:solidFill>
                          <a:schemeClr val="bg1">
                            <a:lumMod val="95000"/>
                          </a:schemeClr>
                        </a:solidFill>
                      </a:endParaRPr>
                    </a:p>
                    <a:p>
                      <a:pPr algn="r"/>
                      <a:r>
                        <a:rPr lang="en-US" sz="1200" dirty="0">
                          <a:solidFill>
                            <a:schemeClr val="bg1">
                              <a:lumMod val="95000"/>
                            </a:schemeClr>
                          </a:solidFill>
                        </a:rPr>
                        <a:t>Dataset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Learning Rate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200" dirty="0" err="1">
                          <a:solidFill>
                            <a:schemeClr val="bg1">
                              <a:lumMod val="95000"/>
                            </a:schemeClr>
                          </a:solidFill>
                        </a:rPr>
                        <a:t>Ottimizzatore</a:t>
                      </a:r>
                      <a:endParaRPr lang="en-US" sz="1200" dirty="0">
                        <a:solidFill>
                          <a:schemeClr val="bg1">
                            <a:lumMod val="9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150369"/>
                  </a:ext>
                </a:extLst>
              </a:tr>
              <a:tr h="811763">
                <a:tc>
                  <a:txBody>
                    <a:bodyPr/>
                    <a:lstStyle/>
                    <a:p>
                      <a:pPr algn="r"/>
                      <a:r>
                        <a:rPr lang="en-US" sz="1200" dirty="0">
                          <a:solidFill>
                            <a:schemeClr val="bg1">
                              <a:lumMod val="95000"/>
                            </a:schemeClr>
                          </a:solidFill>
                        </a:rPr>
                        <a:t>#1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600</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0,01</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SGD</a:t>
                      </a:r>
                    </a:p>
                  </a:txBody>
                  <a:tcPr anchor="ctr">
                    <a:lnL w="12700" cmpd="sng">
                      <a:noFill/>
                    </a:lnL>
                    <a:lnR w="12700" cmpd="sng">
                      <a:noFill/>
                    </a:lnR>
                    <a:lnT w="38100" cmpd="sng">
                      <a:noFill/>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194656"/>
                  </a:ext>
                </a:extLst>
              </a:tr>
              <a:tr h="811763">
                <a:tc>
                  <a:txBody>
                    <a:bodyPr/>
                    <a:lstStyle/>
                    <a:p>
                      <a:pPr algn="r"/>
                      <a:r>
                        <a:rPr lang="en-US" sz="1200" dirty="0">
                          <a:solidFill>
                            <a:schemeClr val="bg1">
                              <a:lumMod val="95000"/>
                            </a:schemeClr>
                          </a:solidFill>
                        </a:rPr>
                        <a:t>#2</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600</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297852"/>
                  </a:ext>
                </a:extLst>
              </a:tr>
              <a:tr h="811763">
                <a:tc>
                  <a:txBody>
                    <a:bodyPr/>
                    <a:lstStyle/>
                    <a:p>
                      <a:pPr algn="r"/>
                      <a:r>
                        <a:rPr lang="en-US" sz="1200" dirty="0">
                          <a:solidFill>
                            <a:schemeClr val="bg1">
                              <a:lumMod val="95000"/>
                            </a:schemeClr>
                          </a:solidFill>
                        </a:rPr>
                        <a:t>#3</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2000</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0,001</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dirty="0">
                          <a:solidFill>
                            <a:schemeClr val="bg1">
                              <a:lumMod val="95000"/>
                            </a:schemeClr>
                          </a:solidFill>
                        </a:rPr>
                        <a:t>ADAM</a:t>
                      </a:r>
                    </a:p>
                  </a:txBody>
                  <a:tcPr anchor="ctr">
                    <a:lnL w="12700" cmpd="sng">
                      <a:noFill/>
                    </a:lnL>
                    <a:lnR w="12700" cmpd="sng">
                      <a:noFill/>
                    </a:lnR>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124317"/>
                  </a:ext>
                </a:extLst>
              </a:tr>
            </a:tbl>
          </a:graphicData>
        </a:graphic>
      </p:graphicFrame>
      <p:sp>
        <p:nvSpPr>
          <p:cNvPr id="19" name="Rectangle: Rounded Corners 46">
            <a:extLst>
              <a:ext uri="{FF2B5EF4-FFF2-40B4-BE49-F238E27FC236}">
                <a16:creationId xmlns:a16="http://schemas.microsoft.com/office/drawing/2014/main" id="{CB0D7A75-000E-B145-9F24-7456D2152CDF}"/>
              </a:ext>
            </a:extLst>
          </p:cNvPr>
          <p:cNvSpPr>
            <a:spLocks/>
          </p:cNvSpPr>
          <p:nvPr/>
        </p:nvSpPr>
        <p:spPr>
          <a:xfrm>
            <a:off x="3354763" y="-3071645"/>
            <a:ext cx="1095766"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47">
            <a:extLst>
              <a:ext uri="{FF2B5EF4-FFF2-40B4-BE49-F238E27FC236}">
                <a16:creationId xmlns:a16="http://schemas.microsoft.com/office/drawing/2014/main" id="{DA9AA4F0-D97E-AAC8-1083-67150FE1E97F}"/>
              </a:ext>
            </a:extLst>
          </p:cNvPr>
          <p:cNvSpPr>
            <a:spLocks/>
          </p:cNvSpPr>
          <p:nvPr/>
        </p:nvSpPr>
        <p:spPr>
          <a:xfrm>
            <a:off x="4719768" y="-3071645"/>
            <a:ext cx="1095766"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48">
            <a:extLst>
              <a:ext uri="{FF2B5EF4-FFF2-40B4-BE49-F238E27FC236}">
                <a16:creationId xmlns:a16="http://schemas.microsoft.com/office/drawing/2014/main" id="{007641F3-818C-9C24-9991-939BD2F6308E}"/>
              </a:ext>
            </a:extLst>
          </p:cNvPr>
          <p:cNvSpPr>
            <a:spLocks/>
          </p:cNvSpPr>
          <p:nvPr/>
        </p:nvSpPr>
        <p:spPr>
          <a:xfrm>
            <a:off x="6107610" y="-3071645"/>
            <a:ext cx="1095766"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49">
            <a:extLst>
              <a:ext uri="{FF2B5EF4-FFF2-40B4-BE49-F238E27FC236}">
                <a16:creationId xmlns:a16="http://schemas.microsoft.com/office/drawing/2014/main" id="{2FA3C7C9-F47A-19F0-44CE-05B064442CD5}"/>
              </a:ext>
            </a:extLst>
          </p:cNvPr>
          <p:cNvSpPr>
            <a:spLocks/>
          </p:cNvSpPr>
          <p:nvPr/>
        </p:nvSpPr>
        <p:spPr>
          <a:xfrm>
            <a:off x="7463968" y="-3071645"/>
            <a:ext cx="1095766" cy="4571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sellaDiTesto 8">
            <a:extLst>
              <a:ext uri="{FF2B5EF4-FFF2-40B4-BE49-F238E27FC236}">
                <a16:creationId xmlns:a16="http://schemas.microsoft.com/office/drawing/2014/main" id="{7E36FB90-4902-3FEB-A1E5-73ECED001F3F}"/>
              </a:ext>
            </a:extLst>
          </p:cNvPr>
          <p:cNvSpPr txBox="1"/>
          <p:nvPr/>
        </p:nvSpPr>
        <p:spPr>
          <a:xfrm>
            <a:off x="559040" y="1015663"/>
            <a:ext cx="9297479"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Le </a:t>
            </a:r>
            <a:r>
              <a:rPr lang="it-IT" dirty="0" err="1"/>
              <a:t>loss</a:t>
            </a:r>
            <a:r>
              <a:rPr lang="it-IT" dirty="0"/>
              <a:t> utilizzata dalla rete Yolov8-seg durante il training è una </a:t>
            </a:r>
            <a:r>
              <a:rPr lang="it-IT" dirty="0" err="1"/>
              <a:t>loss</a:t>
            </a:r>
            <a:r>
              <a:rPr lang="it-IT" dirty="0"/>
              <a:t> multi-task, che si compone di:</a:t>
            </a:r>
          </a:p>
          <a:p>
            <a:r>
              <a:rPr lang="it-IT" dirty="0"/>
              <a:t>	</a:t>
            </a:r>
            <a:r>
              <a:rPr lang="it-IT" b="1" dirty="0" err="1"/>
              <a:t>Classification</a:t>
            </a:r>
            <a:r>
              <a:rPr lang="it-IT" b="1" dirty="0"/>
              <a:t> Loss: </a:t>
            </a:r>
            <a:r>
              <a:rPr lang="it-IT" dirty="0"/>
              <a:t>		Cross </a:t>
            </a:r>
            <a:r>
              <a:rPr lang="it-IT" dirty="0" err="1"/>
              <a:t>Entropy</a:t>
            </a:r>
            <a:r>
              <a:rPr lang="it-IT" dirty="0"/>
              <a:t> Loss</a:t>
            </a:r>
          </a:p>
          <a:p>
            <a:r>
              <a:rPr lang="it-IT" dirty="0"/>
              <a:t>	</a:t>
            </a:r>
            <a:r>
              <a:rPr lang="it-IT" b="1" dirty="0" err="1"/>
              <a:t>Bounding</a:t>
            </a:r>
            <a:r>
              <a:rPr lang="it-IT" b="1" dirty="0"/>
              <a:t> Box Loss:  </a:t>
            </a:r>
            <a:r>
              <a:rPr lang="it-IT" dirty="0"/>
              <a:t>	</a:t>
            </a:r>
            <a:r>
              <a:rPr lang="it-IT" dirty="0" err="1"/>
              <a:t>Intersection</a:t>
            </a:r>
            <a:r>
              <a:rPr lang="it-IT" dirty="0"/>
              <a:t> over Union e Distribution </a:t>
            </a:r>
            <a:r>
              <a:rPr lang="it-IT" dirty="0" err="1"/>
              <a:t>Focal</a:t>
            </a:r>
            <a:r>
              <a:rPr lang="it-IT" dirty="0"/>
              <a:t> Loss</a:t>
            </a:r>
          </a:p>
          <a:p>
            <a:r>
              <a:rPr lang="it-IT" dirty="0"/>
              <a:t>	</a:t>
            </a:r>
            <a:r>
              <a:rPr lang="it-IT" b="1" dirty="0"/>
              <a:t>Mask Loss: </a:t>
            </a:r>
            <a:r>
              <a:rPr lang="it-IT" dirty="0"/>
              <a:t>		</a:t>
            </a:r>
            <a:r>
              <a:rPr lang="it-IT" dirty="0" err="1"/>
              <a:t>Binary</a:t>
            </a:r>
            <a:r>
              <a:rPr lang="it-IT" dirty="0"/>
              <a:t> Cross </a:t>
            </a:r>
            <a:r>
              <a:rPr lang="it-IT" dirty="0" err="1"/>
              <a:t>Entropy</a:t>
            </a:r>
            <a:r>
              <a:rPr lang="it-IT" dirty="0"/>
              <a:t> Loss</a:t>
            </a:r>
          </a:p>
        </p:txBody>
      </p:sp>
    </p:spTree>
    <p:extLst>
      <p:ext uri="{BB962C8B-B14F-4D97-AF65-F5344CB8AC3E}">
        <p14:creationId xmlns:p14="http://schemas.microsoft.com/office/powerpoint/2010/main" val="2389698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asellaDiTesto 30">
            <a:extLst>
              <a:ext uri="{FF2B5EF4-FFF2-40B4-BE49-F238E27FC236}">
                <a16:creationId xmlns:a16="http://schemas.microsoft.com/office/drawing/2014/main" id="{D421A0E0-3327-E84D-F33A-D0E11CEDD8C7}"/>
              </a:ext>
            </a:extLst>
          </p:cNvPr>
          <p:cNvSpPr txBox="1"/>
          <p:nvPr/>
        </p:nvSpPr>
        <p:spPr>
          <a:xfrm>
            <a:off x="557865" y="1020997"/>
            <a:ext cx="9981268" cy="923330"/>
          </a:xfrm>
          <a:prstGeom prst="rect">
            <a:avLst/>
          </a:prstGeom>
          <a:noFill/>
        </p:spPr>
        <p:txBody>
          <a:bodyPr wrap="square">
            <a:spAutoFit/>
          </a:bodyPr>
          <a:lstStyle/>
          <a:p>
            <a:r>
              <a:rPr lang="it-IT" dirty="0"/>
              <a:t>Dall’analisi delle curve di </a:t>
            </a:r>
            <a:r>
              <a:rPr lang="it-IT" dirty="0" err="1"/>
              <a:t>loss</a:t>
            </a:r>
            <a:r>
              <a:rPr lang="it-IT" dirty="0"/>
              <a:t>, e anche dal confronto delle seguenti predizioni, si evince che non ci sono differenze significative sulle predizioni variando l’ottimizzatore, se non un minimo incremento di istanze rilevate nella predizione con ottimizzatore Adam</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1024250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154417" y="2790701"/>
            <a:ext cx="10842171" cy="305163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8">
            <a:extLst>
              <a:ext uri="{FF2B5EF4-FFF2-40B4-BE49-F238E27FC236}">
                <a16:creationId xmlns:a16="http://schemas.microsoft.com/office/drawing/2014/main" id="{7E36FB90-4902-3FEB-A1E5-73ECED001F3F}"/>
              </a:ext>
            </a:extLst>
          </p:cNvPr>
          <p:cNvSpPr txBox="1"/>
          <p:nvPr/>
        </p:nvSpPr>
        <p:spPr>
          <a:xfrm>
            <a:off x="559040" y="1015663"/>
            <a:ext cx="9297479"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Le </a:t>
            </a:r>
            <a:r>
              <a:rPr lang="it-IT" dirty="0" err="1">
                <a:solidFill>
                  <a:schemeClr val="bg1"/>
                </a:solidFill>
              </a:rPr>
              <a:t>loss</a:t>
            </a:r>
            <a:r>
              <a:rPr lang="it-IT" dirty="0">
                <a:solidFill>
                  <a:schemeClr val="bg1"/>
                </a:solidFill>
              </a:rPr>
              <a:t> utilizzata dalla rete Yolov8-seg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 </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  </a:t>
            </a:r>
            <a:r>
              <a:rPr lang="it-IT" dirty="0">
                <a:solidFill>
                  <a:schemeClr val="bg1"/>
                </a:solidFill>
              </a:rPr>
              <a:t>	</a:t>
            </a:r>
            <a:r>
              <a:rPr lang="it-IT" dirty="0" err="1">
                <a:solidFill>
                  <a:schemeClr val="bg1"/>
                </a:solidFill>
              </a:rPr>
              <a:t>Intersection</a:t>
            </a:r>
            <a:r>
              <a:rPr lang="it-IT" dirty="0">
                <a:solidFill>
                  <a:schemeClr val="bg1"/>
                </a:solidFill>
              </a:rPr>
              <a:t> over Union e Distribution </a:t>
            </a:r>
            <a:r>
              <a:rPr lang="it-IT" dirty="0" err="1">
                <a:solidFill>
                  <a:schemeClr val="bg1"/>
                </a:solidFill>
              </a:rPr>
              <a:t>Focal</a:t>
            </a:r>
            <a:r>
              <a:rPr lang="it-IT" dirty="0">
                <a:solidFill>
                  <a:schemeClr val="bg1"/>
                </a:solidFill>
              </a:rPr>
              <a:t> Loss</a:t>
            </a:r>
          </a:p>
          <a:p>
            <a:r>
              <a:rPr lang="it-IT" dirty="0">
                <a:solidFill>
                  <a:schemeClr val="bg1"/>
                </a:solidFill>
              </a:rPr>
              <a:t>	</a:t>
            </a:r>
            <a:r>
              <a:rPr lang="it-IT" b="1" dirty="0">
                <a:solidFill>
                  <a:schemeClr val="bg1"/>
                </a:solidFill>
              </a:rPr>
              <a:t>Mask Loss: </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pic>
        <p:nvPicPr>
          <p:cNvPr id="24" name="Immagine 23">
            <a:extLst>
              <a:ext uri="{FF2B5EF4-FFF2-40B4-BE49-F238E27FC236}">
                <a16:creationId xmlns:a16="http://schemas.microsoft.com/office/drawing/2014/main" id="{7678B539-0EE5-384D-C670-8289D9BA9A50}"/>
              </a:ext>
            </a:extLst>
          </p:cNvPr>
          <p:cNvPicPr>
            <a:picLocks noChangeAspect="1"/>
          </p:cNvPicPr>
          <p:nvPr/>
        </p:nvPicPr>
        <p:blipFill>
          <a:blip r:embed="rId7"/>
          <a:stretch>
            <a:fillRect/>
          </a:stretch>
        </p:blipFill>
        <p:spPr>
          <a:xfrm>
            <a:off x="370569" y="3296007"/>
            <a:ext cx="5118204" cy="2051511"/>
          </a:xfrm>
          <a:prstGeom prst="rect">
            <a:avLst/>
          </a:prstGeom>
        </p:spPr>
      </p:pic>
      <p:pic>
        <p:nvPicPr>
          <p:cNvPr id="26" name="Immagine 25">
            <a:extLst>
              <a:ext uri="{FF2B5EF4-FFF2-40B4-BE49-F238E27FC236}">
                <a16:creationId xmlns:a16="http://schemas.microsoft.com/office/drawing/2014/main" id="{2869523C-047A-0AF6-4897-FC1B307093F8}"/>
              </a:ext>
            </a:extLst>
          </p:cNvPr>
          <p:cNvPicPr>
            <a:picLocks noChangeAspect="1"/>
          </p:cNvPicPr>
          <p:nvPr/>
        </p:nvPicPr>
        <p:blipFill>
          <a:blip r:embed="rId8"/>
          <a:stretch>
            <a:fillRect/>
          </a:stretch>
        </p:blipFill>
        <p:spPr>
          <a:xfrm>
            <a:off x="5560023" y="3296007"/>
            <a:ext cx="5167002" cy="2051377"/>
          </a:xfrm>
          <a:prstGeom prst="rect">
            <a:avLst/>
          </a:prstGeom>
        </p:spPr>
      </p:pic>
      <p:sp>
        <p:nvSpPr>
          <p:cNvPr id="27" name="CasellaDiTesto 13">
            <a:extLst>
              <a:ext uri="{FF2B5EF4-FFF2-40B4-BE49-F238E27FC236}">
                <a16:creationId xmlns:a16="http://schemas.microsoft.com/office/drawing/2014/main" id="{EC113465-1419-5452-0D20-E23177EF3F3B}"/>
              </a:ext>
            </a:extLst>
          </p:cNvPr>
          <p:cNvSpPr txBox="1"/>
          <p:nvPr/>
        </p:nvSpPr>
        <p:spPr>
          <a:xfrm>
            <a:off x="1701777"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SGD</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8" name="CasellaDiTesto 14">
            <a:extLst>
              <a:ext uri="{FF2B5EF4-FFF2-40B4-BE49-F238E27FC236}">
                <a16:creationId xmlns:a16="http://schemas.microsoft.com/office/drawing/2014/main" id="{5D449C39-9985-3001-3A68-C44DEAFF7C0D}"/>
              </a:ext>
            </a:extLst>
          </p:cNvPr>
          <p:cNvSpPr txBox="1"/>
          <p:nvPr/>
        </p:nvSpPr>
        <p:spPr>
          <a:xfrm>
            <a:off x="6838528"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ADAM</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9" name="CasellaDiTesto 9">
            <a:extLst>
              <a:ext uri="{FF2B5EF4-FFF2-40B4-BE49-F238E27FC236}">
                <a16:creationId xmlns:a16="http://schemas.microsoft.com/office/drawing/2014/main" id="{AEE57386-50B0-B87E-42C4-AAFB6ACA9249}"/>
              </a:ext>
            </a:extLst>
          </p:cNvPr>
          <p:cNvSpPr txBox="1"/>
          <p:nvPr/>
        </p:nvSpPr>
        <p:spPr>
          <a:xfrm>
            <a:off x="772674" y="2952549"/>
            <a:ext cx="4716099"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0" name="CasellaDiTesto 12">
            <a:extLst>
              <a:ext uri="{FF2B5EF4-FFF2-40B4-BE49-F238E27FC236}">
                <a16:creationId xmlns:a16="http://schemas.microsoft.com/office/drawing/2014/main" id="{41DEDDD6-CBCE-4FDF-177E-747BAAB52428}"/>
              </a:ext>
            </a:extLst>
          </p:cNvPr>
          <p:cNvSpPr txBox="1"/>
          <p:nvPr/>
        </p:nvSpPr>
        <p:spPr>
          <a:xfrm>
            <a:off x="6056917" y="2952549"/>
            <a:ext cx="5341776"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Tree>
    <p:extLst>
      <p:ext uri="{BB962C8B-B14F-4D97-AF65-F5344CB8AC3E}">
        <p14:creationId xmlns:p14="http://schemas.microsoft.com/office/powerpoint/2010/main" val="1599226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cerchio, schermata, bianco e nero, nero&#10;&#10;Descrizione generata automaticamente">
            <a:extLst>
              <a:ext uri="{FF2B5EF4-FFF2-40B4-BE49-F238E27FC236}">
                <a16:creationId xmlns:a16="http://schemas.microsoft.com/office/drawing/2014/main" id="{0FE24285-A008-60AF-C06A-EDAEFF616D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7" name="CasellaDiTesto 6">
            <a:extLst>
              <a:ext uri="{FF2B5EF4-FFF2-40B4-BE49-F238E27FC236}">
                <a16:creationId xmlns:a16="http://schemas.microsoft.com/office/drawing/2014/main" id="{467A3C5D-D16E-2398-AC60-D298430E2FA6}"/>
              </a:ext>
            </a:extLst>
          </p:cNvPr>
          <p:cNvSpPr txBox="1"/>
          <p:nvPr/>
        </p:nvSpPr>
        <p:spPr>
          <a:xfrm>
            <a:off x="460244" y="80772"/>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PROGETTO: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8984099" y="1681337"/>
            <a:ext cx="2669794" cy="3932063"/>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nero, oscurità&#10;&#10;Descrizione generata automaticamente">
            <a:extLst>
              <a:ext uri="{FF2B5EF4-FFF2-40B4-BE49-F238E27FC236}">
                <a16:creationId xmlns:a16="http://schemas.microsoft.com/office/drawing/2014/main" id="{965C0998-2CF5-822D-5D54-ED9431C1204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6759" y="1879759"/>
            <a:ext cx="615791" cy="615791"/>
          </a:xfrm>
          <a:prstGeom prst="rect">
            <a:avLst/>
          </a:prstGeom>
        </p:spPr>
      </p:pic>
      <p:sp>
        <p:nvSpPr>
          <p:cNvPr id="6" name="CasellaDiTesto 5">
            <a:extLst>
              <a:ext uri="{FF2B5EF4-FFF2-40B4-BE49-F238E27FC236}">
                <a16:creationId xmlns:a16="http://schemas.microsoft.com/office/drawing/2014/main" id="{5A3FC91F-B6CF-E0CE-1FA2-82153349C10B}"/>
              </a:ext>
            </a:extLst>
          </p:cNvPr>
          <p:cNvSpPr txBox="1"/>
          <p:nvPr/>
        </p:nvSpPr>
        <p:spPr>
          <a:xfrm>
            <a:off x="736759" y="1993900"/>
            <a:ext cx="2412841" cy="2585323"/>
          </a:xfrm>
          <a:prstGeom prst="rect">
            <a:avLst/>
          </a:prstGeom>
          <a:noFill/>
        </p:spPr>
        <p:txBody>
          <a:bodyPr wrap="square" rtlCol="0">
            <a:spAutoFit/>
          </a:bodyPr>
          <a:lstStyle/>
          <a:p>
            <a:r>
              <a:rPr lang="it-IT" dirty="0">
                <a:solidFill>
                  <a:schemeClr val="bg1"/>
                </a:solidFill>
              </a:rPr>
              <a:t>	Obbiettivo</a:t>
            </a:r>
          </a:p>
          <a:p>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Addestrare una Rete in grado di effettuare </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su un dato Dataset</a:t>
            </a:r>
          </a:p>
        </p:txBody>
      </p:sp>
      <p:pic>
        <p:nvPicPr>
          <p:cNvPr id="8" name="Immagine 7" descr="Immagine che contiene cerchio, schermata, bianco e nero, nero&#10;&#10;Descrizione generata automaticamente">
            <a:extLst>
              <a:ext uri="{FF2B5EF4-FFF2-40B4-BE49-F238E27FC236}">
                <a16:creationId xmlns:a16="http://schemas.microsoft.com/office/drawing/2014/main" id="{87344D4E-0B5B-837F-8A45-04BA32BC1D6B}"/>
              </a:ext>
            </a:extLst>
          </p:cNvPr>
          <p:cNvPicPr>
            <a:picLocks noChangeAspect="1"/>
          </p:cNvPicPr>
          <p:nvPr/>
        </p:nvPicPr>
        <p:blipFill>
          <a:blip r:embed="rId6">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6256" y="1853467"/>
            <a:ext cx="668373" cy="668373"/>
          </a:xfrm>
          <a:prstGeom prst="rect">
            <a:avLst/>
          </a:prstGeom>
        </p:spPr>
      </p:pic>
      <p:sp>
        <p:nvSpPr>
          <p:cNvPr id="9" name="CasellaDiTesto 8">
            <a:extLst>
              <a:ext uri="{FF2B5EF4-FFF2-40B4-BE49-F238E27FC236}">
                <a16:creationId xmlns:a16="http://schemas.microsoft.com/office/drawing/2014/main" id="{BF14EA0B-EEC9-C058-B230-96E0C138E6BE}"/>
              </a:ext>
            </a:extLst>
          </p:cNvPr>
          <p:cNvSpPr txBox="1"/>
          <p:nvPr/>
        </p:nvSpPr>
        <p:spPr>
          <a:xfrm>
            <a:off x="3683159" y="1993900"/>
            <a:ext cx="2412841" cy="2308324"/>
          </a:xfrm>
          <a:prstGeom prst="rect">
            <a:avLst/>
          </a:prstGeom>
          <a:noFill/>
        </p:spPr>
        <p:txBody>
          <a:bodyPr wrap="square" rtlCol="0">
            <a:spAutoFit/>
          </a:bodyPr>
          <a:lstStyle/>
          <a:p>
            <a:r>
              <a:rPr lang="it-IT" dirty="0">
                <a:solidFill>
                  <a:schemeClr val="bg1"/>
                </a:solidFill>
              </a:rPr>
              <a:t>	Dataset</a:t>
            </a:r>
          </a:p>
          <a:p>
            <a:r>
              <a:rPr lang="it-IT" dirty="0">
                <a:solidFill>
                  <a:schemeClr val="bg1"/>
                </a:solidFill>
              </a:rPr>
              <a:t>	</a:t>
            </a:r>
            <a:r>
              <a:rPr lang="it-IT" dirty="0" err="1">
                <a:solidFill>
                  <a:schemeClr val="bg1"/>
                </a:solidFill>
              </a:rPr>
              <a:t>CityScapes</a:t>
            </a:r>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Composto da immagini contenenti diversi scenari urbani</a:t>
            </a:r>
          </a:p>
        </p:txBody>
      </p:sp>
      <p:pic>
        <p:nvPicPr>
          <p:cNvPr id="4" name="Immagine 3" descr="Immagine che contiene nero, oscurità&#10;&#10;Descrizione generata automaticamente">
            <a:extLst>
              <a:ext uri="{FF2B5EF4-FFF2-40B4-BE49-F238E27FC236}">
                <a16:creationId xmlns:a16="http://schemas.microsoft.com/office/drawing/2014/main" id="{17A5E8E2-F2AA-B7DC-1F4C-656B65FD2E1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39314" y="1666844"/>
            <a:ext cx="1041618" cy="1041618"/>
          </a:xfrm>
          <a:prstGeom prst="rect">
            <a:avLst/>
          </a:prstGeom>
        </p:spPr>
      </p:pic>
      <p:sp>
        <p:nvSpPr>
          <p:cNvPr id="5" name="CasellaDiTesto 4">
            <a:extLst>
              <a:ext uri="{FF2B5EF4-FFF2-40B4-BE49-F238E27FC236}">
                <a16:creationId xmlns:a16="http://schemas.microsoft.com/office/drawing/2014/main" id="{E78C2475-E21B-59DB-15C4-5D718196E764}"/>
              </a:ext>
            </a:extLst>
          </p:cNvPr>
          <p:cNvSpPr txBox="1"/>
          <p:nvPr/>
        </p:nvSpPr>
        <p:spPr>
          <a:xfrm>
            <a:off x="6514414" y="1993900"/>
            <a:ext cx="2416226" cy="2031325"/>
          </a:xfrm>
          <a:prstGeom prst="rect">
            <a:avLst/>
          </a:prstGeom>
          <a:noFill/>
        </p:spPr>
        <p:txBody>
          <a:bodyPr wrap="square" rtlCol="0">
            <a:spAutoFit/>
          </a:bodyPr>
          <a:lstStyle/>
          <a:p>
            <a:r>
              <a:rPr lang="it-IT" dirty="0">
                <a:solidFill>
                  <a:schemeClr val="bg1"/>
                </a:solidFill>
              </a:rPr>
              <a:t>	   Reti</a:t>
            </a:r>
          </a:p>
          <a:p>
            <a:r>
              <a:rPr lang="it-IT" dirty="0">
                <a:solidFill>
                  <a:schemeClr val="bg1"/>
                </a:solidFill>
              </a:rPr>
              <a:t>	   Considerate</a:t>
            </a:r>
          </a:p>
          <a:p>
            <a:r>
              <a:rPr lang="it-IT" dirty="0">
                <a:solidFill>
                  <a:schemeClr val="bg1"/>
                </a:solidFill>
              </a:rPr>
              <a:t>	</a:t>
            </a:r>
          </a:p>
          <a:p>
            <a:endParaRPr lang="it-IT" dirty="0">
              <a:solidFill>
                <a:schemeClr val="bg1"/>
              </a:solidFill>
            </a:endParaRPr>
          </a:p>
          <a:p>
            <a:endParaRPr lang="it-IT" dirty="0">
              <a:solidFill>
                <a:schemeClr val="bg1"/>
              </a:solidFill>
            </a:endParaRPr>
          </a:p>
          <a:p>
            <a:r>
              <a:rPr lang="it-IT" dirty="0">
                <a:solidFill>
                  <a:schemeClr val="bg1"/>
                </a:solidFill>
              </a:rPr>
              <a:t>-Mask R-CNN</a:t>
            </a:r>
          </a:p>
          <a:p>
            <a:r>
              <a:rPr lang="it-IT" dirty="0">
                <a:solidFill>
                  <a:schemeClr val="bg1"/>
                </a:solidFill>
              </a:rPr>
              <a:t>-YOLOv8</a:t>
            </a:r>
          </a:p>
        </p:txBody>
      </p:sp>
      <p:sp>
        <p:nvSpPr>
          <p:cNvPr id="10" name="CasellaDiTesto 9">
            <a:extLst>
              <a:ext uri="{FF2B5EF4-FFF2-40B4-BE49-F238E27FC236}">
                <a16:creationId xmlns:a16="http://schemas.microsoft.com/office/drawing/2014/main" id="{02860DEC-E164-3985-05BA-9B977279C0F6}"/>
              </a:ext>
            </a:extLst>
          </p:cNvPr>
          <p:cNvSpPr txBox="1"/>
          <p:nvPr/>
        </p:nvSpPr>
        <p:spPr>
          <a:xfrm>
            <a:off x="1224076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sp>
        <p:nvSpPr>
          <p:cNvPr id="11" name="Rettangolo con angoli arrotondati 10">
            <a:extLst>
              <a:ext uri="{FF2B5EF4-FFF2-40B4-BE49-F238E27FC236}">
                <a16:creationId xmlns:a16="http://schemas.microsoft.com/office/drawing/2014/main" id="{AB3A731D-324B-390C-B05E-EDF2D789B71E}"/>
              </a:ext>
            </a:extLst>
          </p:cNvPr>
          <p:cNvSpPr/>
          <p:nvPr/>
        </p:nvSpPr>
        <p:spPr>
          <a:xfrm>
            <a:off x="1241102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descr="Immagine che contiene nero, oscurità&#10;&#10;Descrizione generata automaticamente">
            <a:extLst>
              <a:ext uri="{FF2B5EF4-FFF2-40B4-BE49-F238E27FC236}">
                <a16:creationId xmlns:a16="http://schemas.microsoft.com/office/drawing/2014/main" id="{EEAC8CB9-94BE-7463-F9B7-270571D8BE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9404" y="1879759"/>
            <a:ext cx="642081" cy="642081"/>
          </a:xfrm>
          <a:prstGeom prst="rect">
            <a:avLst/>
          </a:prstGeom>
        </p:spPr>
      </p:pic>
      <p:sp>
        <p:nvSpPr>
          <p:cNvPr id="15" name="CasellaDiTesto 14">
            <a:extLst>
              <a:ext uri="{FF2B5EF4-FFF2-40B4-BE49-F238E27FC236}">
                <a16:creationId xmlns:a16="http://schemas.microsoft.com/office/drawing/2014/main" id="{7E165A8F-B43E-2995-4DD3-38A4770F76BA}"/>
              </a:ext>
            </a:extLst>
          </p:cNvPr>
          <p:cNvSpPr txBox="1"/>
          <p:nvPr/>
        </p:nvSpPr>
        <p:spPr>
          <a:xfrm>
            <a:off x="9110883" y="1993899"/>
            <a:ext cx="2416226" cy="3416320"/>
          </a:xfrm>
          <a:prstGeom prst="rect">
            <a:avLst/>
          </a:prstGeom>
          <a:noFill/>
        </p:spPr>
        <p:txBody>
          <a:bodyPr wrap="square" rtlCol="0">
            <a:spAutoFit/>
          </a:bodyPr>
          <a:lstStyle/>
          <a:p>
            <a:r>
              <a:rPr lang="it-IT" dirty="0"/>
              <a:t>	   Analisi dei</a:t>
            </a:r>
          </a:p>
          <a:p>
            <a:r>
              <a:rPr lang="it-IT" dirty="0"/>
              <a:t>	   Risultati</a:t>
            </a:r>
          </a:p>
          <a:p>
            <a:r>
              <a:rPr lang="it-IT" dirty="0"/>
              <a:t>	</a:t>
            </a:r>
          </a:p>
          <a:p>
            <a:endParaRPr lang="it-IT" dirty="0"/>
          </a:p>
          <a:p>
            <a:endParaRPr lang="it-IT" dirty="0"/>
          </a:p>
          <a:p>
            <a:r>
              <a:rPr lang="it-IT" dirty="0"/>
              <a:t>-Varianti del training su 	Mask R-CNN</a:t>
            </a:r>
          </a:p>
          <a:p>
            <a:r>
              <a:rPr lang="it-IT" dirty="0"/>
              <a:t>-Varianti del training su 	YOLOv8</a:t>
            </a:r>
          </a:p>
          <a:p>
            <a:r>
              <a:rPr lang="it-IT" dirty="0"/>
              <a:t>-Analisi delle Loss</a:t>
            </a:r>
          </a:p>
          <a:p>
            <a:r>
              <a:rPr lang="it-IT" dirty="0"/>
              <a:t>-Analisi degli </a:t>
            </a:r>
            <a:r>
              <a:rPr lang="it-IT" dirty="0" err="1"/>
              <a:t>Optimizer</a:t>
            </a:r>
            <a:endParaRPr lang="it-IT" dirty="0"/>
          </a:p>
          <a:p>
            <a:r>
              <a:rPr lang="it-IT" dirty="0"/>
              <a:t>-Conclusioni</a:t>
            </a:r>
          </a:p>
        </p:txBody>
      </p:sp>
    </p:spTree>
    <p:extLst>
      <p:ext uri="{BB962C8B-B14F-4D97-AF65-F5344CB8AC3E}">
        <p14:creationId xmlns:p14="http://schemas.microsoft.com/office/powerpoint/2010/main" val="4074645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1024250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80138" y="971703"/>
            <a:ext cx="10842171" cy="97262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8">
            <a:extLst>
              <a:ext uri="{FF2B5EF4-FFF2-40B4-BE49-F238E27FC236}">
                <a16:creationId xmlns:a16="http://schemas.microsoft.com/office/drawing/2014/main" id="{7E36FB90-4902-3FEB-A1E5-73ECED001F3F}"/>
              </a:ext>
            </a:extLst>
          </p:cNvPr>
          <p:cNvSpPr txBox="1"/>
          <p:nvPr/>
        </p:nvSpPr>
        <p:spPr>
          <a:xfrm>
            <a:off x="-10900628" y="1015663"/>
            <a:ext cx="9297479"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Le </a:t>
            </a:r>
            <a:r>
              <a:rPr lang="it-IT" dirty="0" err="1">
                <a:solidFill>
                  <a:schemeClr val="bg1"/>
                </a:solidFill>
              </a:rPr>
              <a:t>loss</a:t>
            </a:r>
            <a:r>
              <a:rPr lang="it-IT" dirty="0">
                <a:solidFill>
                  <a:schemeClr val="bg1"/>
                </a:solidFill>
              </a:rPr>
              <a:t> utilizzata dalla rete Yolov8-seg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 </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  </a:t>
            </a:r>
            <a:r>
              <a:rPr lang="it-IT" dirty="0">
                <a:solidFill>
                  <a:schemeClr val="bg1"/>
                </a:solidFill>
              </a:rPr>
              <a:t>	</a:t>
            </a:r>
            <a:r>
              <a:rPr lang="it-IT" dirty="0" err="1">
                <a:solidFill>
                  <a:schemeClr val="bg1"/>
                </a:solidFill>
              </a:rPr>
              <a:t>Intersection</a:t>
            </a:r>
            <a:r>
              <a:rPr lang="it-IT" dirty="0">
                <a:solidFill>
                  <a:schemeClr val="bg1"/>
                </a:solidFill>
              </a:rPr>
              <a:t> over Union e Distribution </a:t>
            </a:r>
            <a:r>
              <a:rPr lang="it-IT" dirty="0" err="1">
                <a:solidFill>
                  <a:schemeClr val="bg1"/>
                </a:solidFill>
              </a:rPr>
              <a:t>Focal</a:t>
            </a:r>
            <a:r>
              <a:rPr lang="it-IT" dirty="0">
                <a:solidFill>
                  <a:schemeClr val="bg1"/>
                </a:solidFill>
              </a:rPr>
              <a:t> Loss</a:t>
            </a:r>
          </a:p>
          <a:p>
            <a:r>
              <a:rPr lang="it-IT" dirty="0">
                <a:solidFill>
                  <a:schemeClr val="bg1"/>
                </a:solidFill>
              </a:rPr>
              <a:t>	</a:t>
            </a:r>
            <a:r>
              <a:rPr lang="it-IT" b="1" dirty="0">
                <a:solidFill>
                  <a:schemeClr val="bg1"/>
                </a:solidFill>
              </a:rPr>
              <a:t>Mask Loss: </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pic>
        <p:nvPicPr>
          <p:cNvPr id="24" name="Immagine 23">
            <a:extLst>
              <a:ext uri="{FF2B5EF4-FFF2-40B4-BE49-F238E27FC236}">
                <a16:creationId xmlns:a16="http://schemas.microsoft.com/office/drawing/2014/main" id="{7678B539-0EE5-384D-C670-8289D9BA9A50}"/>
              </a:ext>
            </a:extLst>
          </p:cNvPr>
          <p:cNvPicPr>
            <a:picLocks noChangeAspect="1"/>
          </p:cNvPicPr>
          <p:nvPr/>
        </p:nvPicPr>
        <p:blipFill>
          <a:blip r:embed="rId7"/>
          <a:stretch>
            <a:fillRect/>
          </a:stretch>
        </p:blipFill>
        <p:spPr>
          <a:xfrm>
            <a:off x="-11089099" y="3296007"/>
            <a:ext cx="5118204" cy="2051511"/>
          </a:xfrm>
          <a:prstGeom prst="rect">
            <a:avLst/>
          </a:prstGeom>
        </p:spPr>
      </p:pic>
      <p:pic>
        <p:nvPicPr>
          <p:cNvPr id="26" name="Immagine 25">
            <a:extLst>
              <a:ext uri="{FF2B5EF4-FFF2-40B4-BE49-F238E27FC236}">
                <a16:creationId xmlns:a16="http://schemas.microsoft.com/office/drawing/2014/main" id="{2869523C-047A-0AF6-4897-FC1B307093F8}"/>
              </a:ext>
            </a:extLst>
          </p:cNvPr>
          <p:cNvPicPr>
            <a:picLocks noChangeAspect="1"/>
          </p:cNvPicPr>
          <p:nvPr/>
        </p:nvPicPr>
        <p:blipFill>
          <a:blip r:embed="rId8"/>
          <a:stretch>
            <a:fillRect/>
          </a:stretch>
        </p:blipFill>
        <p:spPr>
          <a:xfrm>
            <a:off x="-5899645" y="3296007"/>
            <a:ext cx="5167002" cy="2051377"/>
          </a:xfrm>
          <a:prstGeom prst="rect">
            <a:avLst/>
          </a:prstGeom>
        </p:spPr>
      </p:pic>
      <p:sp>
        <p:nvSpPr>
          <p:cNvPr id="27" name="CasellaDiTesto 13">
            <a:extLst>
              <a:ext uri="{FF2B5EF4-FFF2-40B4-BE49-F238E27FC236}">
                <a16:creationId xmlns:a16="http://schemas.microsoft.com/office/drawing/2014/main" id="{EC113465-1419-5452-0D20-E23177EF3F3B}"/>
              </a:ext>
            </a:extLst>
          </p:cNvPr>
          <p:cNvSpPr txBox="1"/>
          <p:nvPr/>
        </p:nvSpPr>
        <p:spPr>
          <a:xfrm>
            <a:off x="-9757891"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SGD</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8" name="CasellaDiTesto 14">
            <a:extLst>
              <a:ext uri="{FF2B5EF4-FFF2-40B4-BE49-F238E27FC236}">
                <a16:creationId xmlns:a16="http://schemas.microsoft.com/office/drawing/2014/main" id="{5D449C39-9985-3001-3A68-C44DEAFF7C0D}"/>
              </a:ext>
            </a:extLst>
          </p:cNvPr>
          <p:cNvSpPr txBox="1"/>
          <p:nvPr/>
        </p:nvSpPr>
        <p:spPr>
          <a:xfrm>
            <a:off x="-4621140"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ADAM</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9" name="CasellaDiTesto 9">
            <a:extLst>
              <a:ext uri="{FF2B5EF4-FFF2-40B4-BE49-F238E27FC236}">
                <a16:creationId xmlns:a16="http://schemas.microsoft.com/office/drawing/2014/main" id="{AEE57386-50B0-B87E-42C4-AAFB6ACA9249}"/>
              </a:ext>
            </a:extLst>
          </p:cNvPr>
          <p:cNvSpPr txBox="1"/>
          <p:nvPr/>
        </p:nvSpPr>
        <p:spPr>
          <a:xfrm>
            <a:off x="-10686994" y="2952549"/>
            <a:ext cx="4716099"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0" name="CasellaDiTesto 12">
            <a:extLst>
              <a:ext uri="{FF2B5EF4-FFF2-40B4-BE49-F238E27FC236}">
                <a16:creationId xmlns:a16="http://schemas.microsoft.com/office/drawing/2014/main" id="{41DEDDD6-CBCE-4FDF-177E-747BAAB52428}"/>
              </a:ext>
            </a:extLst>
          </p:cNvPr>
          <p:cNvSpPr txBox="1"/>
          <p:nvPr/>
        </p:nvSpPr>
        <p:spPr>
          <a:xfrm>
            <a:off x="-5402751" y="2952549"/>
            <a:ext cx="5341776"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1" name="CasellaDiTesto 30">
            <a:extLst>
              <a:ext uri="{FF2B5EF4-FFF2-40B4-BE49-F238E27FC236}">
                <a16:creationId xmlns:a16="http://schemas.microsoft.com/office/drawing/2014/main" id="{3A9EB772-B9F9-CC21-A8BC-F30D53ECDD68}"/>
              </a:ext>
            </a:extLst>
          </p:cNvPr>
          <p:cNvSpPr txBox="1"/>
          <p:nvPr/>
        </p:nvSpPr>
        <p:spPr>
          <a:xfrm>
            <a:off x="557865" y="1020997"/>
            <a:ext cx="9981268" cy="923330"/>
          </a:xfrm>
          <a:prstGeom prst="rect">
            <a:avLst/>
          </a:prstGeom>
          <a:noFill/>
        </p:spPr>
        <p:txBody>
          <a:bodyPr wrap="square">
            <a:spAutoFit/>
          </a:bodyPr>
          <a:lstStyle/>
          <a:p>
            <a:r>
              <a:rPr lang="it-IT" dirty="0"/>
              <a:t>Dall’analisi delle curve di </a:t>
            </a:r>
            <a:r>
              <a:rPr lang="it-IT" dirty="0" err="1"/>
              <a:t>loss</a:t>
            </a:r>
            <a:r>
              <a:rPr lang="it-IT" dirty="0"/>
              <a:t>, e anche dal confronto delle seguenti predizioni, si evince che non ci sono differenze significative sulle predizioni variando l’ottimizzatore, se non un minimo incremento di istanze rilevate nella predizione con ottimizzatore Adam</a:t>
            </a:r>
          </a:p>
        </p:txBody>
      </p:sp>
      <p:sp>
        <p:nvSpPr>
          <p:cNvPr id="35" name="CasellaDiTesto 34">
            <a:extLst>
              <a:ext uri="{FF2B5EF4-FFF2-40B4-BE49-F238E27FC236}">
                <a16:creationId xmlns:a16="http://schemas.microsoft.com/office/drawing/2014/main" id="{1E203A77-F45A-24D2-D472-2AB904897F85}"/>
              </a:ext>
            </a:extLst>
          </p:cNvPr>
          <p:cNvSpPr txBox="1"/>
          <p:nvPr/>
        </p:nvSpPr>
        <p:spPr>
          <a:xfrm>
            <a:off x="557865" y="4945227"/>
            <a:ext cx="9981268" cy="923330"/>
          </a:xfrm>
          <a:prstGeom prst="rect">
            <a:avLst/>
          </a:prstGeom>
          <a:noFill/>
        </p:spPr>
        <p:txBody>
          <a:bodyPr wrap="square">
            <a:spAutoFit/>
          </a:bodyPr>
          <a:lstStyle/>
          <a:p>
            <a:r>
              <a:rPr lang="it-IT" dirty="0"/>
              <a:t>L’immagine di dx (Adam) identifica un maggior numero di istanze, soprattutto all’interno di gruppi come nel caso di </a:t>
            </a:r>
            <a:r>
              <a:rPr lang="it-IT" dirty="0" err="1"/>
              <a:t>vegetation</a:t>
            </a:r>
            <a:r>
              <a:rPr lang="it-IT" dirty="0"/>
              <a:t>. </a:t>
            </a:r>
          </a:p>
          <a:p>
            <a:r>
              <a:rPr lang="it-IT" dirty="0"/>
              <a:t>Inoltre identifica e segmenta in maniera corretta il cielo (</a:t>
            </a:r>
            <a:r>
              <a:rPr lang="it-IT" dirty="0" err="1"/>
              <a:t>sky</a:t>
            </a:r>
            <a:r>
              <a:rPr lang="it-IT" dirty="0"/>
              <a:t> in azzurro)</a:t>
            </a:r>
          </a:p>
        </p:txBody>
      </p:sp>
    </p:spTree>
    <p:extLst>
      <p:ext uri="{BB962C8B-B14F-4D97-AF65-F5344CB8AC3E}">
        <p14:creationId xmlns:p14="http://schemas.microsoft.com/office/powerpoint/2010/main" val="1299328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1024250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80138" y="1897978"/>
            <a:ext cx="10842171" cy="2828402"/>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8">
            <a:extLst>
              <a:ext uri="{FF2B5EF4-FFF2-40B4-BE49-F238E27FC236}">
                <a16:creationId xmlns:a16="http://schemas.microsoft.com/office/drawing/2014/main" id="{7E36FB90-4902-3FEB-A1E5-73ECED001F3F}"/>
              </a:ext>
            </a:extLst>
          </p:cNvPr>
          <p:cNvSpPr txBox="1"/>
          <p:nvPr/>
        </p:nvSpPr>
        <p:spPr>
          <a:xfrm>
            <a:off x="-10900628" y="1015663"/>
            <a:ext cx="9297479"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Le </a:t>
            </a:r>
            <a:r>
              <a:rPr lang="it-IT" dirty="0" err="1">
                <a:solidFill>
                  <a:schemeClr val="bg1"/>
                </a:solidFill>
              </a:rPr>
              <a:t>loss</a:t>
            </a:r>
            <a:r>
              <a:rPr lang="it-IT" dirty="0">
                <a:solidFill>
                  <a:schemeClr val="bg1"/>
                </a:solidFill>
              </a:rPr>
              <a:t> utilizzata dalla rete Yolov8-seg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 </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  </a:t>
            </a:r>
            <a:r>
              <a:rPr lang="it-IT" dirty="0">
                <a:solidFill>
                  <a:schemeClr val="bg1"/>
                </a:solidFill>
              </a:rPr>
              <a:t>	</a:t>
            </a:r>
            <a:r>
              <a:rPr lang="it-IT" dirty="0" err="1">
                <a:solidFill>
                  <a:schemeClr val="bg1"/>
                </a:solidFill>
              </a:rPr>
              <a:t>Intersection</a:t>
            </a:r>
            <a:r>
              <a:rPr lang="it-IT" dirty="0">
                <a:solidFill>
                  <a:schemeClr val="bg1"/>
                </a:solidFill>
              </a:rPr>
              <a:t> over Union e Distribution </a:t>
            </a:r>
            <a:r>
              <a:rPr lang="it-IT" dirty="0" err="1">
                <a:solidFill>
                  <a:schemeClr val="bg1"/>
                </a:solidFill>
              </a:rPr>
              <a:t>Focal</a:t>
            </a:r>
            <a:r>
              <a:rPr lang="it-IT" dirty="0">
                <a:solidFill>
                  <a:schemeClr val="bg1"/>
                </a:solidFill>
              </a:rPr>
              <a:t> Loss</a:t>
            </a:r>
          </a:p>
          <a:p>
            <a:r>
              <a:rPr lang="it-IT" dirty="0">
                <a:solidFill>
                  <a:schemeClr val="bg1"/>
                </a:solidFill>
              </a:rPr>
              <a:t>	</a:t>
            </a:r>
            <a:r>
              <a:rPr lang="it-IT" b="1" dirty="0">
                <a:solidFill>
                  <a:schemeClr val="bg1"/>
                </a:solidFill>
              </a:rPr>
              <a:t>Mask Loss: </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pic>
        <p:nvPicPr>
          <p:cNvPr id="24" name="Immagine 23">
            <a:extLst>
              <a:ext uri="{FF2B5EF4-FFF2-40B4-BE49-F238E27FC236}">
                <a16:creationId xmlns:a16="http://schemas.microsoft.com/office/drawing/2014/main" id="{7678B539-0EE5-384D-C670-8289D9BA9A50}"/>
              </a:ext>
            </a:extLst>
          </p:cNvPr>
          <p:cNvPicPr>
            <a:picLocks noChangeAspect="1"/>
          </p:cNvPicPr>
          <p:nvPr/>
        </p:nvPicPr>
        <p:blipFill>
          <a:blip r:embed="rId7"/>
          <a:stretch>
            <a:fillRect/>
          </a:stretch>
        </p:blipFill>
        <p:spPr>
          <a:xfrm>
            <a:off x="-11089099" y="3296007"/>
            <a:ext cx="5118204" cy="2051511"/>
          </a:xfrm>
          <a:prstGeom prst="rect">
            <a:avLst/>
          </a:prstGeom>
        </p:spPr>
      </p:pic>
      <p:pic>
        <p:nvPicPr>
          <p:cNvPr id="26" name="Immagine 25">
            <a:extLst>
              <a:ext uri="{FF2B5EF4-FFF2-40B4-BE49-F238E27FC236}">
                <a16:creationId xmlns:a16="http://schemas.microsoft.com/office/drawing/2014/main" id="{2869523C-047A-0AF6-4897-FC1B307093F8}"/>
              </a:ext>
            </a:extLst>
          </p:cNvPr>
          <p:cNvPicPr>
            <a:picLocks noChangeAspect="1"/>
          </p:cNvPicPr>
          <p:nvPr/>
        </p:nvPicPr>
        <p:blipFill>
          <a:blip r:embed="rId8"/>
          <a:stretch>
            <a:fillRect/>
          </a:stretch>
        </p:blipFill>
        <p:spPr>
          <a:xfrm>
            <a:off x="-5899645" y="3296007"/>
            <a:ext cx="5167002" cy="2051377"/>
          </a:xfrm>
          <a:prstGeom prst="rect">
            <a:avLst/>
          </a:prstGeom>
        </p:spPr>
      </p:pic>
      <p:sp>
        <p:nvSpPr>
          <p:cNvPr id="27" name="CasellaDiTesto 13">
            <a:extLst>
              <a:ext uri="{FF2B5EF4-FFF2-40B4-BE49-F238E27FC236}">
                <a16:creationId xmlns:a16="http://schemas.microsoft.com/office/drawing/2014/main" id="{EC113465-1419-5452-0D20-E23177EF3F3B}"/>
              </a:ext>
            </a:extLst>
          </p:cNvPr>
          <p:cNvSpPr txBox="1"/>
          <p:nvPr/>
        </p:nvSpPr>
        <p:spPr>
          <a:xfrm>
            <a:off x="-9757891"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SGD</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8" name="CasellaDiTesto 14">
            <a:extLst>
              <a:ext uri="{FF2B5EF4-FFF2-40B4-BE49-F238E27FC236}">
                <a16:creationId xmlns:a16="http://schemas.microsoft.com/office/drawing/2014/main" id="{5D449C39-9985-3001-3A68-C44DEAFF7C0D}"/>
              </a:ext>
            </a:extLst>
          </p:cNvPr>
          <p:cNvSpPr txBox="1"/>
          <p:nvPr/>
        </p:nvSpPr>
        <p:spPr>
          <a:xfrm>
            <a:off x="-4621140"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ADAM</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9" name="CasellaDiTesto 9">
            <a:extLst>
              <a:ext uri="{FF2B5EF4-FFF2-40B4-BE49-F238E27FC236}">
                <a16:creationId xmlns:a16="http://schemas.microsoft.com/office/drawing/2014/main" id="{AEE57386-50B0-B87E-42C4-AAFB6ACA9249}"/>
              </a:ext>
            </a:extLst>
          </p:cNvPr>
          <p:cNvSpPr txBox="1"/>
          <p:nvPr/>
        </p:nvSpPr>
        <p:spPr>
          <a:xfrm>
            <a:off x="-10686994" y="2952549"/>
            <a:ext cx="4716099"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0" name="CasellaDiTesto 12">
            <a:extLst>
              <a:ext uri="{FF2B5EF4-FFF2-40B4-BE49-F238E27FC236}">
                <a16:creationId xmlns:a16="http://schemas.microsoft.com/office/drawing/2014/main" id="{41DEDDD6-CBCE-4FDF-177E-747BAAB52428}"/>
              </a:ext>
            </a:extLst>
          </p:cNvPr>
          <p:cNvSpPr txBox="1"/>
          <p:nvPr/>
        </p:nvSpPr>
        <p:spPr>
          <a:xfrm>
            <a:off x="-5402751" y="2952549"/>
            <a:ext cx="5341776"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1" name="CasellaDiTesto 30">
            <a:extLst>
              <a:ext uri="{FF2B5EF4-FFF2-40B4-BE49-F238E27FC236}">
                <a16:creationId xmlns:a16="http://schemas.microsoft.com/office/drawing/2014/main" id="{3A9EB772-B9F9-CC21-A8BC-F30D53ECDD68}"/>
              </a:ext>
            </a:extLst>
          </p:cNvPr>
          <p:cNvSpPr txBox="1"/>
          <p:nvPr/>
        </p:nvSpPr>
        <p:spPr>
          <a:xfrm>
            <a:off x="557865" y="1020997"/>
            <a:ext cx="9981268" cy="923330"/>
          </a:xfrm>
          <a:prstGeom prst="rect">
            <a:avLst/>
          </a:prstGeom>
          <a:noFill/>
        </p:spPr>
        <p:txBody>
          <a:bodyPr wrap="square">
            <a:spAutoFit/>
          </a:bodyPr>
          <a:lstStyle/>
          <a:p>
            <a:r>
              <a:rPr lang="it-IT" dirty="0">
                <a:solidFill>
                  <a:schemeClr val="bg1"/>
                </a:solidFill>
              </a:rPr>
              <a:t>Dall’analisi delle curve di </a:t>
            </a:r>
            <a:r>
              <a:rPr lang="it-IT" dirty="0" err="1">
                <a:solidFill>
                  <a:schemeClr val="bg1"/>
                </a:solidFill>
              </a:rPr>
              <a:t>loss</a:t>
            </a:r>
            <a:r>
              <a:rPr lang="it-IT" dirty="0">
                <a:solidFill>
                  <a:schemeClr val="bg1"/>
                </a:solidFill>
              </a:rPr>
              <a:t>, e anche dal confronto delle seguenti predizioni, si evince che non ci sono differenze significative sulle predizioni variando l’ottimizzatore, se non un minimo incremento di istanze rilevate nella predizione con ottimizzatore Adam</a:t>
            </a:r>
          </a:p>
        </p:txBody>
      </p:sp>
      <p:pic>
        <p:nvPicPr>
          <p:cNvPr id="32" name="Immagine 31">
            <a:extLst>
              <a:ext uri="{FF2B5EF4-FFF2-40B4-BE49-F238E27FC236}">
                <a16:creationId xmlns:a16="http://schemas.microsoft.com/office/drawing/2014/main" id="{FD82A5DB-8F8E-020D-7F49-646500EAF959}"/>
              </a:ext>
            </a:extLst>
          </p:cNvPr>
          <p:cNvPicPr>
            <a:picLocks noChangeAspect="1"/>
          </p:cNvPicPr>
          <p:nvPr/>
        </p:nvPicPr>
        <p:blipFill>
          <a:blip r:embed="rId9"/>
          <a:stretch>
            <a:fillRect/>
          </a:stretch>
        </p:blipFill>
        <p:spPr>
          <a:xfrm>
            <a:off x="714324" y="2062391"/>
            <a:ext cx="5046960" cy="2531424"/>
          </a:xfrm>
          <a:prstGeom prst="rect">
            <a:avLst/>
          </a:prstGeom>
        </p:spPr>
      </p:pic>
      <p:pic>
        <p:nvPicPr>
          <p:cNvPr id="34" name="Immagine 33">
            <a:extLst>
              <a:ext uri="{FF2B5EF4-FFF2-40B4-BE49-F238E27FC236}">
                <a16:creationId xmlns:a16="http://schemas.microsoft.com/office/drawing/2014/main" id="{0BF67DBF-6003-6086-E095-40990BE5093D}"/>
              </a:ext>
            </a:extLst>
          </p:cNvPr>
          <p:cNvPicPr>
            <a:picLocks noChangeAspect="1"/>
          </p:cNvPicPr>
          <p:nvPr/>
        </p:nvPicPr>
        <p:blipFill>
          <a:blip r:embed="rId10"/>
          <a:stretch>
            <a:fillRect/>
          </a:stretch>
        </p:blipFill>
        <p:spPr>
          <a:xfrm>
            <a:off x="5985146" y="2062391"/>
            <a:ext cx="5073461" cy="2531424"/>
          </a:xfrm>
          <a:prstGeom prst="rect">
            <a:avLst/>
          </a:prstGeom>
        </p:spPr>
      </p:pic>
      <p:sp>
        <p:nvSpPr>
          <p:cNvPr id="35" name="CasellaDiTesto 34">
            <a:extLst>
              <a:ext uri="{FF2B5EF4-FFF2-40B4-BE49-F238E27FC236}">
                <a16:creationId xmlns:a16="http://schemas.microsoft.com/office/drawing/2014/main" id="{1E203A77-F45A-24D2-D472-2AB904897F85}"/>
              </a:ext>
            </a:extLst>
          </p:cNvPr>
          <p:cNvSpPr txBox="1"/>
          <p:nvPr/>
        </p:nvSpPr>
        <p:spPr>
          <a:xfrm>
            <a:off x="557865" y="4945227"/>
            <a:ext cx="9981268" cy="923330"/>
          </a:xfrm>
          <a:prstGeom prst="rect">
            <a:avLst/>
          </a:prstGeom>
          <a:noFill/>
        </p:spPr>
        <p:txBody>
          <a:bodyPr wrap="square">
            <a:spAutoFit/>
          </a:bodyPr>
          <a:lstStyle/>
          <a:p>
            <a:r>
              <a:rPr lang="it-IT" dirty="0"/>
              <a:t>L’immagine di dx (Adam) identifica un maggior numero di istanze, soprattutto all’interno di gruppi come nel caso di </a:t>
            </a:r>
            <a:r>
              <a:rPr lang="it-IT" dirty="0" err="1"/>
              <a:t>vegetation</a:t>
            </a:r>
            <a:r>
              <a:rPr lang="it-IT" dirty="0"/>
              <a:t>. </a:t>
            </a:r>
          </a:p>
          <a:p>
            <a:r>
              <a:rPr lang="it-IT" dirty="0"/>
              <a:t>Inoltre identifica e segmenta in maniera corretta il cielo (</a:t>
            </a:r>
            <a:r>
              <a:rPr lang="it-IT" dirty="0" err="1"/>
              <a:t>sky</a:t>
            </a:r>
            <a:r>
              <a:rPr lang="it-IT" dirty="0"/>
              <a:t> in azzurro)</a:t>
            </a:r>
          </a:p>
        </p:txBody>
      </p:sp>
    </p:spTree>
    <p:extLst>
      <p:ext uri="{BB962C8B-B14F-4D97-AF65-F5344CB8AC3E}">
        <p14:creationId xmlns:p14="http://schemas.microsoft.com/office/powerpoint/2010/main" val="4067563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2" name="CasellaDiTesto 1">
            <a:extLst>
              <a:ext uri="{FF2B5EF4-FFF2-40B4-BE49-F238E27FC236}">
                <a16:creationId xmlns:a16="http://schemas.microsoft.com/office/drawing/2014/main" id="{AF6B89CF-E801-2F94-6AB8-42C2B148CCD4}"/>
              </a:ext>
            </a:extLst>
          </p:cNvPr>
          <p:cNvSpPr txBox="1"/>
          <p:nvPr/>
        </p:nvSpPr>
        <p:spPr>
          <a:xfrm>
            <a:off x="-9728793" y="1015663"/>
            <a:ext cx="9565788" cy="646331"/>
          </a:xfrm>
          <a:prstGeom prst="rect">
            <a:avLst/>
          </a:prstGeom>
          <a:noFill/>
        </p:spPr>
        <p:txBody>
          <a:bodyPr wrap="square">
            <a:spAutoFit/>
          </a:bodyPr>
          <a:lstStyle/>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Box Loss, sono molto vicini tra loro, con uno scarto di 1 o 2 unità a favore di Adam</a:t>
            </a:r>
          </a:p>
        </p:txBody>
      </p:sp>
      <p:sp>
        <p:nvSpPr>
          <p:cNvPr id="10" name="CasellaDiTesto 9">
            <a:extLst>
              <a:ext uri="{FF2B5EF4-FFF2-40B4-BE49-F238E27FC236}">
                <a16:creationId xmlns:a16="http://schemas.microsoft.com/office/drawing/2014/main" id="{5C78FF4A-2E7A-DC63-6A28-C1B0BDD4EE02}"/>
              </a:ext>
            </a:extLst>
          </p:cNvPr>
          <p:cNvSpPr txBox="1"/>
          <p:nvPr/>
        </p:nvSpPr>
        <p:spPr>
          <a:xfrm>
            <a:off x="-10773794" y="1015663"/>
            <a:ext cx="9565788" cy="646331"/>
          </a:xfrm>
          <a:prstGeom prst="rect">
            <a:avLst/>
          </a:prstGeom>
          <a:noFill/>
        </p:spPr>
        <p:txBody>
          <a:bodyPr wrap="square">
            <a:spAutoFit/>
          </a:bodyPr>
          <a:lstStyle/>
          <a:p>
            <a:r>
              <a:rPr lang="it-IT" dirty="0">
                <a:solidFill>
                  <a:schemeClr val="bg1"/>
                </a:solidFill>
              </a:rPr>
              <a:t>Confronto tra le curve di Loss dell’addestramento n°3 e n°4, al variare dell’ottimizzatore e a parità di batch size (6/12)</a:t>
            </a:r>
          </a:p>
        </p:txBody>
      </p:sp>
      <p:pic>
        <p:nvPicPr>
          <p:cNvPr id="11" name="Immagine 10">
            <a:extLst>
              <a:ext uri="{FF2B5EF4-FFF2-40B4-BE49-F238E27FC236}">
                <a16:creationId xmlns:a16="http://schemas.microsoft.com/office/drawing/2014/main" id="{A166EB06-5A6C-581B-571F-734116771684}"/>
              </a:ext>
            </a:extLst>
          </p:cNvPr>
          <p:cNvPicPr>
            <a:picLocks noChangeAspect="1"/>
          </p:cNvPicPr>
          <p:nvPr/>
        </p:nvPicPr>
        <p:blipFill>
          <a:blip r:embed="rId5"/>
          <a:stretch>
            <a:fillRect/>
          </a:stretch>
        </p:blipFill>
        <p:spPr>
          <a:xfrm>
            <a:off x="-6716649" y="1961032"/>
            <a:ext cx="3876932" cy="2935930"/>
          </a:xfrm>
          <a:prstGeom prst="rect">
            <a:avLst/>
          </a:prstGeom>
        </p:spPr>
      </p:pic>
      <p:pic>
        <p:nvPicPr>
          <p:cNvPr id="13" name="Immagine 12">
            <a:extLst>
              <a:ext uri="{FF2B5EF4-FFF2-40B4-BE49-F238E27FC236}">
                <a16:creationId xmlns:a16="http://schemas.microsoft.com/office/drawing/2014/main" id="{EE6821B9-E73A-664D-84D8-6979ABBADACE}"/>
              </a:ext>
            </a:extLst>
          </p:cNvPr>
          <p:cNvPicPr>
            <a:picLocks noChangeAspect="1"/>
          </p:cNvPicPr>
          <p:nvPr/>
        </p:nvPicPr>
        <p:blipFill>
          <a:blip r:embed="rId6"/>
          <a:stretch>
            <a:fillRect/>
          </a:stretch>
        </p:blipFill>
        <p:spPr>
          <a:xfrm>
            <a:off x="-10584268" y="1961033"/>
            <a:ext cx="3831994" cy="2935930"/>
          </a:xfrm>
          <a:prstGeom prst="rect">
            <a:avLst/>
          </a:prstGeom>
        </p:spPr>
      </p:pic>
      <p:sp>
        <p:nvSpPr>
          <p:cNvPr id="14" name="CasellaDiTesto 7">
            <a:extLst>
              <a:ext uri="{FF2B5EF4-FFF2-40B4-BE49-F238E27FC236}">
                <a16:creationId xmlns:a16="http://schemas.microsoft.com/office/drawing/2014/main" id="{14573776-D2DE-1DA7-5B82-CE7088478020}"/>
              </a:ext>
            </a:extLst>
          </p:cNvPr>
          <p:cNvSpPr txBox="1"/>
          <p:nvPr/>
        </p:nvSpPr>
        <p:spPr>
          <a:xfrm>
            <a:off x="-9984795"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SGD</a:t>
            </a:r>
          </a:p>
          <a:p>
            <a:r>
              <a:rPr lang="it-IT" dirty="0">
                <a:solidFill>
                  <a:schemeClr val="bg1"/>
                </a:solidFill>
              </a:rPr>
              <a:t>Alla 20° epoca raggiunge un valore prossimo a 20</a:t>
            </a:r>
          </a:p>
        </p:txBody>
      </p:sp>
      <p:sp>
        <p:nvSpPr>
          <p:cNvPr id="16" name="CasellaDiTesto 8">
            <a:extLst>
              <a:ext uri="{FF2B5EF4-FFF2-40B4-BE49-F238E27FC236}">
                <a16:creationId xmlns:a16="http://schemas.microsoft.com/office/drawing/2014/main" id="{4D008F0A-16A2-58BA-99BA-0A2B4364E152}"/>
              </a:ext>
            </a:extLst>
          </p:cNvPr>
          <p:cNvSpPr txBox="1"/>
          <p:nvPr/>
        </p:nvSpPr>
        <p:spPr>
          <a:xfrm>
            <a:off x="-6203531" y="4945227"/>
            <a:ext cx="3293806" cy="92333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Classification</a:t>
            </a:r>
            <a:r>
              <a:rPr lang="it-IT" dirty="0">
                <a:solidFill>
                  <a:schemeClr val="bg1"/>
                </a:solidFill>
              </a:rPr>
              <a:t> </a:t>
            </a:r>
            <a:r>
              <a:rPr lang="it-IT" dirty="0" err="1">
                <a:solidFill>
                  <a:schemeClr val="bg1"/>
                </a:solidFill>
              </a:rPr>
              <a:t>loss</a:t>
            </a:r>
            <a:r>
              <a:rPr lang="it-IT" dirty="0">
                <a:solidFill>
                  <a:schemeClr val="bg1"/>
                </a:solidFill>
              </a:rPr>
              <a:t>: </a:t>
            </a:r>
            <a:r>
              <a:rPr lang="it-IT" b="1" dirty="0">
                <a:solidFill>
                  <a:schemeClr val="bg1"/>
                </a:solidFill>
              </a:rPr>
              <a:t>Adam</a:t>
            </a:r>
          </a:p>
          <a:p>
            <a:r>
              <a:rPr lang="it-IT" dirty="0">
                <a:solidFill>
                  <a:schemeClr val="bg1"/>
                </a:solidFill>
              </a:rPr>
              <a:t>Alla 20° epoca raggiunge un valore prossimo a 10</a:t>
            </a:r>
          </a:p>
        </p:txBody>
      </p:sp>
      <p:sp>
        <p:nvSpPr>
          <p:cNvPr id="17" name="CasellaDiTesto 8">
            <a:extLst>
              <a:ext uri="{FF2B5EF4-FFF2-40B4-BE49-F238E27FC236}">
                <a16:creationId xmlns:a16="http://schemas.microsoft.com/office/drawing/2014/main" id="{076C9CB3-7479-2A34-EC9F-BB124069FB15}"/>
              </a:ext>
            </a:extLst>
          </p:cNvPr>
          <p:cNvSpPr txBox="1"/>
          <p:nvPr/>
        </p:nvSpPr>
        <p:spPr>
          <a:xfrm>
            <a:off x="-2717558" y="1897977"/>
            <a:ext cx="2452452" cy="341632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Con un aumento della dimensione della batch, a parità di </a:t>
            </a:r>
            <a:r>
              <a:rPr lang="it-IT" dirty="0" err="1">
                <a:solidFill>
                  <a:schemeClr val="bg1"/>
                </a:solidFill>
              </a:rPr>
              <a:t>n°di</a:t>
            </a:r>
            <a:r>
              <a:rPr lang="it-IT" dirty="0">
                <a:solidFill>
                  <a:schemeClr val="bg1"/>
                </a:solidFill>
              </a:rPr>
              <a:t> epoche la Loss converge ad un valore più basso, in entrambi i casi. </a:t>
            </a:r>
          </a:p>
          <a:p>
            <a:endParaRPr lang="it-IT" dirty="0">
              <a:solidFill>
                <a:schemeClr val="bg1"/>
              </a:solidFill>
            </a:endParaRPr>
          </a:p>
          <a:p>
            <a:r>
              <a:rPr lang="it-IT" dirty="0">
                <a:solidFill>
                  <a:schemeClr val="bg1"/>
                </a:solidFill>
              </a:rPr>
              <a:t>Per quando riguarda i valori raggiunti dalle curve di </a:t>
            </a:r>
            <a:r>
              <a:rPr lang="it-IT" dirty="0" err="1">
                <a:solidFill>
                  <a:schemeClr val="bg1"/>
                </a:solidFill>
              </a:rPr>
              <a:t>MaskLoss</a:t>
            </a:r>
            <a:r>
              <a:rPr lang="it-IT" dirty="0">
                <a:solidFill>
                  <a:schemeClr val="bg1"/>
                </a:solidFill>
              </a:rPr>
              <a:t> e </a:t>
            </a:r>
            <a:r>
              <a:rPr lang="it-IT" dirty="0" err="1">
                <a:solidFill>
                  <a:schemeClr val="bg1"/>
                </a:solidFill>
              </a:rPr>
              <a:t>BoX</a:t>
            </a:r>
            <a:r>
              <a:rPr lang="it-IT" dirty="0">
                <a:solidFill>
                  <a:schemeClr val="bg1"/>
                </a:solidFill>
              </a:rPr>
              <a:t> Loss anche in questo caso sono vicini tra loro</a:t>
            </a:r>
          </a:p>
        </p:txBody>
      </p:sp>
      <p:sp>
        <p:nvSpPr>
          <p:cNvPr id="25" name="CasellaDiTesto 24">
            <a:extLst>
              <a:ext uri="{FF2B5EF4-FFF2-40B4-BE49-F238E27FC236}">
                <a16:creationId xmlns:a16="http://schemas.microsoft.com/office/drawing/2014/main" id="{47EFD450-9BC5-3763-CC2D-37D052E94981}"/>
              </a:ext>
            </a:extLst>
          </p:cNvPr>
          <p:cNvSpPr txBox="1"/>
          <p:nvPr/>
        </p:nvSpPr>
        <p:spPr>
          <a:xfrm>
            <a:off x="-10242506" y="1120673"/>
            <a:ext cx="9981268" cy="3416320"/>
          </a:xfrm>
          <a:prstGeom prst="rect">
            <a:avLst/>
          </a:prstGeom>
          <a:noFill/>
        </p:spPr>
        <p:txBody>
          <a:bodyPr wrap="square">
            <a:spAutoFit/>
          </a:bodyPr>
          <a:lstStyle/>
          <a:p>
            <a:r>
              <a:rPr lang="it-IT" dirty="0">
                <a:solidFill>
                  <a:schemeClr val="bg1"/>
                </a:solidFill>
              </a:rPr>
              <a:t>-Si è eseguito l’addestramento della rete YOLOv8 facendo variare i seguenti iper-parametri:</a:t>
            </a:r>
          </a:p>
          <a:p>
            <a:r>
              <a:rPr lang="it-IT" dirty="0">
                <a:solidFill>
                  <a:schemeClr val="bg1"/>
                </a:solidFill>
              </a:rPr>
              <a:t>	Dimensione Dataset</a:t>
            </a:r>
          </a:p>
          <a:p>
            <a:r>
              <a:rPr lang="it-IT" dirty="0">
                <a:solidFill>
                  <a:schemeClr val="bg1"/>
                </a:solidFill>
              </a:rPr>
              <a:t>	Learning Rate</a:t>
            </a:r>
          </a:p>
          <a:p>
            <a:r>
              <a:rPr lang="it-IT" dirty="0">
                <a:solidFill>
                  <a:schemeClr val="bg1"/>
                </a:solidFill>
              </a:rPr>
              <a:t>	Ottimizzatore </a:t>
            </a:r>
          </a:p>
          <a:p>
            <a:endParaRPr lang="it-IT" dirty="0">
              <a:solidFill>
                <a:schemeClr val="bg1"/>
              </a:solidFill>
            </a:endParaRPr>
          </a:p>
          <a:p>
            <a:r>
              <a:rPr lang="it-IT" dirty="0">
                <a:solidFill>
                  <a:schemeClr val="bg1"/>
                </a:solidFill>
              </a:rPr>
              <a:t>-Sono stati utilizzati due sotto-insiemi del dataset </a:t>
            </a:r>
            <a:r>
              <a:rPr lang="it-IT" dirty="0" err="1">
                <a:solidFill>
                  <a:schemeClr val="bg1"/>
                </a:solidFill>
              </a:rPr>
              <a:t>CityScapes</a:t>
            </a:r>
            <a:r>
              <a:rPr lang="it-IT" dirty="0">
                <a:solidFill>
                  <a:schemeClr val="bg1"/>
                </a:solidFill>
              </a:rPr>
              <a:t> rispettivamente di circa 600 e circa 2000 	immagini.</a:t>
            </a:r>
          </a:p>
          <a:p>
            <a:endParaRPr lang="it-IT" dirty="0">
              <a:solidFill>
                <a:schemeClr val="bg1"/>
              </a:solidFill>
            </a:endParaRPr>
          </a:p>
          <a:p>
            <a:r>
              <a:rPr lang="it-IT" dirty="0">
                <a:solidFill>
                  <a:schemeClr val="bg1"/>
                </a:solidFill>
              </a:rPr>
              <a:t>-Il </a:t>
            </a:r>
            <a:r>
              <a:rPr lang="it-IT" dirty="0" err="1">
                <a:solidFill>
                  <a:schemeClr val="bg1"/>
                </a:solidFill>
              </a:rPr>
              <a:t>finetuning</a:t>
            </a:r>
            <a:r>
              <a:rPr lang="it-IT" dirty="0">
                <a:solidFill>
                  <a:schemeClr val="bg1"/>
                </a:solidFill>
              </a:rPr>
              <a:t> è stato eseguito sempre su 25 epoche e con batch size 6.</a:t>
            </a:r>
          </a:p>
          <a:p>
            <a:endParaRPr lang="it-IT" dirty="0">
              <a:solidFill>
                <a:schemeClr val="bg1"/>
              </a:solidFill>
            </a:endParaRPr>
          </a:p>
          <a:p>
            <a:r>
              <a:rPr lang="it-IT" dirty="0">
                <a:solidFill>
                  <a:schemeClr val="bg1"/>
                </a:solidFill>
              </a:rPr>
              <a:t>-Inoltre è stata scelta una immagine di test, allo scopo di confrontare le predizioni delle diverse reti 	considerate.</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80138" y="4896961"/>
            <a:ext cx="10678469" cy="1100077"/>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8">
            <a:extLst>
              <a:ext uri="{FF2B5EF4-FFF2-40B4-BE49-F238E27FC236}">
                <a16:creationId xmlns:a16="http://schemas.microsoft.com/office/drawing/2014/main" id="{7E36FB90-4902-3FEB-A1E5-73ECED001F3F}"/>
              </a:ext>
            </a:extLst>
          </p:cNvPr>
          <p:cNvSpPr txBox="1"/>
          <p:nvPr/>
        </p:nvSpPr>
        <p:spPr>
          <a:xfrm>
            <a:off x="-10900628" y="1015663"/>
            <a:ext cx="9297479"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Le </a:t>
            </a:r>
            <a:r>
              <a:rPr lang="it-IT" dirty="0" err="1">
                <a:solidFill>
                  <a:schemeClr val="bg1"/>
                </a:solidFill>
              </a:rPr>
              <a:t>loss</a:t>
            </a:r>
            <a:r>
              <a:rPr lang="it-IT" dirty="0">
                <a:solidFill>
                  <a:schemeClr val="bg1"/>
                </a:solidFill>
              </a:rPr>
              <a:t> utilizzata dalla rete Yolov8-seg durante il training è una </a:t>
            </a:r>
            <a:r>
              <a:rPr lang="it-IT" dirty="0" err="1">
                <a:solidFill>
                  <a:schemeClr val="bg1"/>
                </a:solidFill>
              </a:rPr>
              <a:t>loss</a:t>
            </a:r>
            <a:r>
              <a:rPr lang="it-IT" dirty="0">
                <a:solidFill>
                  <a:schemeClr val="bg1"/>
                </a:solidFill>
              </a:rPr>
              <a:t> multi-task, che si compone di:</a:t>
            </a:r>
          </a:p>
          <a:p>
            <a:r>
              <a:rPr lang="it-IT" dirty="0">
                <a:solidFill>
                  <a:schemeClr val="bg1"/>
                </a:solidFill>
              </a:rPr>
              <a:t>	</a:t>
            </a:r>
            <a:r>
              <a:rPr lang="it-IT" b="1" dirty="0" err="1">
                <a:solidFill>
                  <a:schemeClr val="bg1"/>
                </a:solidFill>
              </a:rPr>
              <a:t>Classification</a:t>
            </a:r>
            <a:r>
              <a:rPr lang="it-IT" b="1" dirty="0">
                <a:solidFill>
                  <a:schemeClr val="bg1"/>
                </a:solidFill>
              </a:rPr>
              <a:t> Loss: </a:t>
            </a:r>
            <a:r>
              <a:rPr lang="it-IT" dirty="0">
                <a:solidFill>
                  <a:schemeClr val="bg1"/>
                </a:solidFill>
              </a:rPr>
              <a:t>		Cross </a:t>
            </a:r>
            <a:r>
              <a:rPr lang="it-IT" dirty="0" err="1">
                <a:solidFill>
                  <a:schemeClr val="bg1"/>
                </a:solidFill>
              </a:rPr>
              <a:t>Entropy</a:t>
            </a:r>
            <a:r>
              <a:rPr lang="it-IT" dirty="0">
                <a:solidFill>
                  <a:schemeClr val="bg1"/>
                </a:solidFill>
              </a:rPr>
              <a:t> Loss</a:t>
            </a:r>
          </a:p>
          <a:p>
            <a:r>
              <a:rPr lang="it-IT" dirty="0">
                <a:solidFill>
                  <a:schemeClr val="bg1"/>
                </a:solidFill>
              </a:rPr>
              <a:t>	</a:t>
            </a:r>
            <a:r>
              <a:rPr lang="it-IT" b="1" dirty="0" err="1">
                <a:solidFill>
                  <a:schemeClr val="bg1"/>
                </a:solidFill>
              </a:rPr>
              <a:t>Bounding</a:t>
            </a:r>
            <a:r>
              <a:rPr lang="it-IT" b="1" dirty="0">
                <a:solidFill>
                  <a:schemeClr val="bg1"/>
                </a:solidFill>
              </a:rPr>
              <a:t> Box Loss:  </a:t>
            </a:r>
            <a:r>
              <a:rPr lang="it-IT" dirty="0">
                <a:solidFill>
                  <a:schemeClr val="bg1"/>
                </a:solidFill>
              </a:rPr>
              <a:t>	</a:t>
            </a:r>
            <a:r>
              <a:rPr lang="it-IT" dirty="0" err="1">
                <a:solidFill>
                  <a:schemeClr val="bg1"/>
                </a:solidFill>
              </a:rPr>
              <a:t>Intersection</a:t>
            </a:r>
            <a:r>
              <a:rPr lang="it-IT" dirty="0">
                <a:solidFill>
                  <a:schemeClr val="bg1"/>
                </a:solidFill>
              </a:rPr>
              <a:t> over Union e Distribution </a:t>
            </a:r>
            <a:r>
              <a:rPr lang="it-IT" dirty="0" err="1">
                <a:solidFill>
                  <a:schemeClr val="bg1"/>
                </a:solidFill>
              </a:rPr>
              <a:t>Focal</a:t>
            </a:r>
            <a:r>
              <a:rPr lang="it-IT" dirty="0">
                <a:solidFill>
                  <a:schemeClr val="bg1"/>
                </a:solidFill>
              </a:rPr>
              <a:t> Loss</a:t>
            </a:r>
          </a:p>
          <a:p>
            <a:r>
              <a:rPr lang="it-IT" dirty="0">
                <a:solidFill>
                  <a:schemeClr val="bg1"/>
                </a:solidFill>
              </a:rPr>
              <a:t>	</a:t>
            </a:r>
            <a:r>
              <a:rPr lang="it-IT" b="1" dirty="0">
                <a:solidFill>
                  <a:schemeClr val="bg1"/>
                </a:solidFill>
              </a:rPr>
              <a:t>Mask Loss: </a:t>
            </a:r>
            <a:r>
              <a:rPr lang="it-IT" dirty="0">
                <a:solidFill>
                  <a:schemeClr val="bg1"/>
                </a:solidFill>
              </a:rPr>
              <a:t>		</a:t>
            </a:r>
            <a:r>
              <a:rPr lang="it-IT" dirty="0" err="1">
                <a:solidFill>
                  <a:schemeClr val="bg1"/>
                </a:solidFill>
              </a:rPr>
              <a:t>Binary</a:t>
            </a:r>
            <a:r>
              <a:rPr lang="it-IT" dirty="0">
                <a:solidFill>
                  <a:schemeClr val="bg1"/>
                </a:solidFill>
              </a:rPr>
              <a:t> Cross </a:t>
            </a:r>
            <a:r>
              <a:rPr lang="it-IT" dirty="0" err="1">
                <a:solidFill>
                  <a:schemeClr val="bg1"/>
                </a:solidFill>
              </a:rPr>
              <a:t>Entropy</a:t>
            </a:r>
            <a:r>
              <a:rPr lang="it-IT" dirty="0">
                <a:solidFill>
                  <a:schemeClr val="bg1"/>
                </a:solidFill>
              </a:rPr>
              <a:t> Loss</a:t>
            </a:r>
          </a:p>
        </p:txBody>
      </p:sp>
      <p:pic>
        <p:nvPicPr>
          <p:cNvPr id="24" name="Immagine 23">
            <a:extLst>
              <a:ext uri="{FF2B5EF4-FFF2-40B4-BE49-F238E27FC236}">
                <a16:creationId xmlns:a16="http://schemas.microsoft.com/office/drawing/2014/main" id="{7678B539-0EE5-384D-C670-8289D9BA9A50}"/>
              </a:ext>
            </a:extLst>
          </p:cNvPr>
          <p:cNvPicPr>
            <a:picLocks noChangeAspect="1"/>
          </p:cNvPicPr>
          <p:nvPr/>
        </p:nvPicPr>
        <p:blipFill>
          <a:blip r:embed="rId7"/>
          <a:stretch>
            <a:fillRect/>
          </a:stretch>
        </p:blipFill>
        <p:spPr>
          <a:xfrm>
            <a:off x="-11089099" y="3296007"/>
            <a:ext cx="5118204" cy="2051511"/>
          </a:xfrm>
          <a:prstGeom prst="rect">
            <a:avLst/>
          </a:prstGeom>
        </p:spPr>
      </p:pic>
      <p:pic>
        <p:nvPicPr>
          <p:cNvPr id="26" name="Immagine 25">
            <a:extLst>
              <a:ext uri="{FF2B5EF4-FFF2-40B4-BE49-F238E27FC236}">
                <a16:creationId xmlns:a16="http://schemas.microsoft.com/office/drawing/2014/main" id="{2869523C-047A-0AF6-4897-FC1B307093F8}"/>
              </a:ext>
            </a:extLst>
          </p:cNvPr>
          <p:cNvPicPr>
            <a:picLocks noChangeAspect="1"/>
          </p:cNvPicPr>
          <p:nvPr/>
        </p:nvPicPr>
        <p:blipFill>
          <a:blip r:embed="rId8"/>
          <a:stretch>
            <a:fillRect/>
          </a:stretch>
        </p:blipFill>
        <p:spPr>
          <a:xfrm>
            <a:off x="-5899645" y="3296007"/>
            <a:ext cx="5167002" cy="2051377"/>
          </a:xfrm>
          <a:prstGeom prst="rect">
            <a:avLst/>
          </a:prstGeom>
        </p:spPr>
      </p:pic>
      <p:sp>
        <p:nvSpPr>
          <p:cNvPr id="27" name="CasellaDiTesto 13">
            <a:extLst>
              <a:ext uri="{FF2B5EF4-FFF2-40B4-BE49-F238E27FC236}">
                <a16:creationId xmlns:a16="http://schemas.microsoft.com/office/drawing/2014/main" id="{EC113465-1419-5452-0D20-E23177EF3F3B}"/>
              </a:ext>
            </a:extLst>
          </p:cNvPr>
          <p:cNvSpPr txBox="1"/>
          <p:nvPr/>
        </p:nvSpPr>
        <p:spPr>
          <a:xfrm>
            <a:off x="-9757891"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SGD</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8" name="CasellaDiTesto 14">
            <a:extLst>
              <a:ext uri="{FF2B5EF4-FFF2-40B4-BE49-F238E27FC236}">
                <a16:creationId xmlns:a16="http://schemas.microsoft.com/office/drawing/2014/main" id="{5D449C39-9985-3001-3A68-C44DEAFF7C0D}"/>
              </a:ext>
            </a:extLst>
          </p:cNvPr>
          <p:cNvSpPr txBox="1"/>
          <p:nvPr/>
        </p:nvSpPr>
        <p:spPr>
          <a:xfrm>
            <a:off x="-4621140" y="5391637"/>
            <a:ext cx="3172408"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err="1">
                <a:solidFill>
                  <a:schemeClr val="bg1"/>
                </a:solidFill>
              </a:rPr>
              <a:t>Optimizer</a:t>
            </a:r>
            <a:r>
              <a:rPr lang="it-IT" dirty="0">
                <a:solidFill>
                  <a:schemeClr val="bg1"/>
                </a:solidFill>
              </a:rPr>
              <a:t>: </a:t>
            </a:r>
            <a:r>
              <a:rPr lang="it-IT" b="1" dirty="0">
                <a:solidFill>
                  <a:schemeClr val="bg1"/>
                </a:solidFill>
              </a:rPr>
              <a:t>ADAM</a:t>
            </a:r>
            <a:r>
              <a:rPr lang="it-IT" dirty="0">
                <a:solidFill>
                  <a:schemeClr val="bg1"/>
                </a:solidFill>
              </a:rPr>
              <a:t> (600 </a:t>
            </a:r>
            <a:r>
              <a:rPr lang="it-IT" dirty="0" err="1">
                <a:solidFill>
                  <a:schemeClr val="bg1"/>
                </a:solidFill>
              </a:rPr>
              <a:t>imgs</a:t>
            </a:r>
            <a:r>
              <a:rPr lang="it-IT" dirty="0">
                <a:solidFill>
                  <a:schemeClr val="bg1"/>
                </a:solidFill>
              </a:rPr>
              <a:t>)</a:t>
            </a:r>
          </a:p>
        </p:txBody>
      </p:sp>
      <p:sp>
        <p:nvSpPr>
          <p:cNvPr id="29" name="CasellaDiTesto 9">
            <a:extLst>
              <a:ext uri="{FF2B5EF4-FFF2-40B4-BE49-F238E27FC236}">
                <a16:creationId xmlns:a16="http://schemas.microsoft.com/office/drawing/2014/main" id="{AEE57386-50B0-B87E-42C4-AAFB6ACA9249}"/>
              </a:ext>
            </a:extLst>
          </p:cNvPr>
          <p:cNvSpPr txBox="1"/>
          <p:nvPr/>
        </p:nvSpPr>
        <p:spPr>
          <a:xfrm>
            <a:off x="-10686994" y="2952549"/>
            <a:ext cx="4716099"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0" name="CasellaDiTesto 12">
            <a:extLst>
              <a:ext uri="{FF2B5EF4-FFF2-40B4-BE49-F238E27FC236}">
                <a16:creationId xmlns:a16="http://schemas.microsoft.com/office/drawing/2014/main" id="{41DEDDD6-CBCE-4FDF-177E-747BAAB52428}"/>
              </a:ext>
            </a:extLst>
          </p:cNvPr>
          <p:cNvSpPr txBox="1"/>
          <p:nvPr/>
        </p:nvSpPr>
        <p:spPr>
          <a:xfrm>
            <a:off x="-5402751" y="2952549"/>
            <a:ext cx="5341776"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err="1">
                <a:solidFill>
                  <a:schemeClr val="bg1"/>
                </a:solidFill>
              </a:rPr>
              <a:t>Box_loss</a:t>
            </a:r>
            <a:r>
              <a:rPr lang="it-IT" b="1" dirty="0">
                <a:solidFill>
                  <a:schemeClr val="bg1"/>
                </a:solidFill>
              </a:rPr>
              <a:t>                  </a:t>
            </a:r>
            <a:r>
              <a:rPr lang="it-IT" b="1" dirty="0" err="1">
                <a:solidFill>
                  <a:schemeClr val="bg1"/>
                </a:solidFill>
              </a:rPr>
              <a:t>Seg_Loss</a:t>
            </a:r>
            <a:r>
              <a:rPr lang="it-IT" b="1" dirty="0">
                <a:solidFill>
                  <a:schemeClr val="bg1"/>
                </a:solidFill>
              </a:rPr>
              <a:t>                  </a:t>
            </a:r>
            <a:r>
              <a:rPr lang="it-IT" b="1" dirty="0" err="1">
                <a:solidFill>
                  <a:schemeClr val="bg1"/>
                </a:solidFill>
              </a:rPr>
              <a:t>Cls_Loss</a:t>
            </a:r>
            <a:endParaRPr lang="it-IT" b="1" dirty="0">
              <a:solidFill>
                <a:schemeClr val="bg1"/>
              </a:solidFill>
            </a:endParaRPr>
          </a:p>
        </p:txBody>
      </p:sp>
      <p:sp>
        <p:nvSpPr>
          <p:cNvPr id="31" name="CasellaDiTesto 30">
            <a:extLst>
              <a:ext uri="{FF2B5EF4-FFF2-40B4-BE49-F238E27FC236}">
                <a16:creationId xmlns:a16="http://schemas.microsoft.com/office/drawing/2014/main" id="{3A9EB772-B9F9-CC21-A8BC-F30D53ECDD68}"/>
              </a:ext>
            </a:extLst>
          </p:cNvPr>
          <p:cNvSpPr txBox="1"/>
          <p:nvPr/>
        </p:nvSpPr>
        <p:spPr>
          <a:xfrm>
            <a:off x="557865" y="1020997"/>
            <a:ext cx="9981268" cy="923330"/>
          </a:xfrm>
          <a:prstGeom prst="rect">
            <a:avLst/>
          </a:prstGeom>
          <a:noFill/>
        </p:spPr>
        <p:txBody>
          <a:bodyPr wrap="square">
            <a:spAutoFit/>
          </a:bodyPr>
          <a:lstStyle/>
          <a:p>
            <a:r>
              <a:rPr lang="it-IT" dirty="0">
                <a:solidFill>
                  <a:schemeClr val="bg1"/>
                </a:solidFill>
              </a:rPr>
              <a:t>Dall’analisi delle curve di </a:t>
            </a:r>
            <a:r>
              <a:rPr lang="it-IT" dirty="0" err="1">
                <a:solidFill>
                  <a:schemeClr val="bg1"/>
                </a:solidFill>
              </a:rPr>
              <a:t>loss</a:t>
            </a:r>
            <a:r>
              <a:rPr lang="it-IT" dirty="0">
                <a:solidFill>
                  <a:schemeClr val="bg1"/>
                </a:solidFill>
              </a:rPr>
              <a:t>, e anche dal confronto delle seguenti predizioni, si evince che non ci sono differenze significative sulle predizioni variando l’ottimizzatore, se non un minimo incremento di istanze rilevate nella predizione con ottimizzatore Adam</a:t>
            </a:r>
          </a:p>
        </p:txBody>
      </p:sp>
      <p:pic>
        <p:nvPicPr>
          <p:cNvPr id="32" name="Immagine 31">
            <a:extLst>
              <a:ext uri="{FF2B5EF4-FFF2-40B4-BE49-F238E27FC236}">
                <a16:creationId xmlns:a16="http://schemas.microsoft.com/office/drawing/2014/main" id="{FD82A5DB-8F8E-020D-7F49-646500EAF959}"/>
              </a:ext>
            </a:extLst>
          </p:cNvPr>
          <p:cNvPicPr>
            <a:picLocks noChangeAspect="1"/>
          </p:cNvPicPr>
          <p:nvPr/>
        </p:nvPicPr>
        <p:blipFill>
          <a:blip r:embed="rId9"/>
          <a:stretch>
            <a:fillRect/>
          </a:stretch>
        </p:blipFill>
        <p:spPr>
          <a:xfrm>
            <a:off x="714324" y="2062391"/>
            <a:ext cx="5046960" cy="2531424"/>
          </a:xfrm>
          <a:prstGeom prst="rect">
            <a:avLst/>
          </a:prstGeom>
        </p:spPr>
      </p:pic>
      <p:pic>
        <p:nvPicPr>
          <p:cNvPr id="34" name="Immagine 33">
            <a:extLst>
              <a:ext uri="{FF2B5EF4-FFF2-40B4-BE49-F238E27FC236}">
                <a16:creationId xmlns:a16="http://schemas.microsoft.com/office/drawing/2014/main" id="{0BF67DBF-6003-6086-E095-40990BE5093D}"/>
              </a:ext>
            </a:extLst>
          </p:cNvPr>
          <p:cNvPicPr>
            <a:picLocks noChangeAspect="1"/>
          </p:cNvPicPr>
          <p:nvPr/>
        </p:nvPicPr>
        <p:blipFill>
          <a:blip r:embed="rId10"/>
          <a:stretch>
            <a:fillRect/>
          </a:stretch>
        </p:blipFill>
        <p:spPr>
          <a:xfrm>
            <a:off x="5985146" y="2062391"/>
            <a:ext cx="5073461" cy="2531424"/>
          </a:xfrm>
          <a:prstGeom prst="rect">
            <a:avLst/>
          </a:prstGeom>
        </p:spPr>
      </p:pic>
      <p:sp>
        <p:nvSpPr>
          <p:cNvPr id="35" name="CasellaDiTesto 34">
            <a:extLst>
              <a:ext uri="{FF2B5EF4-FFF2-40B4-BE49-F238E27FC236}">
                <a16:creationId xmlns:a16="http://schemas.microsoft.com/office/drawing/2014/main" id="{1E203A77-F45A-24D2-D472-2AB904897F85}"/>
              </a:ext>
            </a:extLst>
          </p:cNvPr>
          <p:cNvSpPr txBox="1"/>
          <p:nvPr/>
        </p:nvSpPr>
        <p:spPr>
          <a:xfrm>
            <a:off x="557865" y="4945227"/>
            <a:ext cx="9981268" cy="923330"/>
          </a:xfrm>
          <a:prstGeom prst="rect">
            <a:avLst/>
          </a:prstGeom>
          <a:noFill/>
        </p:spPr>
        <p:txBody>
          <a:bodyPr wrap="square">
            <a:spAutoFit/>
          </a:bodyPr>
          <a:lstStyle/>
          <a:p>
            <a:r>
              <a:rPr lang="it-IT" dirty="0"/>
              <a:t>L’immagine di dx (Adam) identifica un maggior numero di istanze, soprattutto all’interno di gruppi come nel caso di </a:t>
            </a:r>
            <a:r>
              <a:rPr lang="it-IT" dirty="0" err="1"/>
              <a:t>vegetation</a:t>
            </a:r>
            <a:r>
              <a:rPr lang="it-IT" dirty="0"/>
              <a:t>. </a:t>
            </a:r>
          </a:p>
          <a:p>
            <a:r>
              <a:rPr lang="it-IT" dirty="0"/>
              <a:t>Inoltre identifica e segmenta in maniera corretta il cielo (</a:t>
            </a:r>
            <a:r>
              <a:rPr lang="it-IT" dirty="0" err="1"/>
              <a:t>sky</a:t>
            </a:r>
            <a:r>
              <a:rPr lang="it-IT" dirty="0"/>
              <a:t> in azzurro)</a:t>
            </a:r>
          </a:p>
        </p:txBody>
      </p:sp>
    </p:spTree>
    <p:extLst>
      <p:ext uri="{BB962C8B-B14F-4D97-AF65-F5344CB8AC3E}">
        <p14:creationId xmlns:p14="http://schemas.microsoft.com/office/powerpoint/2010/main" val="2194260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80138" y="1015663"/>
            <a:ext cx="8894491" cy="4838872"/>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CasellaDiTesto 30">
            <a:extLst>
              <a:ext uri="{FF2B5EF4-FFF2-40B4-BE49-F238E27FC236}">
                <a16:creationId xmlns:a16="http://schemas.microsoft.com/office/drawing/2014/main" id="{3A9EB772-B9F9-CC21-A8BC-F30D53ECDD68}"/>
              </a:ext>
            </a:extLst>
          </p:cNvPr>
          <p:cNvSpPr txBox="1"/>
          <p:nvPr/>
        </p:nvSpPr>
        <p:spPr>
          <a:xfrm>
            <a:off x="557865" y="-4999784"/>
            <a:ext cx="9981268" cy="923330"/>
          </a:xfrm>
          <a:prstGeom prst="rect">
            <a:avLst/>
          </a:prstGeom>
          <a:noFill/>
        </p:spPr>
        <p:txBody>
          <a:bodyPr wrap="square">
            <a:spAutoFit/>
          </a:bodyPr>
          <a:lstStyle/>
          <a:p>
            <a:r>
              <a:rPr lang="it-IT" dirty="0">
                <a:solidFill>
                  <a:schemeClr val="bg1"/>
                </a:solidFill>
              </a:rPr>
              <a:t>Dall’analisi delle curve di </a:t>
            </a:r>
            <a:r>
              <a:rPr lang="it-IT" dirty="0" err="1">
                <a:solidFill>
                  <a:schemeClr val="bg1"/>
                </a:solidFill>
              </a:rPr>
              <a:t>loss</a:t>
            </a:r>
            <a:r>
              <a:rPr lang="it-IT" dirty="0">
                <a:solidFill>
                  <a:schemeClr val="bg1"/>
                </a:solidFill>
              </a:rPr>
              <a:t>, e anche dal confronto delle seguenti predizioni, si evince che non ci sono differenze significative sulle predizioni variando l’ottimizzatore, se non un minimo incremento di istanze rilevate nella predizione con ottimizzatore Adam</a:t>
            </a:r>
          </a:p>
        </p:txBody>
      </p:sp>
      <p:pic>
        <p:nvPicPr>
          <p:cNvPr id="32" name="Immagine 31">
            <a:extLst>
              <a:ext uri="{FF2B5EF4-FFF2-40B4-BE49-F238E27FC236}">
                <a16:creationId xmlns:a16="http://schemas.microsoft.com/office/drawing/2014/main" id="{FD82A5DB-8F8E-020D-7F49-646500EAF959}"/>
              </a:ext>
            </a:extLst>
          </p:cNvPr>
          <p:cNvPicPr>
            <a:picLocks noChangeAspect="1"/>
          </p:cNvPicPr>
          <p:nvPr/>
        </p:nvPicPr>
        <p:blipFill>
          <a:blip r:embed="rId5"/>
          <a:stretch>
            <a:fillRect/>
          </a:stretch>
        </p:blipFill>
        <p:spPr>
          <a:xfrm>
            <a:off x="714324" y="-3958390"/>
            <a:ext cx="5046960" cy="2531424"/>
          </a:xfrm>
          <a:prstGeom prst="rect">
            <a:avLst/>
          </a:prstGeom>
        </p:spPr>
      </p:pic>
      <p:pic>
        <p:nvPicPr>
          <p:cNvPr id="34" name="Immagine 33">
            <a:extLst>
              <a:ext uri="{FF2B5EF4-FFF2-40B4-BE49-F238E27FC236}">
                <a16:creationId xmlns:a16="http://schemas.microsoft.com/office/drawing/2014/main" id="{0BF67DBF-6003-6086-E095-40990BE5093D}"/>
              </a:ext>
            </a:extLst>
          </p:cNvPr>
          <p:cNvPicPr>
            <a:picLocks noChangeAspect="1"/>
          </p:cNvPicPr>
          <p:nvPr/>
        </p:nvPicPr>
        <p:blipFill>
          <a:blip r:embed="rId6"/>
          <a:stretch>
            <a:fillRect/>
          </a:stretch>
        </p:blipFill>
        <p:spPr>
          <a:xfrm>
            <a:off x="5985146" y="-3958390"/>
            <a:ext cx="5073461" cy="2531424"/>
          </a:xfrm>
          <a:prstGeom prst="rect">
            <a:avLst/>
          </a:prstGeom>
        </p:spPr>
      </p:pic>
      <p:sp>
        <p:nvSpPr>
          <p:cNvPr id="35" name="CasellaDiTesto 34">
            <a:extLst>
              <a:ext uri="{FF2B5EF4-FFF2-40B4-BE49-F238E27FC236}">
                <a16:creationId xmlns:a16="http://schemas.microsoft.com/office/drawing/2014/main" id="{1E203A77-F45A-24D2-D472-2AB904897F85}"/>
              </a:ext>
            </a:extLst>
          </p:cNvPr>
          <p:cNvSpPr txBox="1"/>
          <p:nvPr/>
        </p:nvSpPr>
        <p:spPr>
          <a:xfrm>
            <a:off x="557865" y="-1075554"/>
            <a:ext cx="9981268" cy="923330"/>
          </a:xfrm>
          <a:prstGeom prst="rect">
            <a:avLst/>
          </a:prstGeom>
          <a:noFill/>
        </p:spPr>
        <p:txBody>
          <a:bodyPr wrap="square">
            <a:spAutoFit/>
          </a:bodyPr>
          <a:lstStyle/>
          <a:p>
            <a:r>
              <a:rPr lang="it-IT" dirty="0">
                <a:solidFill>
                  <a:schemeClr val="bg1"/>
                </a:solidFill>
              </a:rPr>
              <a:t>L’immagine di dx (Adam) identifica un maggior numero di istanze, soprattutto all’interno di gruppi come nel caso di </a:t>
            </a:r>
            <a:r>
              <a:rPr lang="it-IT" dirty="0" err="1">
                <a:solidFill>
                  <a:schemeClr val="bg1"/>
                </a:solidFill>
              </a:rPr>
              <a:t>vegetation</a:t>
            </a:r>
            <a:r>
              <a:rPr lang="it-IT" dirty="0">
                <a:solidFill>
                  <a:schemeClr val="bg1"/>
                </a:solidFill>
              </a:rPr>
              <a:t>. </a:t>
            </a:r>
          </a:p>
          <a:p>
            <a:r>
              <a:rPr lang="it-IT" dirty="0">
                <a:solidFill>
                  <a:schemeClr val="bg1"/>
                </a:solidFill>
              </a:rPr>
              <a:t>Inoltre identifica e segmenta in maniera corretta il cielo (</a:t>
            </a:r>
            <a:r>
              <a:rPr lang="it-IT" dirty="0" err="1">
                <a:solidFill>
                  <a:schemeClr val="bg1"/>
                </a:solidFill>
              </a:rPr>
              <a:t>sky</a:t>
            </a:r>
            <a:r>
              <a:rPr lang="it-IT" dirty="0">
                <a:solidFill>
                  <a:schemeClr val="bg1"/>
                </a:solidFill>
              </a:rPr>
              <a:t> in azzurro)</a:t>
            </a:r>
          </a:p>
        </p:txBody>
      </p:sp>
      <p:sp>
        <p:nvSpPr>
          <p:cNvPr id="4" name="CasellaDiTesto 3">
            <a:extLst>
              <a:ext uri="{FF2B5EF4-FFF2-40B4-BE49-F238E27FC236}">
                <a16:creationId xmlns:a16="http://schemas.microsoft.com/office/drawing/2014/main" id="{1FBD55C4-E085-54D3-F2EA-6504DAC49178}"/>
              </a:ext>
            </a:extLst>
          </p:cNvPr>
          <p:cNvSpPr txBox="1"/>
          <p:nvPr/>
        </p:nvSpPr>
        <p:spPr>
          <a:xfrm>
            <a:off x="460244" y="1415133"/>
            <a:ext cx="8303746" cy="3970318"/>
          </a:xfrm>
          <a:prstGeom prst="rect">
            <a:avLst/>
          </a:prstGeom>
          <a:noFill/>
        </p:spPr>
        <p:txBody>
          <a:bodyPr wrap="square">
            <a:spAutoFit/>
          </a:bodyPr>
          <a:lstStyle/>
          <a:p>
            <a:r>
              <a:rPr lang="it-IT" dirty="0"/>
              <a:t>Confrontando i grafici dell’addestramento con ottimizzatore Adam su un dataset di 2000 immagini e 600 immagini, si evince un lieve vantaggio per l’addestramento su 2000 immagini.</a:t>
            </a:r>
          </a:p>
          <a:p>
            <a:endParaRPr lang="it-IT" dirty="0"/>
          </a:p>
          <a:p>
            <a:r>
              <a:rPr lang="it-IT" dirty="0"/>
              <a:t>Confrontando le predizioni sull’immagine di test, la versione addestrata su 2000 immagini rileva un maggior numero di istanze:</a:t>
            </a:r>
          </a:p>
          <a:p>
            <a:r>
              <a:rPr lang="it-IT" dirty="0"/>
              <a:t>	Singole istanze di </a:t>
            </a:r>
            <a:r>
              <a:rPr lang="it-IT" dirty="0" err="1"/>
              <a:t>Vegetation</a:t>
            </a:r>
            <a:endParaRPr lang="it-IT" dirty="0"/>
          </a:p>
          <a:p>
            <a:r>
              <a:rPr lang="it-IT" dirty="0"/>
              <a:t>	</a:t>
            </a:r>
            <a:r>
              <a:rPr lang="it-IT" dirty="0" err="1"/>
              <a:t>Terrain</a:t>
            </a:r>
            <a:endParaRPr lang="it-IT" dirty="0"/>
          </a:p>
          <a:p>
            <a:r>
              <a:rPr lang="it-IT" dirty="0"/>
              <a:t>	</a:t>
            </a:r>
            <a:r>
              <a:rPr lang="it-IT" dirty="0" err="1"/>
              <a:t>Person</a:t>
            </a:r>
            <a:r>
              <a:rPr lang="it-IT" dirty="0"/>
              <a:t> (sullo sfondo)</a:t>
            </a:r>
          </a:p>
          <a:p>
            <a:r>
              <a:rPr lang="it-IT" dirty="0"/>
              <a:t>	Più istanze della classe Pole</a:t>
            </a:r>
          </a:p>
          <a:p>
            <a:endParaRPr lang="it-IT" dirty="0"/>
          </a:p>
          <a:p>
            <a:r>
              <a:rPr lang="it-IT" dirty="0"/>
              <a:t>Si noti che la predizione fatta dalla rete addestrata con 2000 immagini, presenta oltre ad un maggior numero di istanze correttamente classificate anche alcune ridondanti o False Positive</a:t>
            </a:r>
          </a:p>
        </p:txBody>
      </p:sp>
    </p:spTree>
    <p:extLst>
      <p:ext uri="{BB962C8B-B14F-4D97-AF65-F5344CB8AC3E}">
        <p14:creationId xmlns:p14="http://schemas.microsoft.com/office/powerpoint/2010/main" val="352251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80138" y="1015662"/>
            <a:ext cx="10640163" cy="549201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2" name="Immagine 1">
            <a:extLst>
              <a:ext uri="{FF2B5EF4-FFF2-40B4-BE49-F238E27FC236}">
                <a16:creationId xmlns:a16="http://schemas.microsoft.com/office/drawing/2014/main" id="{CA6B271A-7D58-FFC1-9782-4871F945DFF5}"/>
              </a:ext>
            </a:extLst>
          </p:cNvPr>
          <p:cNvPicPr>
            <a:picLocks noChangeAspect="1"/>
          </p:cNvPicPr>
          <p:nvPr/>
        </p:nvPicPr>
        <p:blipFill>
          <a:blip r:embed="rId5"/>
          <a:stretch>
            <a:fillRect/>
          </a:stretch>
        </p:blipFill>
        <p:spPr>
          <a:xfrm>
            <a:off x="754521" y="1214038"/>
            <a:ext cx="4961339" cy="2488446"/>
          </a:xfrm>
          <a:prstGeom prst="rect">
            <a:avLst/>
          </a:prstGeom>
        </p:spPr>
      </p:pic>
      <p:pic>
        <p:nvPicPr>
          <p:cNvPr id="5" name="Immagine 4">
            <a:extLst>
              <a:ext uri="{FF2B5EF4-FFF2-40B4-BE49-F238E27FC236}">
                <a16:creationId xmlns:a16="http://schemas.microsoft.com/office/drawing/2014/main" id="{85F777B8-71D1-B05F-E373-B94664D4F1FF}"/>
              </a:ext>
            </a:extLst>
          </p:cNvPr>
          <p:cNvPicPr>
            <a:picLocks noChangeAspect="1"/>
          </p:cNvPicPr>
          <p:nvPr/>
        </p:nvPicPr>
        <p:blipFill>
          <a:blip r:embed="rId6"/>
          <a:stretch>
            <a:fillRect/>
          </a:stretch>
        </p:blipFill>
        <p:spPr>
          <a:xfrm>
            <a:off x="5700219" y="3735506"/>
            <a:ext cx="4976891" cy="2488446"/>
          </a:xfrm>
          <a:prstGeom prst="rect">
            <a:avLst/>
          </a:prstGeom>
        </p:spPr>
      </p:pic>
      <p:sp>
        <p:nvSpPr>
          <p:cNvPr id="6" name="CasellaDiTesto 7">
            <a:extLst>
              <a:ext uri="{FF2B5EF4-FFF2-40B4-BE49-F238E27FC236}">
                <a16:creationId xmlns:a16="http://schemas.microsoft.com/office/drawing/2014/main" id="{550BB6BC-AF80-A39D-E836-34F2126C5A41}"/>
              </a:ext>
            </a:extLst>
          </p:cNvPr>
          <p:cNvSpPr txBox="1"/>
          <p:nvPr/>
        </p:nvSpPr>
        <p:spPr>
          <a:xfrm>
            <a:off x="1844875" y="3735506"/>
            <a:ext cx="2780630"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a:t>ADAM</a:t>
            </a:r>
            <a:r>
              <a:rPr lang="it-IT" dirty="0"/>
              <a:t>: Dataset 600 </a:t>
            </a:r>
            <a:r>
              <a:rPr lang="it-IT" dirty="0" err="1"/>
              <a:t>imgs</a:t>
            </a:r>
            <a:r>
              <a:rPr lang="it-IT" dirty="0"/>
              <a:t> </a:t>
            </a:r>
          </a:p>
        </p:txBody>
      </p:sp>
      <p:sp>
        <p:nvSpPr>
          <p:cNvPr id="7" name="CasellaDiTesto 8">
            <a:extLst>
              <a:ext uri="{FF2B5EF4-FFF2-40B4-BE49-F238E27FC236}">
                <a16:creationId xmlns:a16="http://schemas.microsoft.com/office/drawing/2014/main" id="{CB14495F-8C59-38D7-F1EF-CF979B3A37FA}"/>
              </a:ext>
            </a:extLst>
          </p:cNvPr>
          <p:cNvSpPr txBox="1"/>
          <p:nvPr/>
        </p:nvSpPr>
        <p:spPr>
          <a:xfrm>
            <a:off x="7034492" y="3408844"/>
            <a:ext cx="2809262" cy="36933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b="1" dirty="0"/>
              <a:t>ADAM</a:t>
            </a:r>
            <a:r>
              <a:rPr lang="it-IT" dirty="0"/>
              <a:t>: Dataset 2000 </a:t>
            </a:r>
            <a:r>
              <a:rPr lang="it-IT" dirty="0" err="1"/>
              <a:t>imgs</a:t>
            </a:r>
            <a:r>
              <a:rPr lang="it-IT" dirty="0"/>
              <a:t> </a:t>
            </a:r>
          </a:p>
        </p:txBody>
      </p:sp>
    </p:spTree>
    <p:extLst>
      <p:ext uri="{BB962C8B-B14F-4D97-AF65-F5344CB8AC3E}">
        <p14:creationId xmlns:p14="http://schemas.microsoft.com/office/powerpoint/2010/main" val="2720488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egnaposto contenuto 2">
            <a:extLst>
              <a:ext uri="{FF2B5EF4-FFF2-40B4-BE49-F238E27FC236}">
                <a16:creationId xmlns:a16="http://schemas.microsoft.com/office/drawing/2014/main" id="{36F8B0AB-9ACD-A2BA-2F17-5E11CB430019}"/>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Varianti del Training: YOLOv8</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80138" y="1015662"/>
            <a:ext cx="10640163" cy="5492015"/>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22345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866899"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6008370"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A sinistra è la predizione ottenuta con </a:t>
            </a:r>
            <a:br>
              <a:rPr lang="it-IT" dirty="0"/>
            </a:br>
            <a:r>
              <a:rPr lang="it-IT" dirty="0"/>
              <a:t>Mask R-CNN, a destra quella ottenuta con </a:t>
            </a:r>
            <a:r>
              <a:rPr lang="it-IT" dirty="0" err="1"/>
              <a:t>Yolo</a:t>
            </a:r>
            <a:r>
              <a:rPr lang="it-IT" dirty="0"/>
              <a:t>. Si noti che:</a:t>
            </a:r>
          </a:p>
          <a:p>
            <a:r>
              <a:rPr lang="it-IT" dirty="0"/>
              <a:t>	Mask R-CNN è riuscita a rilevare istanze piccole, come le persone sullo sfondo</a:t>
            </a:r>
          </a:p>
          <a:p>
            <a:r>
              <a:rPr lang="it-IT" dirty="0"/>
              <a:t>	YOLOv8 invece è riuscita a rilevare  molte più istanze, soprattutto quelle appartenenti a </a:t>
            </a:r>
            <a:r>
              <a:rPr lang="it-IT" dirty="0" err="1"/>
              <a:t>vegetation</a:t>
            </a:r>
            <a:r>
              <a:rPr lang="it-IT" dirty="0"/>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13419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Si confrontano le predizioni ottenute addestrando YOLOv8 e </a:t>
            </a:r>
            <a:r>
              <a:rPr lang="it-IT" dirty="0" err="1"/>
              <a:t>MaskRCNN</a:t>
            </a:r>
            <a:r>
              <a:rPr lang="it-IT" dirty="0"/>
              <a:t> con:</a:t>
            </a:r>
          </a:p>
          <a:p>
            <a:r>
              <a:rPr lang="it-IT" dirty="0"/>
              <a:t>- Dataset di 600 </a:t>
            </a:r>
            <a:r>
              <a:rPr lang="it-IT" dirty="0" err="1"/>
              <a:t>img</a:t>
            </a:r>
            <a:endParaRPr lang="it-IT" dirty="0"/>
          </a:p>
          <a:p>
            <a:r>
              <a:rPr lang="it-IT" dirty="0"/>
              <a:t>- 25 epoche</a:t>
            </a:r>
          </a:p>
          <a:p>
            <a:r>
              <a:rPr lang="it-IT" dirty="0"/>
              <a:t>- batch size di </a:t>
            </a:r>
            <a:r>
              <a:rPr lang="it-IT" dirty="0" err="1"/>
              <a:t>train</a:t>
            </a:r>
            <a:r>
              <a:rPr lang="it-IT" dirty="0"/>
              <a:t> 6</a:t>
            </a:r>
          </a:p>
          <a:p>
            <a:r>
              <a:rPr lang="it-IT" dirty="0"/>
              <a:t>- ottimizzatore Adam</a:t>
            </a:r>
          </a:p>
        </p:txBody>
      </p:sp>
    </p:spTree>
    <p:extLst>
      <p:ext uri="{BB962C8B-B14F-4D97-AF65-F5344CB8AC3E}">
        <p14:creationId xmlns:p14="http://schemas.microsoft.com/office/powerpoint/2010/main" val="2045623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Conclusioni</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70569" y="909851"/>
            <a:ext cx="10782489" cy="84769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53556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9892127"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4750656"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A sinistra è la predizione ottenuta con </a:t>
            </a:r>
            <a:br>
              <a:rPr lang="it-IT" dirty="0">
                <a:solidFill>
                  <a:schemeClr val="bg1"/>
                </a:solidFill>
              </a:rPr>
            </a:br>
            <a:r>
              <a:rPr lang="it-IT" dirty="0">
                <a:solidFill>
                  <a:schemeClr val="bg1"/>
                </a:solidFill>
              </a:rPr>
              <a:t>Mask R-CNN, a destra quella ottenuta con </a:t>
            </a:r>
            <a:r>
              <a:rPr lang="it-IT" dirty="0" err="1">
                <a:solidFill>
                  <a:schemeClr val="bg1"/>
                </a:solidFill>
              </a:rPr>
              <a:t>Yolo</a:t>
            </a:r>
            <a:r>
              <a:rPr lang="it-IT" dirty="0">
                <a:solidFill>
                  <a:schemeClr val="bg1"/>
                </a:solidFill>
              </a:rPr>
              <a:t>. Si noti che:</a:t>
            </a:r>
          </a:p>
          <a:p>
            <a:r>
              <a:rPr lang="it-IT" dirty="0">
                <a:solidFill>
                  <a:schemeClr val="bg1"/>
                </a:solidFill>
              </a:rPr>
              <a:t>	Mask R-CNN è riuscita a rilevare istanze piccole, come le persone sullo sfondo</a:t>
            </a:r>
          </a:p>
          <a:p>
            <a:r>
              <a:rPr lang="it-IT" dirty="0">
                <a:solidFill>
                  <a:schemeClr val="bg1"/>
                </a:solidFill>
              </a:rPr>
              <a:t>	YOLOv8 invece è riuscita a rilevare  molte più istanze, soprattutto quelle appartenenti a </a:t>
            </a:r>
            <a:r>
              <a:rPr lang="it-IT" dirty="0" err="1">
                <a:solidFill>
                  <a:schemeClr val="bg1"/>
                </a:solidFill>
              </a:rPr>
              <a:t>vegetation</a:t>
            </a:r>
            <a:r>
              <a:rPr lang="it-IT" dirty="0">
                <a:solidFill>
                  <a:schemeClr val="bg1"/>
                </a:solidFill>
              </a:rPr>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94171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confrontano le predizioni ottenute addestrando YOLOv8 e </a:t>
            </a:r>
            <a:r>
              <a:rPr lang="it-IT" dirty="0" err="1">
                <a:solidFill>
                  <a:schemeClr val="bg1"/>
                </a:solidFill>
              </a:rPr>
              <a:t>MaskRCNN</a:t>
            </a:r>
            <a:r>
              <a:rPr lang="it-IT" dirty="0">
                <a:solidFill>
                  <a:schemeClr val="bg1"/>
                </a:solidFill>
              </a:rPr>
              <a:t> con:</a:t>
            </a:r>
          </a:p>
          <a:p>
            <a:r>
              <a:rPr lang="it-IT" dirty="0">
                <a:solidFill>
                  <a:schemeClr val="bg1"/>
                </a:solidFill>
              </a:rPr>
              <a:t>- Dataset di 600 </a:t>
            </a:r>
            <a:r>
              <a:rPr lang="it-IT" dirty="0" err="1">
                <a:solidFill>
                  <a:schemeClr val="bg1"/>
                </a:solidFill>
              </a:rPr>
              <a:t>img</a:t>
            </a:r>
            <a:endParaRPr lang="it-IT" dirty="0">
              <a:solidFill>
                <a:schemeClr val="bg1"/>
              </a:solidFill>
            </a:endParaRPr>
          </a:p>
          <a:p>
            <a:r>
              <a:rPr lang="it-IT" dirty="0">
                <a:solidFill>
                  <a:schemeClr val="bg1"/>
                </a:solidFill>
              </a:rPr>
              <a:t>- 25 epoche</a:t>
            </a:r>
          </a:p>
          <a:p>
            <a:r>
              <a:rPr lang="it-IT" dirty="0">
                <a:solidFill>
                  <a:schemeClr val="bg1"/>
                </a:solidFill>
              </a:rPr>
              <a:t>- batch size di </a:t>
            </a:r>
            <a:r>
              <a:rPr lang="it-IT" dirty="0" err="1">
                <a:solidFill>
                  <a:schemeClr val="bg1"/>
                </a:solidFill>
              </a:rPr>
              <a:t>train</a:t>
            </a:r>
            <a:r>
              <a:rPr lang="it-IT" dirty="0">
                <a:solidFill>
                  <a:schemeClr val="bg1"/>
                </a:solidFill>
              </a:rPr>
              <a:t> 6</a:t>
            </a:r>
          </a:p>
          <a:p>
            <a:r>
              <a:rPr lang="it-IT" dirty="0">
                <a:solidFill>
                  <a:schemeClr val="bg1"/>
                </a:solidFill>
              </a:rPr>
              <a:t>- ottimizzatore Adam</a:t>
            </a:r>
          </a:p>
        </p:txBody>
      </p:sp>
      <p:sp>
        <p:nvSpPr>
          <p:cNvPr id="5" name="Segnaposto contenuto 2">
            <a:extLst>
              <a:ext uri="{FF2B5EF4-FFF2-40B4-BE49-F238E27FC236}">
                <a16:creationId xmlns:a16="http://schemas.microsoft.com/office/drawing/2014/main" id="{CF176B77-EE64-1B13-7056-8626FA4005F0}"/>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Tree>
    <p:extLst>
      <p:ext uri="{BB962C8B-B14F-4D97-AF65-F5344CB8AC3E}">
        <p14:creationId xmlns:p14="http://schemas.microsoft.com/office/powerpoint/2010/main" val="4194840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Conclusioni</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70569" y="909851"/>
            <a:ext cx="10782489" cy="1526762"/>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53556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9892127"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4750656"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A sinistra è la predizione ottenuta con </a:t>
            </a:r>
            <a:br>
              <a:rPr lang="it-IT" dirty="0">
                <a:solidFill>
                  <a:schemeClr val="bg1"/>
                </a:solidFill>
              </a:rPr>
            </a:br>
            <a:r>
              <a:rPr lang="it-IT" dirty="0">
                <a:solidFill>
                  <a:schemeClr val="bg1"/>
                </a:solidFill>
              </a:rPr>
              <a:t>Mask R-CNN, a destra quella ottenuta con </a:t>
            </a:r>
            <a:r>
              <a:rPr lang="it-IT" dirty="0" err="1">
                <a:solidFill>
                  <a:schemeClr val="bg1"/>
                </a:solidFill>
              </a:rPr>
              <a:t>Yolo</a:t>
            </a:r>
            <a:r>
              <a:rPr lang="it-IT" dirty="0">
                <a:solidFill>
                  <a:schemeClr val="bg1"/>
                </a:solidFill>
              </a:rPr>
              <a:t>. Si noti che:</a:t>
            </a:r>
          </a:p>
          <a:p>
            <a:r>
              <a:rPr lang="it-IT" dirty="0">
                <a:solidFill>
                  <a:schemeClr val="bg1"/>
                </a:solidFill>
              </a:rPr>
              <a:t>	Mask R-CNN è riuscita a rilevare istanze piccole, come le persone sullo sfondo</a:t>
            </a:r>
          </a:p>
          <a:p>
            <a:r>
              <a:rPr lang="it-IT" dirty="0">
                <a:solidFill>
                  <a:schemeClr val="bg1"/>
                </a:solidFill>
              </a:rPr>
              <a:t>	YOLOv8 invece è riuscita a rilevare  molte più istanze, soprattutto quelle appartenenti a </a:t>
            </a:r>
            <a:r>
              <a:rPr lang="it-IT" dirty="0" err="1">
                <a:solidFill>
                  <a:schemeClr val="bg1"/>
                </a:solidFill>
              </a:rPr>
              <a:t>vegetation</a:t>
            </a:r>
            <a:r>
              <a:rPr lang="it-IT" dirty="0">
                <a:solidFill>
                  <a:schemeClr val="bg1"/>
                </a:solidFill>
              </a:rPr>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94171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confrontano le predizioni ottenute addestrando YOLOv8 e </a:t>
            </a:r>
            <a:r>
              <a:rPr lang="it-IT" dirty="0" err="1">
                <a:solidFill>
                  <a:schemeClr val="bg1"/>
                </a:solidFill>
              </a:rPr>
              <a:t>MaskRCNN</a:t>
            </a:r>
            <a:r>
              <a:rPr lang="it-IT" dirty="0">
                <a:solidFill>
                  <a:schemeClr val="bg1"/>
                </a:solidFill>
              </a:rPr>
              <a:t> con:</a:t>
            </a:r>
          </a:p>
          <a:p>
            <a:r>
              <a:rPr lang="it-IT" dirty="0">
                <a:solidFill>
                  <a:schemeClr val="bg1"/>
                </a:solidFill>
              </a:rPr>
              <a:t>- Dataset di 600 </a:t>
            </a:r>
            <a:r>
              <a:rPr lang="it-IT" dirty="0" err="1">
                <a:solidFill>
                  <a:schemeClr val="bg1"/>
                </a:solidFill>
              </a:rPr>
              <a:t>img</a:t>
            </a:r>
            <a:endParaRPr lang="it-IT" dirty="0">
              <a:solidFill>
                <a:schemeClr val="bg1"/>
              </a:solidFill>
            </a:endParaRPr>
          </a:p>
          <a:p>
            <a:r>
              <a:rPr lang="it-IT" dirty="0">
                <a:solidFill>
                  <a:schemeClr val="bg1"/>
                </a:solidFill>
              </a:rPr>
              <a:t>- 25 epoche</a:t>
            </a:r>
          </a:p>
          <a:p>
            <a:r>
              <a:rPr lang="it-IT" dirty="0">
                <a:solidFill>
                  <a:schemeClr val="bg1"/>
                </a:solidFill>
              </a:rPr>
              <a:t>- batch size di </a:t>
            </a:r>
            <a:r>
              <a:rPr lang="it-IT" dirty="0" err="1">
                <a:solidFill>
                  <a:schemeClr val="bg1"/>
                </a:solidFill>
              </a:rPr>
              <a:t>train</a:t>
            </a:r>
            <a:r>
              <a:rPr lang="it-IT" dirty="0">
                <a:solidFill>
                  <a:schemeClr val="bg1"/>
                </a:solidFill>
              </a:rPr>
              <a:t> 6</a:t>
            </a:r>
          </a:p>
          <a:p>
            <a:r>
              <a:rPr lang="it-IT" dirty="0">
                <a:solidFill>
                  <a:schemeClr val="bg1"/>
                </a:solidFill>
              </a:rPr>
              <a:t>- ottimizzatore Adam</a:t>
            </a:r>
          </a:p>
        </p:txBody>
      </p:sp>
      <p:sp>
        <p:nvSpPr>
          <p:cNvPr id="5" name="Segnaposto contenuto 2">
            <a:extLst>
              <a:ext uri="{FF2B5EF4-FFF2-40B4-BE49-F238E27FC236}">
                <a16:creationId xmlns:a16="http://schemas.microsoft.com/office/drawing/2014/main" id="{6E4E541E-DD87-0D46-1828-E8E73CD1E7D9}"/>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Tree>
    <p:extLst>
      <p:ext uri="{BB962C8B-B14F-4D97-AF65-F5344CB8AC3E}">
        <p14:creationId xmlns:p14="http://schemas.microsoft.com/office/powerpoint/2010/main" val="97982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Conclusioni</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70569" y="909850"/>
            <a:ext cx="10782489" cy="2245663"/>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53556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9892127"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4750656"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A sinistra è la predizione ottenuta con </a:t>
            </a:r>
            <a:br>
              <a:rPr lang="it-IT" dirty="0">
                <a:solidFill>
                  <a:schemeClr val="bg1"/>
                </a:solidFill>
              </a:rPr>
            </a:br>
            <a:r>
              <a:rPr lang="it-IT" dirty="0">
                <a:solidFill>
                  <a:schemeClr val="bg1"/>
                </a:solidFill>
              </a:rPr>
              <a:t>Mask R-CNN, a destra quella ottenuta con </a:t>
            </a:r>
            <a:r>
              <a:rPr lang="it-IT" dirty="0" err="1">
                <a:solidFill>
                  <a:schemeClr val="bg1"/>
                </a:solidFill>
              </a:rPr>
              <a:t>Yolo</a:t>
            </a:r>
            <a:r>
              <a:rPr lang="it-IT" dirty="0">
                <a:solidFill>
                  <a:schemeClr val="bg1"/>
                </a:solidFill>
              </a:rPr>
              <a:t>. Si noti che:</a:t>
            </a:r>
          </a:p>
          <a:p>
            <a:r>
              <a:rPr lang="it-IT" dirty="0">
                <a:solidFill>
                  <a:schemeClr val="bg1"/>
                </a:solidFill>
              </a:rPr>
              <a:t>	Mask R-CNN è riuscita a rilevare istanze piccole, come le persone sullo sfondo</a:t>
            </a:r>
          </a:p>
          <a:p>
            <a:r>
              <a:rPr lang="it-IT" dirty="0">
                <a:solidFill>
                  <a:schemeClr val="bg1"/>
                </a:solidFill>
              </a:rPr>
              <a:t>	YOLOv8 invece è riuscita a rilevare  molte più istanze, soprattutto quelle appartenenti a </a:t>
            </a:r>
            <a:r>
              <a:rPr lang="it-IT" dirty="0" err="1">
                <a:solidFill>
                  <a:schemeClr val="bg1"/>
                </a:solidFill>
              </a:rPr>
              <a:t>vegetation</a:t>
            </a:r>
            <a:r>
              <a:rPr lang="it-IT" dirty="0">
                <a:solidFill>
                  <a:schemeClr val="bg1"/>
                </a:solidFill>
              </a:rPr>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94171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confrontano le predizioni ottenute addestrando YOLOv8 e </a:t>
            </a:r>
            <a:r>
              <a:rPr lang="it-IT" dirty="0" err="1">
                <a:solidFill>
                  <a:schemeClr val="bg1"/>
                </a:solidFill>
              </a:rPr>
              <a:t>MaskRCNN</a:t>
            </a:r>
            <a:r>
              <a:rPr lang="it-IT" dirty="0">
                <a:solidFill>
                  <a:schemeClr val="bg1"/>
                </a:solidFill>
              </a:rPr>
              <a:t> con:</a:t>
            </a:r>
          </a:p>
          <a:p>
            <a:r>
              <a:rPr lang="it-IT" dirty="0">
                <a:solidFill>
                  <a:schemeClr val="bg1"/>
                </a:solidFill>
              </a:rPr>
              <a:t>- Dataset di 600 </a:t>
            </a:r>
            <a:r>
              <a:rPr lang="it-IT" dirty="0" err="1">
                <a:solidFill>
                  <a:schemeClr val="bg1"/>
                </a:solidFill>
              </a:rPr>
              <a:t>img</a:t>
            </a:r>
            <a:endParaRPr lang="it-IT" dirty="0">
              <a:solidFill>
                <a:schemeClr val="bg1"/>
              </a:solidFill>
            </a:endParaRPr>
          </a:p>
          <a:p>
            <a:r>
              <a:rPr lang="it-IT" dirty="0">
                <a:solidFill>
                  <a:schemeClr val="bg1"/>
                </a:solidFill>
              </a:rPr>
              <a:t>- 25 epoche</a:t>
            </a:r>
          </a:p>
          <a:p>
            <a:r>
              <a:rPr lang="it-IT" dirty="0">
                <a:solidFill>
                  <a:schemeClr val="bg1"/>
                </a:solidFill>
              </a:rPr>
              <a:t>- batch size di </a:t>
            </a:r>
            <a:r>
              <a:rPr lang="it-IT" dirty="0" err="1">
                <a:solidFill>
                  <a:schemeClr val="bg1"/>
                </a:solidFill>
              </a:rPr>
              <a:t>train</a:t>
            </a:r>
            <a:r>
              <a:rPr lang="it-IT" dirty="0">
                <a:solidFill>
                  <a:schemeClr val="bg1"/>
                </a:solidFill>
              </a:rPr>
              <a:t> 6</a:t>
            </a:r>
          </a:p>
          <a:p>
            <a:r>
              <a:rPr lang="it-IT" dirty="0">
                <a:solidFill>
                  <a:schemeClr val="bg1"/>
                </a:solidFill>
              </a:rPr>
              <a:t>- ottimizzatore Adam</a:t>
            </a:r>
          </a:p>
        </p:txBody>
      </p:sp>
      <p:sp>
        <p:nvSpPr>
          <p:cNvPr id="5" name="Segnaposto contenuto 2">
            <a:extLst>
              <a:ext uri="{FF2B5EF4-FFF2-40B4-BE49-F238E27FC236}">
                <a16:creationId xmlns:a16="http://schemas.microsoft.com/office/drawing/2014/main" id="{314C4CC9-D017-F7F1-8468-5FA0A8F11460}"/>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Tree>
    <p:extLst>
      <p:ext uri="{BB962C8B-B14F-4D97-AF65-F5344CB8AC3E}">
        <p14:creationId xmlns:p14="http://schemas.microsoft.com/office/powerpoint/2010/main" val="1451194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Conclusioni</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70569" y="909850"/>
            <a:ext cx="10782489" cy="295915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53556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9892127"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4750656"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A sinistra è la predizione ottenuta con </a:t>
            </a:r>
            <a:br>
              <a:rPr lang="it-IT" dirty="0">
                <a:solidFill>
                  <a:schemeClr val="bg1"/>
                </a:solidFill>
              </a:rPr>
            </a:br>
            <a:r>
              <a:rPr lang="it-IT" dirty="0">
                <a:solidFill>
                  <a:schemeClr val="bg1"/>
                </a:solidFill>
              </a:rPr>
              <a:t>Mask R-CNN, a destra quella ottenuta con </a:t>
            </a:r>
            <a:r>
              <a:rPr lang="it-IT" dirty="0" err="1">
                <a:solidFill>
                  <a:schemeClr val="bg1"/>
                </a:solidFill>
              </a:rPr>
              <a:t>Yolo</a:t>
            </a:r>
            <a:r>
              <a:rPr lang="it-IT" dirty="0">
                <a:solidFill>
                  <a:schemeClr val="bg1"/>
                </a:solidFill>
              </a:rPr>
              <a:t>. Si noti che:</a:t>
            </a:r>
          </a:p>
          <a:p>
            <a:r>
              <a:rPr lang="it-IT" dirty="0">
                <a:solidFill>
                  <a:schemeClr val="bg1"/>
                </a:solidFill>
              </a:rPr>
              <a:t>	Mask R-CNN è riuscita a rilevare istanze piccole, come le persone sullo sfondo</a:t>
            </a:r>
          </a:p>
          <a:p>
            <a:r>
              <a:rPr lang="it-IT" dirty="0">
                <a:solidFill>
                  <a:schemeClr val="bg1"/>
                </a:solidFill>
              </a:rPr>
              <a:t>	YOLOv8 invece è riuscita a rilevare  molte più istanze, soprattutto quelle appartenenti a </a:t>
            </a:r>
            <a:r>
              <a:rPr lang="it-IT" dirty="0" err="1">
                <a:solidFill>
                  <a:schemeClr val="bg1"/>
                </a:solidFill>
              </a:rPr>
              <a:t>vegetation</a:t>
            </a:r>
            <a:r>
              <a:rPr lang="it-IT" dirty="0">
                <a:solidFill>
                  <a:schemeClr val="bg1"/>
                </a:solidFill>
              </a:rPr>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94171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confrontano le predizioni ottenute addestrando YOLOv8 e </a:t>
            </a:r>
            <a:r>
              <a:rPr lang="it-IT" dirty="0" err="1">
                <a:solidFill>
                  <a:schemeClr val="bg1"/>
                </a:solidFill>
              </a:rPr>
              <a:t>MaskRCNN</a:t>
            </a:r>
            <a:r>
              <a:rPr lang="it-IT" dirty="0">
                <a:solidFill>
                  <a:schemeClr val="bg1"/>
                </a:solidFill>
              </a:rPr>
              <a:t> con:</a:t>
            </a:r>
          </a:p>
          <a:p>
            <a:r>
              <a:rPr lang="it-IT" dirty="0">
                <a:solidFill>
                  <a:schemeClr val="bg1"/>
                </a:solidFill>
              </a:rPr>
              <a:t>- Dataset di 600 </a:t>
            </a:r>
            <a:r>
              <a:rPr lang="it-IT" dirty="0" err="1">
                <a:solidFill>
                  <a:schemeClr val="bg1"/>
                </a:solidFill>
              </a:rPr>
              <a:t>img</a:t>
            </a:r>
            <a:endParaRPr lang="it-IT" dirty="0">
              <a:solidFill>
                <a:schemeClr val="bg1"/>
              </a:solidFill>
            </a:endParaRPr>
          </a:p>
          <a:p>
            <a:r>
              <a:rPr lang="it-IT" dirty="0">
                <a:solidFill>
                  <a:schemeClr val="bg1"/>
                </a:solidFill>
              </a:rPr>
              <a:t>- 25 epoche</a:t>
            </a:r>
          </a:p>
          <a:p>
            <a:r>
              <a:rPr lang="it-IT" dirty="0">
                <a:solidFill>
                  <a:schemeClr val="bg1"/>
                </a:solidFill>
              </a:rPr>
              <a:t>- batch size di </a:t>
            </a:r>
            <a:r>
              <a:rPr lang="it-IT" dirty="0" err="1">
                <a:solidFill>
                  <a:schemeClr val="bg1"/>
                </a:solidFill>
              </a:rPr>
              <a:t>train</a:t>
            </a:r>
            <a:r>
              <a:rPr lang="it-IT" dirty="0">
                <a:solidFill>
                  <a:schemeClr val="bg1"/>
                </a:solidFill>
              </a:rPr>
              <a:t> 6</a:t>
            </a:r>
          </a:p>
          <a:p>
            <a:r>
              <a:rPr lang="it-IT" dirty="0">
                <a:solidFill>
                  <a:schemeClr val="bg1"/>
                </a:solidFill>
              </a:rPr>
              <a:t>- ottimizzatore Adam</a:t>
            </a:r>
          </a:p>
        </p:txBody>
      </p:sp>
      <p:sp>
        <p:nvSpPr>
          <p:cNvPr id="5" name="Segnaposto contenuto 2">
            <a:extLst>
              <a:ext uri="{FF2B5EF4-FFF2-40B4-BE49-F238E27FC236}">
                <a16:creationId xmlns:a16="http://schemas.microsoft.com/office/drawing/2014/main" id="{C808D4CE-C1B3-A043-06F2-5D9CE6BC8F3B}"/>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Tree>
    <p:extLst>
      <p:ext uri="{BB962C8B-B14F-4D97-AF65-F5344CB8AC3E}">
        <p14:creationId xmlns:p14="http://schemas.microsoft.com/office/powerpoint/2010/main" val="2420703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1184148"/>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PROGETTO: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nero, oscurità&#10;&#10;Descrizione generata automaticamente">
            <a:extLst>
              <a:ext uri="{FF2B5EF4-FFF2-40B4-BE49-F238E27FC236}">
                <a16:creationId xmlns:a16="http://schemas.microsoft.com/office/drawing/2014/main" id="{965C0998-2CF5-822D-5D54-ED9431C120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083766" y="1879759"/>
            <a:ext cx="615791" cy="615791"/>
          </a:xfrm>
          <a:prstGeom prst="rect">
            <a:avLst/>
          </a:prstGeom>
        </p:spPr>
      </p:pic>
      <p:sp>
        <p:nvSpPr>
          <p:cNvPr id="6" name="CasellaDiTesto 5">
            <a:extLst>
              <a:ext uri="{FF2B5EF4-FFF2-40B4-BE49-F238E27FC236}">
                <a16:creationId xmlns:a16="http://schemas.microsoft.com/office/drawing/2014/main" id="{5A3FC91F-B6CF-E0CE-1FA2-82153349C10B}"/>
              </a:ext>
            </a:extLst>
          </p:cNvPr>
          <p:cNvSpPr txBox="1"/>
          <p:nvPr/>
        </p:nvSpPr>
        <p:spPr>
          <a:xfrm>
            <a:off x="-11083766" y="1993900"/>
            <a:ext cx="2412841" cy="2585323"/>
          </a:xfrm>
          <a:prstGeom prst="rect">
            <a:avLst/>
          </a:prstGeom>
          <a:noFill/>
        </p:spPr>
        <p:txBody>
          <a:bodyPr wrap="square" rtlCol="0">
            <a:spAutoFit/>
          </a:bodyPr>
          <a:lstStyle/>
          <a:p>
            <a:r>
              <a:rPr lang="it-IT" dirty="0">
                <a:solidFill>
                  <a:schemeClr val="bg1"/>
                </a:solidFill>
              </a:rPr>
              <a:t>	Obbiettivo</a:t>
            </a:r>
          </a:p>
          <a:p>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Addestrare una Rete in grado di effettuare </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su un dato Dataset</a:t>
            </a:r>
          </a:p>
        </p:txBody>
      </p:sp>
      <p:pic>
        <p:nvPicPr>
          <p:cNvPr id="8" name="Immagine 7" descr="Immagine che contiene cerchio, schermata, bianco e nero, nero&#10;&#10;Descrizione generata automaticamente">
            <a:extLst>
              <a:ext uri="{FF2B5EF4-FFF2-40B4-BE49-F238E27FC236}">
                <a16:creationId xmlns:a16="http://schemas.microsoft.com/office/drawing/2014/main" id="{87344D4E-0B5B-837F-8A45-04BA32BC1D6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94269" y="1853467"/>
            <a:ext cx="668373" cy="668373"/>
          </a:xfrm>
          <a:prstGeom prst="rect">
            <a:avLst/>
          </a:prstGeom>
        </p:spPr>
      </p:pic>
      <p:sp>
        <p:nvSpPr>
          <p:cNvPr id="9" name="CasellaDiTesto 8">
            <a:extLst>
              <a:ext uri="{FF2B5EF4-FFF2-40B4-BE49-F238E27FC236}">
                <a16:creationId xmlns:a16="http://schemas.microsoft.com/office/drawing/2014/main" id="{BF14EA0B-EEC9-C058-B230-96E0C138E6BE}"/>
              </a:ext>
            </a:extLst>
          </p:cNvPr>
          <p:cNvSpPr txBox="1"/>
          <p:nvPr/>
        </p:nvSpPr>
        <p:spPr>
          <a:xfrm>
            <a:off x="-8137366" y="1993900"/>
            <a:ext cx="2412841" cy="2308324"/>
          </a:xfrm>
          <a:prstGeom prst="rect">
            <a:avLst/>
          </a:prstGeom>
          <a:noFill/>
        </p:spPr>
        <p:txBody>
          <a:bodyPr wrap="square" rtlCol="0">
            <a:spAutoFit/>
          </a:bodyPr>
          <a:lstStyle/>
          <a:p>
            <a:r>
              <a:rPr lang="it-IT" dirty="0">
                <a:solidFill>
                  <a:schemeClr val="bg1"/>
                </a:solidFill>
              </a:rPr>
              <a:t>	Dataset</a:t>
            </a:r>
          </a:p>
          <a:p>
            <a:r>
              <a:rPr lang="it-IT" dirty="0">
                <a:solidFill>
                  <a:schemeClr val="bg1"/>
                </a:solidFill>
              </a:rPr>
              <a:t>	</a:t>
            </a:r>
            <a:r>
              <a:rPr lang="it-IT" dirty="0" err="1">
                <a:solidFill>
                  <a:schemeClr val="bg1"/>
                </a:solidFill>
              </a:rPr>
              <a:t>CityScapes</a:t>
            </a:r>
            <a:endParaRPr lang="it-IT" dirty="0">
              <a:solidFill>
                <a:schemeClr val="bg1"/>
              </a:solidFill>
            </a:endParaRPr>
          </a:p>
          <a:p>
            <a:endParaRPr lang="it-IT" dirty="0">
              <a:solidFill>
                <a:schemeClr val="bg1"/>
              </a:solidFill>
            </a:endParaRPr>
          </a:p>
          <a:p>
            <a:endParaRPr lang="it-IT" dirty="0">
              <a:solidFill>
                <a:schemeClr val="bg1"/>
              </a:solidFill>
            </a:endParaRPr>
          </a:p>
          <a:p>
            <a:endParaRPr lang="it-IT" dirty="0">
              <a:solidFill>
                <a:schemeClr val="bg1"/>
              </a:solidFill>
            </a:endParaRPr>
          </a:p>
          <a:p>
            <a:r>
              <a:rPr lang="it-IT" dirty="0">
                <a:solidFill>
                  <a:schemeClr val="bg1"/>
                </a:solidFill>
              </a:rPr>
              <a:t>Composto da immagini contenenti diversi scenari urbani</a:t>
            </a:r>
          </a:p>
        </p:txBody>
      </p:sp>
      <p:pic>
        <p:nvPicPr>
          <p:cNvPr id="4" name="Immagine 3" descr="Immagine che contiene nero, oscurità&#10;&#10;Descrizione generata automaticamente">
            <a:extLst>
              <a:ext uri="{FF2B5EF4-FFF2-40B4-BE49-F238E27FC236}">
                <a16:creationId xmlns:a16="http://schemas.microsoft.com/office/drawing/2014/main" id="{17A5E8E2-F2AA-B7DC-1F4C-656B65FD2E1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81211" y="1666844"/>
            <a:ext cx="1041618" cy="1041618"/>
          </a:xfrm>
          <a:prstGeom prst="rect">
            <a:avLst/>
          </a:prstGeom>
        </p:spPr>
      </p:pic>
      <p:sp>
        <p:nvSpPr>
          <p:cNvPr id="5" name="CasellaDiTesto 4">
            <a:extLst>
              <a:ext uri="{FF2B5EF4-FFF2-40B4-BE49-F238E27FC236}">
                <a16:creationId xmlns:a16="http://schemas.microsoft.com/office/drawing/2014/main" id="{E78C2475-E21B-59DB-15C4-5D718196E764}"/>
              </a:ext>
            </a:extLst>
          </p:cNvPr>
          <p:cNvSpPr txBox="1"/>
          <p:nvPr/>
        </p:nvSpPr>
        <p:spPr>
          <a:xfrm>
            <a:off x="-5306111" y="1993900"/>
            <a:ext cx="2416226" cy="2031325"/>
          </a:xfrm>
          <a:prstGeom prst="rect">
            <a:avLst/>
          </a:prstGeom>
          <a:noFill/>
        </p:spPr>
        <p:txBody>
          <a:bodyPr wrap="square" rtlCol="0">
            <a:spAutoFit/>
          </a:bodyPr>
          <a:lstStyle/>
          <a:p>
            <a:r>
              <a:rPr lang="it-IT" dirty="0">
                <a:solidFill>
                  <a:schemeClr val="bg1"/>
                </a:solidFill>
              </a:rPr>
              <a:t>	   Reti</a:t>
            </a:r>
          </a:p>
          <a:p>
            <a:r>
              <a:rPr lang="it-IT" dirty="0">
                <a:solidFill>
                  <a:schemeClr val="bg1"/>
                </a:solidFill>
              </a:rPr>
              <a:t>	   Considerate</a:t>
            </a:r>
          </a:p>
          <a:p>
            <a:r>
              <a:rPr lang="it-IT" dirty="0">
                <a:solidFill>
                  <a:schemeClr val="bg1"/>
                </a:solidFill>
              </a:rPr>
              <a:t>	</a:t>
            </a:r>
          </a:p>
          <a:p>
            <a:endParaRPr lang="it-IT" dirty="0">
              <a:solidFill>
                <a:schemeClr val="bg1"/>
              </a:solidFill>
            </a:endParaRPr>
          </a:p>
          <a:p>
            <a:endParaRPr lang="it-IT" dirty="0">
              <a:solidFill>
                <a:schemeClr val="bg1"/>
              </a:solidFill>
            </a:endParaRPr>
          </a:p>
          <a:p>
            <a:r>
              <a:rPr lang="it-IT" dirty="0">
                <a:solidFill>
                  <a:schemeClr val="bg1"/>
                </a:solidFill>
              </a:rPr>
              <a:t>-Mask R-CNN</a:t>
            </a:r>
          </a:p>
          <a:p>
            <a:r>
              <a:rPr lang="it-IT" dirty="0">
                <a:solidFill>
                  <a:schemeClr val="bg1"/>
                </a:solidFill>
              </a:rPr>
              <a:t>-YOLOv8</a:t>
            </a:r>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8">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3" name="Rettangolo con angoli arrotondati 12">
            <a:extLst>
              <a:ext uri="{FF2B5EF4-FFF2-40B4-BE49-F238E27FC236}">
                <a16:creationId xmlns:a16="http://schemas.microsoft.com/office/drawing/2014/main" id="{E22B9331-1C38-623A-4F88-95DF99FF9EC1}"/>
              </a:ext>
            </a:extLst>
          </p:cNvPr>
          <p:cNvSpPr/>
          <p:nvPr/>
        </p:nvSpPr>
        <p:spPr>
          <a:xfrm>
            <a:off x="376970" y="889001"/>
            <a:ext cx="4035009" cy="116840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609C38BD-BA38-AB3D-6885-3653AC28783D}"/>
              </a:ext>
            </a:extLst>
          </p:cNvPr>
          <p:cNvSpPr txBox="1"/>
          <p:nvPr/>
        </p:nvSpPr>
        <p:spPr>
          <a:xfrm>
            <a:off x="460244" y="1015663"/>
            <a:ext cx="4035009" cy="923330"/>
          </a:xfrm>
          <a:prstGeom prst="rect">
            <a:avLst/>
          </a:prstGeom>
          <a:noFill/>
        </p:spPr>
        <p:txBody>
          <a:bodyPr wrap="square" rtlCol="0">
            <a:spAutoFit/>
          </a:bodyPr>
          <a:lstStyle/>
          <a:p>
            <a:r>
              <a:rPr lang="it-IT" dirty="0" err="1"/>
              <a:t>Cityscapes</a:t>
            </a:r>
            <a:r>
              <a:rPr lang="it-IT" dirty="0"/>
              <a:t> è un database su larga scala che si concentra sulla comprensione semantica delle scene urbane.</a:t>
            </a:r>
          </a:p>
        </p:txBody>
      </p:sp>
      <p:pic>
        <p:nvPicPr>
          <p:cNvPr id="10" name="Immagine 9" descr="Immagine che contiene nero, oscurità&#10;&#10;Descrizione generata automaticamente">
            <a:extLst>
              <a:ext uri="{FF2B5EF4-FFF2-40B4-BE49-F238E27FC236}">
                <a16:creationId xmlns:a16="http://schemas.microsoft.com/office/drawing/2014/main" id="{91687322-88AD-6AAE-16F8-FB28BD53895D}"/>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546323" y="1879759"/>
            <a:ext cx="642081" cy="642081"/>
          </a:xfrm>
          <a:prstGeom prst="rect">
            <a:avLst/>
          </a:prstGeom>
        </p:spPr>
      </p:pic>
      <p:sp>
        <p:nvSpPr>
          <p:cNvPr id="15" name="CasellaDiTesto 14">
            <a:extLst>
              <a:ext uri="{FF2B5EF4-FFF2-40B4-BE49-F238E27FC236}">
                <a16:creationId xmlns:a16="http://schemas.microsoft.com/office/drawing/2014/main" id="{330A459F-A3E8-8890-93BD-6FE1B642C917}"/>
              </a:ext>
            </a:extLst>
          </p:cNvPr>
          <p:cNvSpPr txBox="1"/>
          <p:nvPr/>
        </p:nvSpPr>
        <p:spPr>
          <a:xfrm>
            <a:off x="-2624844" y="1993899"/>
            <a:ext cx="2416226" cy="3416320"/>
          </a:xfrm>
          <a:prstGeom prst="rect">
            <a:avLst/>
          </a:prstGeom>
          <a:noFill/>
        </p:spPr>
        <p:txBody>
          <a:bodyPr wrap="square" rtlCol="0">
            <a:spAutoFit/>
          </a:bodyPr>
          <a:lstStyle/>
          <a:p>
            <a:r>
              <a:rPr lang="it-IT" dirty="0">
                <a:solidFill>
                  <a:schemeClr val="bg1"/>
                </a:solidFill>
              </a:rPr>
              <a:t>	   Analisi dei</a:t>
            </a:r>
          </a:p>
          <a:p>
            <a:r>
              <a:rPr lang="it-IT" dirty="0">
                <a:solidFill>
                  <a:schemeClr val="bg1"/>
                </a:solidFill>
              </a:rPr>
              <a:t>	   Risultati</a:t>
            </a:r>
          </a:p>
          <a:p>
            <a:r>
              <a:rPr lang="it-IT" dirty="0">
                <a:solidFill>
                  <a:schemeClr val="bg1"/>
                </a:solidFill>
              </a:rPr>
              <a:t>	</a:t>
            </a:r>
          </a:p>
          <a:p>
            <a:endParaRPr lang="it-IT" dirty="0">
              <a:solidFill>
                <a:schemeClr val="bg1"/>
              </a:solidFill>
            </a:endParaRPr>
          </a:p>
          <a:p>
            <a:endParaRPr lang="it-IT" dirty="0">
              <a:solidFill>
                <a:schemeClr val="bg1"/>
              </a:solidFill>
            </a:endParaRPr>
          </a:p>
          <a:p>
            <a:r>
              <a:rPr lang="it-IT" dirty="0">
                <a:solidFill>
                  <a:schemeClr val="bg1"/>
                </a:solidFill>
              </a:rPr>
              <a:t>-Varianti del training su 	Mask R-CNN</a:t>
            </a:r>
          </a:p>
          <a:p>
            <a:r>
              <a:rPr lang="it-IT" dirty="0">
                <a:solidFill>
                  <a:schemeClr val="bg1"/>
                </a:solidFill>
              </a:rPr>
              <a:t>-Varianti del training su 	YOLOv8</a:t>
            </a:r>
          </a:p>
          <a:p>
            <a:r>
              <a:rPr lang="it-IT" dirty="0">
                <a:solidFill>
                  <a:schemeClr val="bg1"/>
                </a:solidFill>
              </a:rPr>
              <a:t>-Analisi delle Loss</a:t>
            </a:r>
          </a:p>
          <a:p>
            <a:r>
              <a:rPr lang="it-IT" dirty="0">
                <a:solidFill>
                  <a:schemeClr val="bg1"/>
                </a:solidFill>
              </a:rPr>
              <a:t>-Analisi degli </a:t>
            </a:r>
            <a:r>
              <a:rPr lang="it-IT" dirty="0" err="1">
                <a:solidFill>
                  <a:schemeClr val="bg1"/>
                </a:solidFill>
              </a:rPr>
              <a:t>Optimizer</a:t>
            </a:r>
            <a:endParaRPr lang="it-IT" dirty="0">
              <a:solidFill>
                <a:schemeClr val="bg1"/>
              </a:solidFill>
            </a:endParaRPr>
          </a:p>
          <a:p>
            <a:r>
              <a:rPr lang="it-IT" dirty="0">
                <a:solidFill>
                  <a:schemeClr val="bg1"/>
                </a:solidFill>
              </a:rPr>
              <a:t>-Conclusioni</a:t>
            </a:r>
          </a:p>
        </p:txBody>
      </p:sp>
    </p:spTree>
    <p:extLst>
      <p:ext uri="{BB962C8B-B14F-4D97-AF65-F5344CB8AC3E}">
        <p14:creationId xmlns:p14="http://schemas.microsoft.com/office/powerpoint/2010/main" val="77237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Conclusioni</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70569" y="909849"/>
            <a:ext cx="10782489" cy="384028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53556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9892127"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4750656"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A sinistra è la predizione ottenuta con </a:t>
            </a:r>
            <a:br>
              <a:rPr lang="it-IT" dirty="0">
                <a:solidFill>
                  <a:schemeClr val="bg1"/>
                </a:solidFill>
              </a:rPr>
            </a:br>
            <a:r>
              <a:rPr lang="it-IT" dirty="0">
                <a:solidFill>
                  <a:schemeClr val="bg1"/>
                </a:solidFill>
              </a:rPr>
              <a:t>Mask R-CNN, a destra quella ottenuta con </a:t>
            </a:r>
            <a:r>
              <a:rPr lang="it-IT" dirty="0" err="1">
                <a:solidFill>
                  <a:schemeClr val="bg1"/>
                </a:solidFill>
              </a:rPr>
              <a:t>Yolo</a:t>
            </a:r>
            <a:r>
              <a:rPr lang="it-IT" dirty="0">
                <a:solidFill>
                  <a:schemeClr val="bg1"/>
                </a:solidFill>
              </a:rPr>
              <a:t>. Si noti che:</a:t>
            </a:r>
          </a:p>
          <a:p>
            <a:r>
              <a:rPr lang="it-IT" dirty="0">
                <a:solidFill>
                  <a:schemeClr val="bg1"/>
                </a:solidFill>
              </a:rPr>
              <a:t>	Mask R-CNN è riuscita a rilevare istanze piccole, come le persone sullo sfondo</a:t>
            </a:r>
          </a:p>
          <a:p>
            <a:r>
              <a:rPr lang="it-IT" dirty="0">
                <a:solidFill>
                  <a:schemeClr val="bg1"/>
                </a:solidFill>
              </a:rPr>
              <a:t>	YOLOv8 invece è riuscita a rilevare  molte più istanze, soprattutto quelle appartenenti a </a:t>
            </a:r>
            <a:r>
              <a:rPr lang="it-IT" dirty="0" err="1">
                <a:solidFill>
                  <a:schemeClr val="bg1"/>
                </a:solidFill>
              </a:rPr>
              <a:t>vegetation</a:t>
            </a:r>
            <a:r>
              <a:rPr lang="it-IT" dirty="0">
                <a:solidFill>
                  <a:schemeClr val="bg1"/>
                </a:solidFill>
              </a:rPr>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94171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confrontano le predizioni ottenute addestrando YOLOv8 e </a:t>
            </a:r>
            <a:r>
              <a:rPr lang="it-IT" dirty="0" err="1">
                <a:solidFill>
                  <a:schemeClr val="bg1"/>
                </a:solidFill>
              </a:rPr>
              <a:t>MaskRCNN</a:t>
            </a:r>
            <a:r>
              <a:rPr lang="it-IT" dirty="0">
                <a:solidFill>
                  <a:schemeClr val="bg1"/>
                </a:solidFill>
              </a:rPr>
              <a:t> con:</a:t>
            </a:r>
          </a:p>
          <a:p>
            <a:r>
              <a:rPr lang="it-IT" dirty="0">
                <a:solidFill>
                  <a:schemeClr val="bg1"/>
                </a:solidFill>
              </a:rPr>
              <a:t>- Dataset di 600 </a:t>
            </a:r>
            <a:r>
              <a:rPr lang="it-IT" dirty="0" err="1">
                <a:solidFill>
                  <a:schemeClr val="bg1"/>
                </a:solidFill>
              </a:rPr>
              <a:t>img</a:t>
            </a:r>
            <a:endParaRPr lang="it-IT" dirty="0">
              <a:solidFill>
                <a:schemeClr val="bg1"/>
              </a:solidFill>
            </a:endParaRPr>
          </a:p>
          <a:p>
            <a:r>
              <a:rPr lang="it-IT" dirty="0">
                <a:solidFill>
                  <a:schemeClr val="bg1"/>
                </a:solidFill>
              </a:rPr>
              <a:t>- 25 epoche</a:t>
            </a:r>
          </a:p>
          <a:p>
            <a:r>
              <a:rPr lang="it-IT" dirty="0">
                <a:solidFill>
                  <a:schemeClr val="bg1"/>
                </a:solidFill>
              </a:rPr>
              <a:t>- batch size di </a:t>
            </a:r>
            <a:r>
              <a:rPr lang="it-IT" dirty="0" err="1">
                <a:solidFill>
                  <a:schemeClr val="bg1"/>
                </a:solidFill>
              </a:rPr>
              <a:t>train</a:t>
            </a:r>
            <a:r>
              <a:rPr lang="it-IT" dirty="0">
                <a:solidFill>
                  <a:schemeClr val="bg1"/>
                </a:solidFill>
              </a:rPr>
              <a:t> 6</a:t>
            </a:r>
          </a:p>
          <a:p>
            <a:r>
              <a:rPr lang="it-IT" dirty="0">
                <a:solidFill>
                  <a:schemeClr val="bg1"/>
                </a:solidFill>
              </a:rPr>
              <a:t>- ottimizzatore Adam</a:t>
            </a:r>
          </a:p>
        </p:txBody>
      </p:sp>
      <p:sp>
        <p:nvSpPr>
          <p:cNvPr id="2" name="Segnaposto contenuto 2">
            <a:extLst>
              <a:ext uri="{FF2B5EF4-FFF2-40B4-BE49-F238E27FC236}">
                <a16:creationId xmlns:a16="http://schemas.microsoft.com/office/drawing/2014/main" id="{A40DE02E-0C27-14A7-3B58-FB5CD2AE7528}"/>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Tree>
    <p:extLst>
      <p:ext uri="{BB962C8B-B14F-4D97-AF65-F5344CB8AC3E}">
        <p14:creationId xmlns:p14="http://schemas.microsoft.com/office/powerpoint/2010/main" val="679050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2436612"/>
            <a:ext cx="651274" cy="651274"/>
          </a:xfrm>
          <a:prstGeom prst="rect">
            <a:avLst/>
          </a:prstGeom>
        </p:spPr>
      </p:pic>
      <p:pic>
        <p:nvPicPr>
          <p:cNvPr id="8" name="Immagine 7" descr="Immagine che contiene nero, oscurità&#10;&#10;Descrizione generata automaticamente">
            <a:extLst>
              <a:ext uri="{FF2B5EF4-FFF2-40B4-BE49-F238E27FC236}">
                <a16:creationId xmlns:a16="http://schemas.microsoft.com/office/drawing/2014/main" id="{E1980573-9BF3-BBE9-4EE6-42B62492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60" y="3155513"/>
            <a:ext cx="546971" cy="546971"/>
          </a:xfrm>
          <a:prstGeom prst="rect">
            <a:avLst/>
          </a:prstGeom>
        </p:spPr>
      </p:pic>
      <p:sp>
        <p:nvSpPr>
          <p:cNvPr id="9" name="CasellaDiTesto 8">
            <a:extLst>
              <a:ext uri="{FF2B5EF4-FFF2-40B4-BE49-F238E27FC236}">
                <a16:creationId xmlns:a16="http://schemas.microsoft.com/office/drawing/2014/main" id="{670D66DE-2821-46AD-3D78-02F00A89CDED}"/>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Conclusioni</a:t>
            </a:r>
          </a:p>
        </p:txBody>
      </p:sp>
      <p:sp>
        <p:nvSpPr>
          <p:cNvPr id="3" name="Rettangolo con angoli arrotondati 2">
            <a:extLst>
              <a:ext uri="{FF2B5EF4-FFF2-40B4-BE49-F238E27FC236}">
                <a16:creationId xmlns:a16="http://schemas.microsoft.com/office/drawing/2014/main" id="{2774A2E3-FF1F-C2DB-495D-3C7EEE9B80F3}"/>
              </a:ext>
            </a:extLst>
          </p:cNvPr>
          <p:cNvSpPr/>
          <p:nvPr/>
        </p:nvSpPr>
        <p:spPr>
          <a:xfrm>
            <a:off x="370569" y="909849"/>
            <a:ext cx="10782489" cy="46228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FBD55C4-E085-54D3-F2EA-6504DAC49178}"/>
              </a:ext>
            </a:extLst>
          </p:cNvPr>
          <p:cNvSpPr txBox="1"/>
          <p:nvPr/>
        </p:nvSpPr>
        <p:spPr>
          <a:xfrm>
            <a:off x="-8517487" y="1415133"/>
            <a:ext cx="8303746" cy="3970318"/>
          </a:xfrm>
          <a:prstGeom prst="rect">
            <a:avLst/>
          </a:prstGeom>
          <a:noFill/>
        </p:spPr>
        <p:txBody>
          <a:bodyPr wrap="square">
            <a:spAutoFit/>
          </a:bodyPr>
          <a:lstStyle/>
          <a:p>
            <a:r>
              <a:rPr lang="it-IT" dirty="0">
                <a:solidFill>
                  <a:schemeClr val="bg1"/>
                </a:solidFill>
              </a:rPr>
              <a:t>Confrontando i grafici dell’addestramento con ottimizzatore Adam su un dataset di 2000 immagini e 600 immagini, si evince un lieve vantaggio per l’addestramento su 2000 immagini.</a:t>
            </a:r>
          </a:p>
          <a:p>
            <a:endParaRPr lang="it-IT" dirty="0">
              <a:solidFill>
                <a:schemeClr val="bg1"/>
              </a:solidFill>
            </a:endParaRPr>
          </a:p>
          <a:p>
            <a:r>
              <a:rPr lang="it-IT" dirty="0">
                <a:solidFill>
                  <a:schemeClr val="bg1"/>
                </a:solidFill>
              </a:rPr>
              <a:t>Confrontando le predizioni sull’immagine di test, la versione addestrata su 2000 immagini rileva un maggior numero di istanze:</a:t>
            </a:r>
          </a:p>
          <a:p>
            <a:r>
              <a:rPr lang="it-IT" dirty="0">
                <a:solidFill>
                  <a:schemeClr val="bg1"/>
                </a:solidFill>
              </a:rPr>
              <a:t>	Singole istanze di </a:t>
            </a:r>
            <a:r>
              <a:rPr lang="it-IT" dirty="0" err="1">
                <a:solidFill>
                  <a:schemeClr val="bg1"/>
                </a:solidFill>
              </a:rPr>
              <a:t>Vegetation</a:t>
            </a:r>
            <a:endParaRPr lang="it-IT" dirty="0">
              <a:solidFill>
                <a:schemeClr val="bg1"/>
              </a:solidFill>
            </a:endParaRPr>
          </a:p>
          <a:p>
            <a:r>
              <a:rPr lang="it-IT" dirty="0">
                <a:solidFill>
                  <a:schemeClr val="bg1"/>
                </a:solidFill>
              </a:rPr>
              <a:t>	</a:t>
            </a:r>
            <a:r>
              <a:rPr lang="it-IT" dirty="0" err="1">
                <a:solidFill>
                  <a:schemeClr val="bg1"/>
                </a:solidFill>
              </a:rPr>
              <a:t>Terrain</a:t>
            </a:r>
            <a:endParaRPr lang="it-IT" dirty="0">
              <a:solidFill>
                <a:schemeClr val="bg1"/>
              </a:solidFill>
            </a:endParaRPr>
          </a:p>
          <a:p>
            <a:r>
              <a:rPr lang="it-IT" dirty="0">
                <a:solidFill>
                  <a:schemeClr val="bg1"/>
                </a:solidFill>
              </a:rPr>
              <a:t>	</a:t>
            </a:r>
            <a:r>
              <a:rPr lang="it-IT" dirty="0" err="1">
                <a:solidFill>
                  <a:schemeClr val="bg1"/>
                </a:solidFill>
              </a:rPr>
              <a:t>Person</a:t>
            </a:r>
            <a:r>
              <a:rPr lang="it-IT" dirty="0">
                <a:solidFill>
                  <a:schemeClr val="bg1"/>
                </a:solidFill>
              </a:rPr>
              <a:t> (sullo sfondo)</a:t>
            </a:r>
          </a:p>
          <a:p>
            <a:r>
              <a:rPr lang="it-IT" dirty="0">
                <a:solidFill>
                  <a:schemeClr val="bg1"/>
                </a:solidFill>
              </a:rPr>
              <a:t>	Più istanze della classe Pole</a:t>
            </a:r>
          </a:p>
          <a:p>
            <a:endParaRPr lang="it-IT" dirty="0">
              <a:solidFill>
                <a:schemeClr val="bg1"/>
              </a:solidFill>
            </a:endParaRPr>
          </a:p>
          <a:p>
            <a:r>
              <a:rPr lang="it-IT" dirty="0">
                <a:solidFill>
                  <a:schemeClr val="bg1"/>
                </a:solidFill>
              </a:rPr>
              <a:t>Si noti che la predizione fatta dalla rete addestrata con 2000 immagini, presenta oltre ad un maggior numero di istanze correttamente classificate anche alcune ridondanti o False Positive</a:t>
            </a:r>
          </a:p>
        </p:txBody>
      </p:sp>
      <p:pic>
        <p:nvPicPr>
          <p:cNvPr id="10" name="Immagine 9">
            <a:extLst>
              <a:ext uri="{FF2B5EF4-FFF2-40B4-BE49-F238E27FC236}">
                <a16:creationId xmlns:a16="http://schemas.microsoft.com/office/drawing/2014/main" id="{EA48C6BD-51E0-50A4-1396-27990ED7B009}"/>
              </a:ext>
            </a:extLst>
          </p:cNvPr>
          <p:cNvPicPr>
            <a:picLocks noChangeAspect="1"/>
          </p:cNvPicPr>
          <p:nvPr/>
        </p:nvPicPr>
        <p:blipFill>
          <a:blip r:embed="rId5"/>
          <a:stretch>
            <a:fillRect/>
          </a:stretch>
        </p:blipFill>
        <p:spPr>
          <a:xfrm>
            <a:off x="-5535568" y="3868999"/>
            <a:ext cx="5034132" cy="2532864"/>
          </a:xfrm>
          <a:prstGeom prst="rect">
            <a:avLst/>
          </a:prstGeom>
        </p:spPr>
      </p:pic>
      <p:pic>
        <p:nvPicPr>
          <p:cNvPr id="11" name="Immagine 10">
            <a:extLst>
              <a:ext uri="{FF2B5EF4-FFF2-40B4-BE49-F238E27FC236}">
                <a16:creationId xmlns:a16="http://schemas.microsoft.com/office/drawing/2014/main" id="{EC00D927-F126-AF63-1C80-28258165C867}"/>
              </a:ext>
            </a:extLst>
          </p:cNvPr>
          <p:cNvPicPr>
            <a:picLocks noChangeAspect="1"/>
          </p:cNvPicPr>
          <p:nvPr/>
        </p:nvPicPr>
        <p:blipFill>
          <a:blip r:embed="rId6"/>
          <a:stretch>
            <a:fillRect/>
          </a:stretch>
        </p:blipFill>
        <p:spPr>
          <a:xfrm>
            <a:off x="-9892127" y="1248945"/>
            <a:ext cx="5034132" cy="2514241"/>
          </a:xfrm>
          <a:prstGeom prst="rect">
            <a:avLst/>
          </a:prstGeom>
        </p:spPr>
      </p:pic>
      <p:sp>
        <p:nvSpPr>
          <p:cNvPr id="13" name="CasellaDiTesto 7">
            <a:extLst>
              <a:ext uri="{FF2B5EF4-FFF2-40B4-BE49-F238E27FC236}">
                <a16:creationId xmlns:a16="http://schemas.microsoft.com/office/drawing/2014/main" id="{61BC3CC5-1786-B589-EFF0-71DDC63547F3}"/>
              </a:ext>
            </a:extLst>
          </p:cNvPr>
          <p:cNvSpPr txBox="1"/>
          <p:nvPr/>
        </p:nvSpPr>
        <p:spPr>
          <a:xfrm>
            <a:off x="-4750656" y="1439303"/>
            <a:ext cx="4359968"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A sinistra è la predizione ottenuta con </a:t>
            </a:r>
            <a:br>
              <a:rPr lang="it-IT" dirty="0">
                <a:solidFill>
                  <a:schemeClr val="bg1"/>
                </a:solidFill>
              </a:rPr>
            </a:br>
            <a:r>
              <a:rPr lang="it-IT" dirty="0">
                <a:solidFill>
                  <a:schemeClr val="bg1"/>
                </a:solidFill>
              </a:rPr>
              <a:t>Mask R-CNN, a destra quella ottenuta con </a:t>
            </a:r>
            <a:r>
              <a:rPr lang="it-IT" dirty="0" err="1">
                <a:solidFill>
                  <a:schemeClr val="bg1"/>
                </a:solidFill>
              </a:rPr>
              <a:t>Yolo</a:t>
            </a:r>
            <a:r>
              <a:rPr lang="it-IT" dirty="0">
                <a:solidFill>
                  <a:schemeClr val="bg1"/>
                </a:solidFill>
              </a:rPr>
              <a:t>. Si noti che:</a:t>
            </a:r>
          </a:p>
          <a:p>
            <a:r>
              <a:rPr lang="it-IT" dirty="0">
                <a:solidFill>
                  <a:schemeClr val="bg1"/>
                </a:solidFill>
              </a:rPr>
              <a:t>	Mask R-CNN è riuscita a rilevare istanze piccole, come le persone sullo sfondo</a:t>
            </a:r>
          </a:p>
          <a:p>
            <a:r>
              <a:rPr lang="it-IT" dirty="0">
                <a:solidFill>
                  <a:schemeClr val="bg1"/>
                </a:solidFill>
              </a:rPr>
              <a:t>	YOLOv8 invece è riuscita a rilevare  molte più istanze, soprattutto quelle appartenenti a </a:t>
            </a:r>
            <a:r>
              <a:rPr lang="it-IT" dirty="0" err="1">
                <a:solidFill>
                  <a:schemeClr val="bg1"/>
                </a:solidFill>
              </a:rPr>
              <a:t>vegetation</a:t>
            </a:r>
            <a:r>
              <a:rPr lang="it-IT" dirty="0">
                <a:solidFill>
                  <a:schemeClr val="bg1"/>
                </a:solidFill>
              </a:rPr>
              <a:t> e buildings.</a:t>
            </a:r>
          </a:p>
        </p:txBody>
      </p:sp>
      <p:sp>
        <p:nvSpPr>
          <p:cNvPr id="14" name="CasellaDiTesto 8">
            <a:extLst>
              <a:ext uri="{FF2B5EF4-FFF2-40B4-BE49-F238E27FC236}">
                <a16:creationId xmlns:a16="http://schemas.microsoft.com/office/drawing/2014/main" id="{E395E1DE-8124-E617-173F-B7AB4F5C99AE}"/>
              </a:ext>
            </a:extLst>
          </p:cNvPr>
          <p:cNvSpPr txBox="1"/>
          <p:nvPr/>
        </p:nvSpPr>
        <p:spPr>
          <a:xfrm>
            <a:off x="-9417113" y="4057956"/>
            <a:ext cx="3881546" cy="175432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olidFill>
                  <a:schemeClr val="bg1"/>
                </a:solidFill>
              </a:rPr>
              <a:t>Si confrontano le predizioni ottenute addestrando YOLOv8 e </a:t>
            </a:r>
            <a:r>
              <a:rPr lang="it-IT" dirty="0" err="1">
                <a:solidFill>
                  <a:schemeClr val="bg1"/>
                </a:solidFill>
              </a:rPr>
              <a:t>MaskRCNN</a:t>
            </a:r>
            <a:r>
              <a:rPr lang="it-IT" dirty="0">
                <a:solidFill>
                  <a:schemeClr val="bg1"/>
                </a:solidFill>
              </a:rPr>
              <a:t> con:</a:t>
            </a:r>
          </a:p>
          <a:p>
            <a:r>
              <a:rPr lang="it-IT" dirty="0">
                <a:solidFill>
                  <a:schemeClr val="bg1"/>
                </a:solidFill>
              </a:rPr>
              <a:t>- Dataset di 600 </a:t>
            </a:r>
            <a:r>
              <a:rPr lang="it-IT" dirty="0" err="1">
                <a:solidFill>
                  <a:schemeClr val="bg1"/>
                </a:solidFill>
              </a:rPr>
              <a:t>img</a:t>
            </a:r>
            <a:endParaRPr lang="it-IT" dirty="0">
              <a:solidFill>
                <a:schemeClr val="bg1"/>
              </a:solidFill>
            </a:endParaRPr>
          </a:p>
          <a:p>
            <a:r>
              <a:rPr lang="it-IT" dirty="0">
                <a:solidFill>
                  <a:schemeClr val="bg1"/>
                </a:solidFill>
              </a:rPr>
              <a:t>- 25 epoche</a:t>
            </a:r>
          </a:p>
          <a:p>
            <a:r>
              <a:rPr lang="it-IT" dirty="0">
                <a:solidFill>
                  <a:schemeClr val="bg1"/>
                </a:solidFill>
              </a:rPr>
              <a:t>- batch size di </a:t>
            </a:r>
            <a:r>
              <a:rPr lang="it-IT" dirty="0" err="1">
                <a:solidFill>
                  <a:schemeClr val="bg1"/>
                </a:solidFill>
              </a:rPr>
              <a:t>train</a:t>
            </a:r>
            <a:r>
              <a:rPr lang="it-IT" dirty="0">
                <a:solidFill>
                  <a:schemeClr val="bg1"/>
                </a:solidFill>
              </a:rPr>
              <a:t> 6</a:t>
            </a:r>
          </a:p>
          <a:p>
            <a:r>
              <a:rPr lang="it-IT" dirty="0">
                <a:solidFill>
                  <a:schemeClr val="bg1"/>
                </a:solidFill>
              </a:rPr>
              <a:t>- ottimizzatore Adam</a:t>
            </a:r>
          </a:p>
        </p:txBody>
      </p:sp>
      <p:sp>
        <p:nvSpPr>
          <p:cNvPr id="2" name="Segnaposto contenuto 2">
            <a:extLst>
              <a:ext uri="{FF2B5EF4-FFF2-40B4-BE49-F238E27FC236}">
                <a16:creationId xmlns:a16="http://schemas.microsoft.com/office/drawing/2014/main" id="{A40DE02E-0C27-14A7-3B58-FB5CD2AE7528}"/>
              </a:ext>
            </a:extLst>
          </p:cNvPr>
          <p:cNvSpPr>
            <a:spLocks noGrp="1"/>
          </p:cNvSpPr>
          <p:nvPr/>
        </p:nvSpPr>
        <p:spPr>
          <a:xfrm>
            <a:off x="571312" y="1117600"/>
            <a:ext cx="10448990" cy="4622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Effettuando il </a:t>
            </a:r>
            <a:r>
              <a:rPr lang="it-IT" dirty="0" err="1"/>
              <a:t>finetuning</a:t>
            </a:r>
            <a:r>
              <a:rPr lang="it-IT" dirty="0"/>
              <a:t> su </a:t>
            </a:r>
            <a:r>
              <a:rPr lang="it-IT" dirty="0" err="1"/>
              <a:t>MaskRCNN</a:t>
            </a:r>
            <a:r>
              <a:rPr lang="it-IT" dirty="0"/>
              <a:t> e YOLOv8 si deducono le seguenti conclusioni:</a:t>
            </a:r>
          </a:p>
          <a:p>
            <a:pPr marL="0" indent="0">
              <a:buNone/>
            </a:pPr>
            <a:endParaRPr lang="it-IT" dirty="0"/>
          </a:p>
          <a:p>
            <a:pPr marL="0" indent="0">
              <a:buNone/>
            </a:pPr>
            <a:r>
              <a:rPr lang="it-IT" dirty="0"/>
              <a:t>	</a:t>
            </a:r>
            <a:r>
              <a:rPr lang="it-IT" b="1" dirty="0" err="1"/>
              <a:t>MaskRCNN</a:t>
            </a:r>
            <a:r>
              <a:rPr lang="it-IT" dirty="0"/>
              <a:t> ha migliori risultati con ottimizzatore Adam </a:t>
            </a:r>
          </a:p>
          <a:p>
            <a:pPr marL="0" indent="0">
              <a:buNone/>
            </a:pPr>
            <a:r>
              <a:rPr lang="it-IT" dirty="0"/>
              <a:t>	</a:t>
            </a:r>
            <a:r>
              <a:rPr lang="it-IT" b="1" dirty="0" err="1"/>
              <a:t>MaskRCNN</a:t>
            </a:r>
            <a:r>
              <a:rPr lang="it-IT" dirty="0"/>
              <a:t>, a parità di ottimizzatore, è più sensibile ai Falsi positivi 			aumentando la batch size </a:t>
            </a:r>
          </a:p>
          <a:p>
            <a:pPr marL="0" indent="0">
              <a:buNone/>
            </a:pPr>
            <a:endParaRPr lang="it-IT" dirty="0"/>
          </a:p>
          <a:p>
            <a:pPr marL="0" indent="0">
              <a:buNone/>
            </a:pPr>
            <a:r>
              <a:rPr lang="it-IT" dirty="0"/>
              <a:t>	</a:t>
            </a:r>
            <a:r>
              <a:rPr lang="it-IT" b="1" dirty="0"/>
              <a:t>Yolov8</a:t>
            </a:r>
            <a:r>
              <a:rPr lang="it-IT" dirty="0"/>
              <a:t> restituisce risultati migliori con ottimizzatore Adam</a:t>
            </a:r>
          </a:p>
          <a:p>
            <a:pPr marL="0" indent="0">
              <a:buNone/>
            </a:pPr>
            <a:r>
              <a:rPr lang="it-IT" dirty="0"/>
              <a:t>	</a:t>
            </a:r>
            <a:r>
              <a:rPr lang="it-IT" b="1" dirty="0"/>
              <a:t>Yolov8</a:t>
            </a:r>
            <a:r>
              <a:rPr lang="it-IT" dirty="0"/>
              <a:t>, a parità di ottimizzatore, rileva un maggior numero di istanze 			aumentando la dimensione del Dataset (crescita dei </a:t>
            </a:r>
            <a:br>
              <a:rPr lang="it-IT" dirty="0"/>
            </a:br>
            <a:r>
              <a:rPr lang="it-IT" dirty="0"/>
              <a:t>		Falsi Positivi)</a:t>
            </a:r>
          </a:p>
          <a:p>
            <a:pPr marL="0" indent="0">
              <a:buNone/>
            </a:pPr>
            <a:r>
              <a:rPr lang="it-IT" dirty="0"/>
              <a:t>	</a:t>
            </a:r>
            <a:r>
              <a:rPr lang="it-IT" b="1" dirty="0"/>
              <a:t>Yolov8</a:t>
            </a:r>
            <a:r>
              <a:rPr lang="it-IT" dirty="0"/>
              <a:t> rispetto a </a:t>
            </a:r>
            <a:r>
              <a:rPr lang="it-IT" dirty="0" err="1"/>
              <a:t>MaskRCNN</a:t>
            </a:r>
            <a:r>
              <a:rPr lang="it-IT" dirty="0"/>
              <a:t> risulta essere più veloce nella convergenza, 			ma meno accurato nella rilevazione di istanze di piccole dimensioni.</a:t>
            </a:r>
          </a:p>
        </p:txBody>
      </p:sp>
    </p:spTree>
    <p:extLst>
      <p:ext uri="{BB962C8B-B14F-4D97-AF65-F5344CB8AC3E}">
        <p14:creationId xmlns:p14="http://schemas.microsoft.com/office/powerpoint/2010/main" val="1204803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2E4BBEE0-DA4C-94B6-75AC-8E927810AB42}"/>
                  </a:ext>
                </a:extLst>
              </p:cNvPr>
              <p:cNvGraphicFramePr>
                <a:graphicFrameLocks noChangeAspect="1"/>
              </p:cNvGraphicFramePr>
              <p:nvPr>
                <p:extLst>
                  <p:ext uri="{D42A27DB-BD31-4B8C-83A1-F6EECF244321}">
                    <p14:modId xmlns:p14="http://schemas.microsoft.com/office/powerpoint/2010/main" val="4209000452"/>
                  </p:ext>
                </p:extLst>
              </p:nvPr>
            </p:nvGraphicFramePr>
            <p:xfrm>
              <a:off x="-972813" y="-1154376"/>
              <a:ext cx="9566137" cy="8242618"/>
            </p:xfrm>
            <a:graphic>
              <a:graphicData uri="http://schemas.microsoft.com/office/drawing/2017/model3d">
                <am3d:model3d r:embed="rId2">
                  <am3d:spPr>
                    <a:xfrm>
                      <a:off x="0" y="0"/>
                      <a:ext cx="9566137" cy="8242618"/>
                    </a:xfrm>
                    <a:prstGeom prst="rect">
                      <a:avLst/>
                    </a:prstGeom>
                  </am3d:spPr>
                  <am3d:camera>
                    <am3d:pos x="0" y="0" z="68965310"/>
                    <am3d:up dx="0" dy="36000000" dz="0"/>
                    <am3d:lookAt x="0" y="0" z="0"/>
                    <am3d:perspective fov="2700000"/>
                  </am3d:camera>
                  <am3d:trans>
                    <am3d:meterPerModelUnit n="41754" d="1000000"/>
                    <am3d:preTrans dx="-187341" dy="-5355347" dz="263"/>
                    <am3d:scale>
                      <am3d:sx n="1000000" d="1000000"/>
                      <am3d:sy n="1000000" d="1000000"/>
                      <am3d:sz n="1000000" d="1000000"/>
                    </am3d:scale>
                    <am3d:rot ax="1383318" ay="2001233" az="790230"/>
                    <am3d:postTrans dx="0" dy="0" dz="0"/>
                  </am3d:trans>
                  <am3d:raster rName="Office3DRenderer" rVer="16.0.8326">
                    <am3d:blip r:embed="rId3"/>
                  </am3d:raster>
                  <am3d:objViewport viewportSz="108265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2E4BBEE0-DA4C-94B6-75AC-8E927810AB42}"/>
                  </a:ext>
                </a:extLst>
              </p:cNvPr>
              <p:cNvPicPr>
                <a:picLocks noGrp="1" noRot="1" noChangeAspect="1" noMove="1" noResize="1" noEditPoints="1" noAdjustHandles="1" noChangeArrowheads="1" noChangeShapeType="1" noCrop="1"/>
              </p:cNvPicPr>
              <p:nvPr/>
            </p:nvPicPr>
            <p:blipFill>
              <a:blip r:embed="rId3"/>
              <a:stretch>
                <a:fillRect/>
              </a:stretch>
            </p:blipFill>
            <p:spPr>
              <a:xfrm>
                <a:off x="-972813" y="-1154376"/>
                <a:ext cx="9566137" cy="8242618"/>
              </a:xfrm>
              <a:prstGeom prst="rect">
                <a:avLst/>
              </a:prstGeom>
            </p:spPr>
          </p:pic>
        </mc:Fallback>
      </mc:AlternateContent>
      <p:sp>
        <p:nvSpPr>
          <p:cNvPr id="11" name="Mezza cornice 10">
            <a:extLst>
              <a:ext uri="{FF2B5EF4-FFF2-40B4-BE49-F238E27FC236}">
                <a16:creationId xmlns:a16="http://schemas.microsoft.com/office/drawing/2014/main" id="{B6275253-377D-C736-4A14-5C0036004270}"/>
              </a:ext>
            </a:extLst>
          </p:cNvPr>
          <p:cNvSpPr>
            <a:spLocks noChangeAspect="1"/>
          </p:cNvSpPr>
          <p:nvPr/>
        </p:nvSpPr>
        <p:spPr>
          <a:xfrm>
            <a:off x="-2045019" y="100874"/>
            <a:ext cx="1884999" cy="1884999"/>
          </a:xfrm>
          <a:prstGeom prst="halfFrame">
            <a:avLst>
              <a:gd name="adj1" fmla="val 66667"/>
              <a:gd name="adj2" fmla="val 74566"/>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2" name="Mezza cornice 11">
            <a:extLst>
              <a:ext uri="{FF2B5EF4-FFF2-40B4-BE49-F238E27FC236}">
                <a16:creationId xmlns:a16="http://schemas.microsoft.com/office/drawing/2014/main" id="{42EC80F5-D50D-F0A9-932A-DC2A940EA94B}"/>
              </a:ext>
            </a:extLst>
          </p:cNvPr>
          <p:cNvSpPr>
            <a:spLocks noChangeAspect="1"/>
          </p:cNvSpPr>
          <p:nvPr/>
        </p:nvSpPr>
        <p:spPr>
          <a:xfrm rot="10800000">
            <a:off x="6991349" y="7088242"/>
            <a:ext cx="2343150" cy="2343150"/>
          </a:xfrm>
          <a:prstGeom prst="halfFrame">
            <a:avLst>
              <a:gd name="adj1" fmla="val 66667"/>
              <a:gd name="adj2" fmla="val 92412"/>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Mezza cornice 16">
            <a:extLst>
              <a:ext uri="{FF2B5EF4-FFF2-40B4-BE49-F238E27FC236}">
                <a16:creationId xmlns:a16="http://schemas.microsoft.com/office/drawing/2014/main" id="{01F50E21-5B2F-ED49-A579-E846637AA97B}"/>
              </a:ext>
            </a:extLst>
          </p:cNvPr>
          <p:cNvSpPr>
            <a:spLocks noChangeAspect="1"/>
          </p:cNvSpPr>
          <p:nvPr/>
        </p:nvSpPr>
        <p:spPr>
          <a:xfrm rot="10800000">
            <a:off x="6751212" y="7012042"/>
            <a:ext cx="2343150" cy="2343150"/>
          </a:xfrm>
          <a:prstGeom prst="halfFrame">
            <a:avLst>
              <a:gd name="adj1" fmla="val 66667"/>
              <a:gd name="adj2" fmla="val 67479"/>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8" name="Mezza cornice 17">
            <a:extLst>
              <a:ext uri="{FF2B5EF4-FFF2-40B4-BE49-F238E27FC236}">
                <a16:creationId xmlns:a16="http://schemas.microsoft.com/office/drawing/2014/main" id="{1DD76AA1-CB55-89C1-2AEB-343306FA744B}"/>
              </a:ext>
            </a:extLst>
          </p:cNvPr>
          <p:cNvSpPr>
            <a:spLocks noChangeAspect="1"/>
          </p:cNvSpPr>
          <p:nvPr/>
        </p:nvSpPr>
        <p:spPr>
          <a:xfrm>
            <a:off x="-1895308" y="146119"/>
            <a:ext cx="1895308" cy="1895308"/>
          </a:xfrm>
          <a:prstGeom prst="halfFrame">
            <a:avLst>
              <a:gd name="adj1" fmla="val 23112"/>
              <a:gd name="adj2" fmla="val 7688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9" name="Mezza cornice 18">
            <a:extLst>
              <a:ext uri="{FF2B5EF4-FFF2-40B4-BE49-F238E27FC236}">
                <a16:creationId xmlns:a16="http://schemas.microsoft.com/office/drawing/2014/main" id="{F5B578C8-123A-E65C-FB2A-F1C9891B0DAB}"/>
              </a:ext>
            </a:extLst>
          </p:cNvPr>
          <p:cNvSpPr>
            <a:spLocks noChangeAspect="1"/>
          </p:cNvSpPr>
          <p:nvPr/>
        </p:nvSpPr>
        <p:spPr>
          <a:xfrm rot="10800000">
            <a:off x="5627447" y="7012042"/>
            <a:ext cx="2542559" cy="2542559"/>
          </a:xfrm>
          <a:prstGeom prst="halfFrame">
            <a:avLst>
              <a:gd name="adj1" fmla="val 43262"/>
              <a:gd name="adj2" fmla="val 5673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0" name="Mezza cornice 19">
            <a:extLst>
              <a:ext uri="{FF2B5EF4-FFF2-40B4-BE49-F238E27FC236}">
                <a16:creationId xmlns:a16="http://schemas.microsoft.com/office/drawing/2014/main" id="{3A9FB987-BFB0-2B55-05B9-1B59DBBB401E}"/>
              </a:ext>
            </a:extLst>
          </p:cNvPr>
          <p:cNvSpPr>
            <a:spLocks noChangeAspect="1"/>
          </p:cNvSpPr>
          <p:nvPr/>
        </p:nvSpPr>
        <p:spPr>
          <a:xfrm>
            <a:off x="-3166588" y="2008082"/>
            <a:ext cx="2542559" cy="2542559"/>
          </a:xfrm>
          <a:prstGeom prst="halfFrame">
            <a:avLst>
              <a:gd name="adj1" fmla="val 39266"/>
              <a:gd name="adj2" fmla="val 60734"/>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2" name="Mezza cornice 21">
            <a:extLst>
              <a:ext uri="{FF2B5EF4-FFF2-40B4-BE49-F238E27FC236}">
                <a16:creationId xmlns:a16="http://schemas.microsoft.com/office/drawing/2014/main" id="{D71FF778-65E7-09D8-52F0-B942406E4938}"/>
              </a:ext>
            </a:extLst>
          </p:cNvPr>
          <p:cNvSpPr>
            <a:spLocks noChangeAspect="1"/>
          </p:cNvSpPr>
          <p:nvPr/>
        </p:nvSpPr>
        <p:spPr>
          <a:xfrm rot="10800000">
            <a:off x="6287692" y="7012042"/>
            <a:ext cx="2761638" cy="2761638"/>
          </a:xfrm>
          <a:prstGeom prst="halfFrame">
            <a:avLst>
              <a:gd name="adj1" fmla="val 40914"/>
              <a:gd name="adj2" fmla="val 5908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3" name="Mezza cornice 22">
            <a:extLst>
              <a:ext uri="{FF2B5EF4-FFF2-40B4-BE49-F238E27FC236}">
                <a16:creationId xmlns:a16="http://schemas.microsoft.com/office/drawing/2014/main" id="{768D7E92-174F-478A-F059-2DDD1A3193A0}"/>
              </a:ext>
            </a:extLst>
          </p:cNvPr>
          <p:cNvSpPr>
            <a:spLocks noChangeAspect="1"/>
          </p:cNvSpPr>
          <p:nvPr/>
        </p:nvSpPr>
        <p:spPr>
          <a:xfrm>
            <a:off x="-790850" y="-2655736"/>
            <a:ext cx="2761638" cy="2761638"/>
          </a:xfrm>
          <a:prstGeom prst="halfFrame">
            <a:avLst>
              <a:gd name="adj1" fmla="val 54356"/>
              <a:gd name="adj2" fmla="val 6907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 name="CasellaDiTesto 4">
            <a:extLst>
              <a:ext uri="{FF2B5EF4-FFF2-40B4-BE49-F238E27FC236}">
                <a16:creationId xmlns:a16="http://schemas.microsoft.com/office/drawing/2014/main" id="{3ACC8E31-A302-98A4-64A5-806FD269C05B}"/>
              </a:ext>
            </a:extLst>
          </p:cNvPr>
          <p:cNvSpPr txBox="1"/>
          <p:nvPr/>
        </p:nvSpPr>
        <p:spPr>
          <a:xfrm>
            <a:off x="6332724" y="-2661240"/>
            <a:ext cx="455117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INSTANCE</a:t>
            </a:r>
            <a:endParaRPr lang="it-IT"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91613F08-F6E6-BA35-FAD2-ABCFA4F92D56}"/>
              </a:ext>
            </a:extLst>
          </p:cNvPr>
          <p:cNvSpPr txBox="1"/>
          <p:nvPr/>
        </p:nvSpPr>
        <p:spPr>
          <a:xfrm>
            <a:off x="5733689" y="-1486163"/>
            <a:ext cx="690464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SEGMENTATION</a:t>
            </a:r>
            <a:endParaRPr lang="it-IT"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21445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3" name="Rettangolo con angoli arrotondati 12">
            <a:extLst>
              <a:ext uri="{FF2B5EF4-FFF2-40B4-BE49-F238E27FC236}">
                <a16:creationId xmlns:a16="http://schemas.microsoft.com/office/drawing/2014/main" id="{E22B9331-1C38-623A-4F88-95DF99FF9EC1}"/>
              </a:ext>
            </a:extLst>
          </p:cNvPr>
          <p:cNvSpPr/>
          <p:nvPr/>
        </p:nvSpPr>
        <p:spPr>
          <a:xfrm>
            <a:off x="419991" y="2054860"/>
            <a:ext cx="4739639" cy="286414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609C38BD-BA38-AB3D-6885-3653AC28783D}"/>
              </a:ext>
            </a:extLst>
          </p:cNvPr>
          <p:cNvSpPr txBox="1"/>
          <p:nvPr/>
        </p:nvSpPr>
        <p:spPr>
          <a:xfrm>
            <a:off x="460244" y="1015663"/>
            <a:ext cx="4035009" cy="923330"/>
          </a:xfrm>
          <a:prstGeom prst="rect">
            <a:avLst/>
          </a:prstGeom>
          <a:noFill/>
        </p:spPr>
        <p:txBody>
          <a:bodyPr wrap="square" rtlCol="0">
            <a:spAutoFit/>
          </a:bodyPr>
          <a:lstStyle/>
          <a:p>
            <a:r>
              <a:rPr lang="it-IT" dirty="0" err="1">
                <a:solidFill>
                  <a:schemeClr val="bg1"/>
                </a:solidFill>
              </a:rPr>
              <a:t>Cityscapes</a:t>
            </a:r>
            <a:r>
              <a:rPr lang="it-IT" dirty="0">
                <a:solidFill>
                  <a:schemeClr val="bg1"/>
                </a:solidFill>
              </a:rPr>
              <a:t> è un database su larga scala che si concentra sulla comprensione semantica delle scene urbane.</a:t>
            </a:r>
          </a:p>
        </p:txBody>
      </p:sp>
      <p:sp>
        <p:nvSpPr>
          <p:cNvPr id="10" name="CasellaDiTesto 9">
            <a:extLst>
              <a:ext uri="{FF2B5EF4-FFF2-40B4-BE49-F238E27FC236}">
                <a16:creationId xmlns:a16="http://schemas.microsoft.com/office/drawing/2014/main" id="{B60E5262-DDAF-9A77-80BA-FD40963E5517}"/>
              </a:ext>
            </a:extLst>
          </p:cNvPr>
          <p:cNvSpPr txBox="1"/>
          <p:nvPr/>
        </p:nvSpPr>
        <p:spPr>
          <a:xfrm>
            <a:off x="460243" y="2187653"/>
            <a:ext cx="4656366" cy="2585323"/>
          </a:xfrm>
          <a:prstGeom prst="rect">
            <a:avLst/>
          </a:prstGeom>
          <a:noFill/>
        </p:spPr>
        <p:txBody>
          <a:bodyPr wrap="square" rtlCol="0">
            <a:spAutoFit/>
          </a:bodyPr>
          <a:lstStyle/>
          <a:p>
            <a:r>
              <a:rPr lang="it-IT" dirty="0"/>
              <a:t>Abbiamo 34 classi raggruppate in 8 categorie:</a:t>
            </a:r>
          </a:p>
          <a:p>
            <a:r>
              <a:rPr lang="it-IT" dirty="0"/>
              <a:t>	-superfici piane</a:t>
            </a:r>
          </a:p>
          <a:p>
            <a:r>
              <a:rPr lang="it-IT" dirty="0"/>
              <a:t>	-esseri umani</a:t>
            </a:r>
          </a:p>
          <a:p>
            <a:r>
              <a:rPr lang="it-IT" dirty="0"/>
              <a:t>	-veicoli</a:t>
            </a:r>
          </a:p>
          <a:p>
            <a:r>
              <a:rPr lang="it-IT" dirty="0"/>
              <a:t>	-costruzioni</a:t>
            </a:r>
          </a:p>
          <a:p>
            <a:r>
              <a:rPr lang="it-IT" dirty="0"/>
              <a:t>	-oggetti</a:t>
            </a:r>
          </a:p>
          <a:p>
            <a:r>
              <a:rPr lang="it-IT" dirty="0"/>
              <a:t>	-natura</a:t>
            </a:r>
          </a:p>
          <a:p>
            <a:r>
              <a:rPr lang="it-IT" dirty="0"/>
              <a:t>	-cielo</a:t>
            </a:r>
          </a:p>
          <a:p>
            <a:r>
              <a:rPr lang="it-IT" dirty="0"/>
              <a:t>	-vuoto</a:t>
            </a:r>
          </a:p>
        </p:txBody>
      </p:sp>
    </p:spTree>
    <p:extLst>
      <p:ext uri="{BB962C8B-B14F-4D97-AF65-F5344CB8AC3E}">
        <p14:creationId xmlns:p14="http://schemas.microsoft.com/office/powerpoint/2010/main" val="393035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3" name="Rettangolo con angoli arrotondati 12">
            <a:extLst>
              <a:ext uri="{FF2B5EF4-FFF2-40B4-BE49-F238E27FC236}">
                <a16:creationId xmlns:a16="http://schemas.microsoft.com/office/drawing/2014/main" id="{E22B9331-1C38-623A-4F88-95DF99FF9EC1}"/>
              </a:ext>
            </a:extLst>
          </p:cNvPr>
          <p:cNvSpPr/>
          <p:nvPr/>
        </p:nvSpPr>
        <p:spPr>
          <a:xfrm>
            <a:off x="419991" y="4919008"/>
            <a:ext cx="3725289" cy="1138892"/>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609C38BD-BA38-AB3D-6885-3653AC28783D}"/>
              </a:ext>
            </a:extLst>
          </p:cNvPr>
          <p:cNvSpPr txBox="1"/>
          <p:nvPr/>
        </p:nvSpPr>
        <p:spPr>
          <a:xfrm>
            <a:off x="460244" y="1015663"/>
            <a:ext cx="4035009" cy="923330"/>
          </a:xfrm>
          <a:prstGeom prst="rect">
            <a:avLst/>
          </a:prstGeom>
          <a:noFill/>
        </p:spPr>
        <p:txBody>
          <a:bodyPr wrap="square" rtlCol="0">
            <a:spAutoFit/>
          </a:bodyPr>
          <a:lstStyle/>
          <a:p>
            <a:r>
              <a:rPr lang="it-IT" dirty="0" err="1">
                <a:solidFill>
                  <a:schemeClr val="bg1"/>
                </a:solidFill>
              </a:rPr>
              <a:t>Cityscapes</a:t>
            </a:r>
            <a:r>
              <a:rPr lang="it-IT" dirty="0">
                <a:solidFill>
                  <a:schemeClr val="bg1"/>
                </a:solidFill>
              </a:rPr>
              <a:t> è un database su larga scala che si concentra sulla comprensione semantica delle scene urbane.</a:t>
            </a:r>
          </a:p>
        </p:txBody>
      </p:sp>
      <p:sp>
        <p:nvSpPr>
          <p:cNvPr id="10" name="CasellaDiTesto 9">
            <a:extLst>
              <a:ext uri="{FF2B5EF4-FFF2-40B4-BE49-F238E27FC236}">
                <a16:creationId xmlns:a16="http://schemas.microsoft.com/office/drawing/2014/main" id="{B60E5262-DDAF-9A77-80BA-FD40963E5517}"/>
              </a:ext>
            </a:extLst>
          </p:cNvPr>
          <p:cNvSpPr txBox="1"/>
          <p:nvPr/>
        </p:nvSpPr>
        <p:spPr>
          <a:xfrm>
            <a:off x="460243" y="2187653"/>
            <a:ext cx="4656366" cy="2585323"/>
          </a:xfrm>
          <a:prstGeom prst="rect">
            <a:avLst/>
          </a:prstGeom>
          <a:noFill/>
        </p:spPr>
        <p:txBody>
          <a:bodyPr wrap="square" rtlCol="0">
            <a:spAutoFit/>
          </a:bodyPr>
          <a:lstStyle/>
          <a:p>
            <a:r>
              <a:rPr lang="it-IT" dirty="0">
                <a:solidFill>
                  <a:schemeClr val="bg1"/>
                </a:solidFill>
              </a:rPr>
              <a:t>Abbiamo 34 classi raggruppate in 8 categorie:</a:t>
            </a:r>
          </a:p>
          <a:p>
            <a:r>
              <a:rPr lang="it-IT" dirty="0">
                <a:solidFill>
                  <a:schemeClr val="bg1"/>
                </a:solidFill>
              </a:rPr>
              <a:t>	-superfici piane</a:t>
            </a:r>
          </a:p>
          <a:p>
            <a:r>
              <a:rPr lang="it-IT" dirty="0">
                <a:solidFill>
                  <a:schemeClr val="bg1"/>
                </a:solidFill>
              </a:rPr>
              <a:t>	-esseri umani</a:t>
            </a:r>
          </a:p>
          <a:p>
            <a:r>
              <a:rPr lang="it-IT" dirty="0">
                <a:solidFill>
                  <a:schemeClr val="bg1"/>
                </a:solidFill>
              </a:rPr>
              <a:t>	-veicoli</a:t>
            </a:r>
          </a:p>
          <a:p>
            <a:r>
              <a:rPr lang="it-IT" dirty="0">
                <a:solidFill>
                  <a:schemeClr val="bg1"/>
                </a:solidFill>
              </a:rPr>
              <a:t>	-costruzioni</a:t>
            </a:r>
          </a:p>
          <a:p>
            <a:r>
              <a:rPr lang="it-IT" dirty="0">
                <a:solidFill>
                  <a:schemeClr val="bg1"/>
                </a:solidFill>
              </a:rPr>
              <a:t>	-oggetti</a:t>
            </a:r>
          </a:p>
          <a:p>
            <a:r>
              <a:rPr lang="it-IT" dirty="0">
                <a:solidFill>
                  <a:schemeClr val="bg1"/>
                </a:solidFill>
              </a:rPr>
              <a:t>	-natura</a:t>
            </a:r>
          </a:p>
          <a:p>
            <a:r>
              <a:rPr lang="it-IT" dirty="0">
                <a:solidFill>
                  <a:schemeClr val="bg1"/>
                </a:solidFill>
              </a:rPr>
              <a:t>	-cielo</a:t>
            </a:r>
          </a:p>
          <a:p>
            <a:r>
              <a:rPr lang="it-IT" dirty="0">
                <a:solidFill>
                  <a:schemeClr val="bg1"/>
                </a:solidFill>
              </a:rPr>
              <a:t>	-vuoto</a:t>
            </a:r>
          </a:p>
        </p:txBody>
      </p:sp>
      <p:sp>
        <p:nvSpPr>
          <p:cNvPr id="15" name="CasellaDiTesto 14">
            <a:extLst>
              <a:ext uri="{FF2B5EF4-FFF2-40B4-BE49-F238E27FC236}">
                <a16:creationId xmlns:a16="http://schemas.microsoft.com/office/drawing/2014/main" id="{D64154D4-031A-6F7B-2632-FF94DA2D38E4}"/>
              </a:ext>
            </a:extLst>
          </p:cNvPr>
          <p:cNvSpPr txBox="1"/>
          <p:nvPr/>
        </p:nvSpPr>
        <p:spPr>
          <a:xfrm>
            <a:off x="460244" y="5021636"/>
            <a:ext cx="4035009" cy="923330"/>
          </a:xfrm>
          <a:prstGeom prst="rect">
            <a:avLst/>
          </a:prstGeom>
          <a:noFill/>
        </p:spPr>
        <p:txBody>
          <a:bodyPr wrap="square" rtlCol="0">
            <a:spAutoFit/>
          </a:bodyPr>
          <a:lstStyle/>
          <a:p>
            <a:r>
              <a:rPr lang="it-IT" dirty="0"/>
              <a:t>I dati sono stati acquisiti in 50 città durante diversi mesi, di giorno e con buone condizioni atmosferiche. </a:t>
            </a:r>
          </a:p>
        </p:txBody>
      </p:sp>
    </p:spTree>
    <p:extLst>
      <p:ext uri="{BB962C8B-B14F-4D97-AF65-F5344CB8AC3E}">
        <p14:creationId xmlns:p14="http://schemas.microsoft.com/office/powerpoint/2010/main" val="228261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4" name="CasellaDiTesto 13">
            <a:extLst>
              <a:ext uri="{FF2B5EF4-FFF2-40B4-BE49-F238E27FC236}">
                <a16:creationId xmlns:a16="http://schemas.microsoft.com/office/drawing/2014/main" id="{609C38BD-BA38-AB3D-6885-3653AC28783D}"/>
              </a:ext>
            </a:extLst>
          </p:cNvPr>
          <p:cNvSpPr txBox="1"/>
          <p:nvPr/>
        </p:nvSpPr>
        <p:spPr>
          <a:xfrm>
            <a:off x="460244" y="1015663"/>
            <a:ext cx="4035009" cy="923330"/>
          </a:xfrm>
          <a:prstGeom prst="rect">
            <a:avLst/>
          </a:prstGeom>
          <a:noFill/>
        </p:spPr>
        <p:txBody>
          <a:bodyPr wrap="square" rtlCol="0">
            <a:spAutoFit/>
          </a:bodyPr>
          <a:lstStyle/>
          <a:p>
            <a:r>
              <a:rPr lang="it-IT" dirty="0" err="1">
                <a:solidFill>
                  <a:schemeClr val="bg1"/>
                </a:solidFill>
              </a:rPr>
              <a:t>Cityscapes</a:t>
            </a:r>
            <a:r>
              <a:rPr lang="it-IT" dirty="0">
                <a:solidFill>
                  <a:schemeClr val="bg1"/>
                </a:solidFill>
              </a:rPr>
              <a:t> è un database su larga scala che si concentra sulla comprensione semantica delle scene urbane.</a:t>
            </a:r>
          </a:p>
        </p:txBody>
      </p:sp>
      <p:sp>
        <p:nvSpPr>
          <p:cNvPr id="10" name="CasellaDiTesto 9">
            <a:extLst>
              <a:ext uri="{FF2B5EF4-FFF2-40B4-BE49-F238E27FC236}">
                <a16:creationId xmlns:a16="http://schemas.microsoft.com/office/drawing/2014/main" id="{B60E5262-DDAF-9A77-80BA-FD40963E5517}"/>
              </a:ext>
            </a:extLst>
          </p:cNvPr>
          <p:cNvSpPr txBox="1"/>
          <p:nvPr/>
        </p:nvSpPr>
        <p:spPr>
          <a:xfrm>
            <a:off x="460243" y="2187653"/>
            <a:ext cx="4656366" cy="2585323"/>
          </a:xfrm>
          <a:prstGeom prst="rect">
            <a:avLst/>
          </a:prstGeom>
          <a:noFill/>
        </p:spPr>
        <p:txBody>
          <a:bodyPr wrap="square" rtlCol="0">
            <a:spAutoFit/>
          </a:bodyPr>
          <a:lstStyle/>
          <a:p>
            <a:r>
              <a:rPr lang="it-IT" dirty="0">
                <a:solidFill>
                  <a:schemeClr val="bg1"/>
                </a:solidFill>
              </a:rPr>
              <a:t>Abbiamo 34 classi raggruppate in 8 categorie:</a:t>
            </a:r>
          </a:p>
          <a:p>
            <a:r>
              <a:rPr lang="it-IT" dirty="0">
                <a:solidFill>
                  <a:schemeClr val="bg1"/>
                </a:solidFill>
              </a:rPr>
              <a:t>	-superfici piane</a:t>
            </a:r>
          </a:p>
          <a:p>
            <a:r>
              <a:rPr lang="it-IT" dirty="0">
                <a:solidFill>
                  <a:schemeClr val="bg1"/>
                </a:solidFill>
              </a:rPr>
              <a:t>	-esseri umani</a:t>
            </a:r>
          </a:p>
          <a:p>
            <a:r>
              <a:rPr lang="it-IT" dirty="0">
                <a:solidFill>
                  <a:schemeClr val="bg1"/>
                </a:solidFill>
              </a:rPr>
              <a:t>	-veicoli</a:t>
            </a:r>
          </a:p>
          <a:p>
            <a:r>
              <a:rPr lang="it-IT" dirty="0">
                <a:solidFill>
                  <a:schemeClr val="bg1"/>
                </a:solidFill>
              </a:rPr>
              <a:t>	-costruzioni</a:t>
            </a:r>
          </a:p>
          <a:p>
            <a:r>
              <a:rPr lang="it-IT" dirty="0">
                <a:solidFill>
                  <a:schemeClr val="bg1"/>
                </a:solidFill>
              </a:rPr>
              <a:t>	-oggetti</a:t>
            </a:r>
          </a:p>
          <a:p>
            <a:r>
              <a:rPr lang="it-IT" dirty="0">
                <a:solidFill>
                  <a:schemeClr val="bg1"/>
                </a:solidFill>
              </a:rPr>
              <a:t>	-natura</a:t>
            </a:r>
          </a:p>
          <a:p>
            <a:r>
              <a:rPr lang="it-IT" dirty="0">
                <a:solidFill>
                  <a:schemeClr val="bg1"/>
                </a:solidFill>
              </a:rPr>
              <a:t>	-cielo</a:t>
            </a:r>
          </a:p>
          <a:p>
            <a:r>
              <a:rPr lang="it-IT" dirty="0">
                <a:solidFill>
                  <a:schemeClr val="bg1"/>
                </a:solidFill>
              </a:rPr>
              <a:t>	-vuoto</a:t>
            </a:r>
          </a:p>
        </p:txBody>
      </p:sp>
      <p:sp>
        <p:nvSpPr>
          <p:cNvPr id="15" name="CasellaDiTesto 14">
            <a:extLst>
              <a:ext uri="{FF2B5EF4-FFF2-40B4-BE49-F238E27FC236}">
                <a16:creationId xmlns:a16="http://schemas.microsoft.com/office/drawing/2014/main" id="{D64154D4-031A-6F7B-2632-FF94DA2D38E4}"/>
              </a:ext>
            </a:extLst>
          </p:cNvPr>
          <p:cNvSpPr txBox="1"/>
          <p:nvPr/>
        </p:nvSpPr>
        <p:spPr>
          <a:xfrm>
            <a:off x="460244" y="5021636"/>
            <a:ext cx="4035009" cy="923330"/>
          </a:xfrm>
          <a:prstGeom prst="rect">
            <a:avLst/>
          </a:prstGeom>
          <a:noFill/>
        </p:spPr>
        <p:txBody>
          <a:bodyPr wrap="square" rtlCol="0">
            <a:spAutoFit/>
          </a:bodyPr>
          <a:lstStyle/>
          <a:p>
            <a:r>
              <a:rPr lang="it-IT" dirty="0">
                <a:solidFill>
                  <a:schemeClr val="bg1"/>
                </a:solidFill>
              </a:rPr>
              <a:t>I dati sono stati acquisiti in 50 città durante diversi mesi, di giorno e con buone condizioni atmosferiche. </a:t>
            </a:r>
          </a:p>
        </p:txBody>
      </p:sp>
      <p:sp>
        <p:nvSpPr>
          <p:cNvPr id="18" name="Rettangolo con angoli arrotondati 17">
            <a:extLst>
              <a:ext uri="{FF2B5EF4-FFF2-40B4-BE49-F238E27FC236}">
                <a16:creationId xmlns:a16="http://schemas.microsoft.com/office/drawing/2014/main" id="{A74781AA-388D-197B-88CF-A333C6789499}"/>
              </a:ext>
            </a:extLst>
          </p:cNvPr>
          <p:cNvSpPr/>
          <p:nvPr/>
        </p:nvSpPr>
        <p:spPr>
          <a:xfrm>
            <a:off x="5753100" y="2049781"/>
            <a:ext cx="5206495" cy="3154680"/>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1727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4" name="CasellaDiTesto 13">
            <a:extLst>
              <a:ext uri="{FF2B5EF4-FFF2-40B4-BE49-F238E27FC236}">
                <a16:creationId xmlns:a16="http://schemas.microsoft.com/office/drawing/2014/main" id="{609C38BD-BA38-AB3D-6885-3653AC28783D}"/>
              </a:ext>
            </a:extLst>
          </p:cNvPr>
          <p:cNvSpPr txBox="1"/>
          <p:nvPr/>
        </p:nvSpPr>
        <p:spPr>
          <a:xfrm>
            <a:off x="460244" y="1015663"/>
            <a:ext cx="4035009" cy="923330"/>
          </a:xfrm>
          <a:prstGeom prst="rect">
            <a:avLst/>
          </a:prstGeom>
          <a:noFill/>
        </p:spPr>
        <p:txBody>
          <a:bodyPr wrap="square" rtlCol="0">
            <a:spAutoFit/>
          </a:bodyPr>
          <a:lstStyle/>
          <a:p>
            <a:r>
              <a:rPr lang="it-IT" dirty="0" err="1">
                <a:solidFill>
                  <a:schemeClr val="bg1"/>
                </a:solidFill>
              </a:rPr>
              <a:t>Cityscapes</a:t>
            </a:r>
            <a:r>
              <a:rPr lang="it-IT" dirty="0">
                <a:solidFill>
                  <a:schemeClr val="bg1"/>
                </a:solidFill>
              </a:rPr>
              <a:t> è un database su larga scala che si concentra sulla comprensione semantica delle scene urbane.</a:t>
            </a:r>
          </a:p>
        </p:txBody>
      </p:sp>
      <p:sp>
        <p:nvSpPr>
          <p:cNvPr id="10" name="CasellaDiTesto 9">
            <a:extLst>
              <a:ext uri="{FF2B5EF4-FFF2-40B4-BE49-F238E27FC236}">
                <a16:creationId xmlns:a16="http://schemas.microsoft.com/office/drawing/2014/main" id="{B60E5262-DDAF-9A77-80BA-FD40963E5517}"/>
              </a:ext>
            </a:extLst>
          </p:cNvPr>
          <p:cNvSpPr txBox="1"/>
          <p:nvPr/>
        </p:nvSpPr>
        <p:spPr>
          <a:xfrm>
            <a:off x="460243" y="2187653"/>
            <a:ext cx="4656366" cy="2585323"/>
          </a:xfrm>
          <a:prstGeom prst="rect">
            <a:avLst/>
          </a:prstGeom>
          <a:noFill/>
        </p:spPr>
        <p:txBody>
          <a:bodyPr wrap="square" rtlCol="0">
            <a:spAutoFit/>
          </a:bodyPr>
          <a:lstStyle/>
          <a:p>
            <a:r>
              <a:rPr lang="it-IT" dirty="0">
                <a:solidFill>
                  <a:schemeClr val="bg1"/>
                </a:solidFill>
              </a:rPr>
              <a:t>Abbiamo 34 classi raggruppate in 8 categorie:</a:t>
            </a:r>
          </a:p>
          <a:p>
            <a:r>
              <a:rPr lang="it-IT" dirty="0">
                <a:solidFill>
                  <a:schemeClr val="bg1"/>
                </a:solidFill>
              </a:rPr>
              <a:t>	-superfici piane</a:t>
            </a:r>
          </a:p>
          <a:p>
            <a:r>
              <a:rPr lang="it-IT" dirty="0">
                <a:solidFill>
                  <a:schemeClr val="bg1"/>
                </a:solidFill>
              </a:rPr>
              <a:t>	-esseri umani</a:t>
            </a:r>
          </a:p>
          <a:p>
            <a:r>
              <a:rPr lang="it-IT" dirty="0">
                <a:solidFill>
                  <a:schemeClr val="bg1"/>
                </a:solidFill>
              </a:rPr>
              <a:t>	-veicoli</a:t>
            </a:r>
          </a:p>
          <a:p>
            <a:r>
              <a:rPr lang="it-IT" dirty="0">
                <a:solidFill>
                  <a:schemeClr val="bg1"/>
                </a:solidFill>
              </a:rPr>
              <a:t>	-costruzioni</a:t>
            </a:r>
          </a:p>
          <a:p>
            <a:r>
              <a:rPr lang="it-IT" dirty="0">
                <a:solidFill>
                  <a:schemeClr val="bg1"/>
                </a:solidFill>
              </a:rPr>
              <a:t>	-oggetti</a:t>
            </a:r>
          </a:p>
          <a:p>
            <a:r>
              <a:rPr lang="it-IT" dirty="0">
                <a:solidFill>
                  <a:schemeClr val="bg1"/>
                </a:solidFill>
              </a:rPr>
              <a:t>	-natura</a:t>
            </a:r>
          </a:p>
          <a:p>
            <a:r>
              <a:rPr lang="it-IT" dirty="0">
                <a:solidFill>
                  <a:schemeClr val="bg1"/>
                </a:solidFill>
              </a:rPr>
              <a:t>	-cielo</a:t>
            </a:r>
          </a:p>
          <a:p>
            <a:r>
              <a:rPr lang="it-IT" dirty="0">
                <a:solidFill>
                  <a:schemeClr val="bg1"/>
                </a:solidFill>
              </a:rPr>
              <a:t>	-vuoto</a:t>
            </a:r>
          </a:p>
        </p:txBody>
      </p:sp>
      <p:sp>
        <p:nvSpPr>
          <p:cNvPr id="15" name="CasellaDiTesto 14">
            <a:extLst>
              <a:ext uri="{FF2B5EF4-FFF2-40B4-BE49-F238E27FC236}">
                <a16:creationId xmlns:a16="http://schemas.microsoft.com/office/drawing/2014/main" id="{D64154D4-031A-6F7B-2632-FF94DA2D38E4}"/>
              </a:ext>
            </a:extLst>
          </p:cNvPr>
          <p:cNvSpPr txBox="1"/>
          <p:nvPr/>
        </p:nvSpPr>
        <p:spPr>
          <a:xfrm>
            <a:off x="460244" y="5021636"/>
            <a:ext cx="4035009" cy="923330"/>
          </a:xfrm>
          <a:prstGeom prst="rect">
            <a:avLst/>
          </a:prstGeom>
          <a:noFill/>
        </p:spPr>
        <p:txBody>
          <a:bodyPr wrap="square" rtlCol="0">
            <a:spAutoFit/>
          </a:bodyPr>
          <a:lstStyle/>
          <a:p>
            <a:r>
              <a:rPr lang="it-IT" dirty="0">
                <a:solidFill>
                  <a:schemeClr val="bg1"/>
                </a:solidFill>
              </a:rPr>
              <a:t>I dati sono stati acquisiti in 50 città durante diversi mesi, di giorno e con buone condizioni atmosferiche. </a:t>
            </a:r>
          </a:p>
        </p:txBody>
      </p:sp>
      <p:sp>
        <p:nvSpPr>
          <p:cNvPr id="22" name="CasellaDiTesto 21">
            <a:extLst>
              <a:ext uri="{FF2B5EF4-FFF2-40B4-BE49-F238E27FC236}">
                <a16:creationId xmlns:a16="http://schemas.microsoft.com/office/drawing/2014/main" id="{8AA607C3-A0C8-D5CA-2117-DCBAD68E9D6C}"/>
              </a:ext>
            </a:extLst>
          </p:cNvPr>
          <p:cNvSpPr txBox="1"/>
          <p:nvPr/>
        </p:nvSpPr>
        <p:spPr>
          <a:xfrm>
            <a:off x="6084071" y="2536596"/>
            <a:ext cx="3738109" cy="2031325"/>
          </a:xfrm>
          <a:prstGeom prst="rect">
            <a:avLst/>
          </a:prstGeom>
          <a:noFill/>
        </p:spPr>
        <p:txBody>
          <a:bodyPr wrap="square" rtlCol="0">
            <a:spAutoFit/>
          </a:bodyPr>
          <a:lstStyle/>
          <a:p>
            <a:r>
              <a:rPr lang="it-IT" dirty="0"/>
              <a:t>I fotogrammi sono stati selezionati manualmente per avere le seguenti caratteristiche:</a:t>
            </a:r>
          </a:p>
          <a:p>
            <a:r>
              <a:rPr lang="it-IT" dirty="0"/>
              <a:t> </a:t>
            </a:r>
          </a:p>
          <a:p>
            <a:r>
              <a:rPr lang="it-IT" dirty="0"/>
              <a:t>-un gran numero di oggetti dinamici</a:t>
            </a:r>
          </a:p>
          <a:p>
            <a:r>
              <a:rPr lang="it-IT" dirty="0"/>
              <a:t>-una disposizione variabile della scena</a:t>
            </a:r>
          </a:p>
          <a:p>
            <a:r>
              <a:rPr lang="it-IT" dirty="0"/>
              <a:t>-uno sfondo variabile</a:t>
            </a:r>
          </a:p>
        </p:txBody>
      </p:sp>
      <p:sp>
        <p:nvSpPr>
          <p:cNvPr id="13" name="Rettangolo con angoli arrotondati 12">
            <a:extLst>
              <a:ext uri="{FF2B5EF4-FFF2-40B4-BE49-F238E27FC236}">
                <a16:creationId xmlns:a16="http://schemas.microsoft.com/office/drawing/2014/main" id="{E22B9331-1C38-623A-4F88-95DF99FF9EC1}"/>
              </a:ext>
            </a:extLst>
          </p:cNvPr>
          <p:cNvSpPr/>
          <p:nvPr/>
        </p:nvSpPr>
        <p:spPr>
          <a:xfrm>
            <a:off x="5753100" y="2049781"/>
            <a:ext cx="5206495" cy="3154680"/>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descr="Immagine che contiene parco giochi, aria aperta&#10;&#10;Descrizione generata automaticamente">
            <a:extLst>
              <a:ext uri="{FF2B5EF4-FFF2-40B4-BE49-F238E27FC236}">
                <a16:creationId xmlns:a16="http://schemas.microsoft.com/office/drawing/2014/main" id="{0FB31D59-0093-D50A-8E89-2405E787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8370" y="2294639"/>
            <a:ext cx="4718314" cy="2371349"/>
          </a:xfrm>
          <a:prstGeom prst="rect">
            <a:avLst/>
          </a:prstGeom>
        </p:spPr>
      </p:pic>
      <p:sp>
        <p:nvSpPr>
          <p:cNvPr id="21" name="CasellaDiTesto 20">
            <a:extLst>
              <a:ext uri="{FF2B5EF4-FFF2-40B4-BE49-F238E27FC236}">
                <a16:creationId xmlns:a16="http://schemas.microsoft.com/office/drawing/2014/main" id="{E5C6E7FD-4BF8-E351-9F25-59C4FD6A930A}"/>
              </a:ext>
            </a:extLst>
          </p:cNvPr>
          <p:cNvSpPr txBox="1"/>
          <p:nvPr/>
        </p:nvSpPr>
        <p:spPr>
          <a:xfrm>
            <a:off x="7248909" y="4726181"/>
            <a:ext cx="2237236" cy="369332"/>
          </a:xfrm>
          <a:prstGeom prst="rect">
            <a:avLst/>
          </a:prstGeom>
          <a:noFill/>
        </p:spPr>
        <p:txBody>
          <a:bodyPr wrap="square" rtlCol="0">
            <a:spAutoFit/>
          </a:bodyPr>
          <a:lstStyle/>
          <a:p>
            <a:r>
              <a:rPr lang="it-IT" dirty="0"/>
              <a:t>Immagini 2048x1024</a:t>
            </a:r>
          </a:p>
        </p:txBody>
      </p:sp>
    </p:spTree>
    <p:extLst>
      <p:ext uri="{BB962C8B-B14F-4D97-AF65-F5344CB8AC3E}">
        <p14:creationId xmlns:p14="http://schemas.microsoft.com/office/powerpoint/2010/main" val="113286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4" name="CasellaDiTesto 13">
            <a:extLst>
              <a:ext uri="{FF2B5EF4-FFF2-40B4-BE49-F238E27FC236}">
                <a16:creationId xmlns:a16="http://schemas.microsoft.com/office/drawing/2014/main" id="{609C38BD-BA38-AB3D-6885-3653AC28783D}"/>
              </a:ext>
            </a:extLst>
          </p:cNvPr>
          <p:cNvSpPr txBox="1"/>
          <p:nvPr/>
        </p:nvSpPr>
        <p:spPr>
          <a:xfrm>
            <a:off x="-4805176" y="1015663"/>
            <a:ext cx="4035009" cy="923330"/>
          </a:xfrm>
          <a:prstGeom prst="rect">
            <a:avLst/>
          </a:prstGeom>
          <a:noFill/>
        </p:spPr>
        <p:txBody>
          <a:bodyPr wrap="square" rtlCol="0">
            <a:spAutoFit/>
          </a:bodyPr>
          <a:lstStyle/>
          <a:p>
            <a:r>
              <a:rPr lang="it-IT" dirty="0" err="1">
                <a:solidFill>
                  <a:schemeClr val="bg1"/>
                </a:solidFill>
              </a:rPr>
              <a:t>Cityscapes</a:t>
            </a:r>
            <a:r>
              <a:rPr lang="it-IT" dirty="0">
                <a:solidFill>
                  <a:schemeClr val="bg1"/>
                </a:solidFill>
              </a:rPr>
              <a:t> è un database su larga scala che si concentra sulla comprensione semantica delle scene urbane.</a:t>
            </a:r>
          </a:p>
        </p:txBody>
      </p:sp>
      <p:sp>
        <p:nvSpPr>
          <p:cNvPr id="10" name="CasellaDiTesto 9">
            <a:extLst>
              <a:ext uri="{FF2B5EF4-FFF2-40B4-BE49-F238E27FC236}">
                <a16:creationId xmlns:a16="http://schemas.microsoft.com/office/drawing/2014/main" id="{B60E5262-DDAF-9A77-80BA-FD40963E5517}"/>
              </a:ext>
            </a:extLst>
          </p:cNvPr>
          <p:cNvSpPr txBox="1"/>
          <p:nvPr/>
        </p:nvSpPr>
        <p:spPr>
          <a:xfrm>
            <a:off x="-4805177" y="2187653"/>
            <a:ext cx="4656366" cy="2585323"/>
          </a:xfrm>
          <a:prstGeom prst="rect">
            <a:avLst/>
          </a:prstGeom>
          <a:noFill/>
        </p:spPr>
        <p:txBody>
          <a:bodyPr wrap="square" rtlCol="0">
            <a:spAutoFit/>
          </a:bodyPr>
          <a:lstStyle/>
          <a:p>
            <a:r>
              <a:rPr lang="it-IT" dirty="0">
                <a:solidFill>
                  <a:schemeClr val="bg1"/>
                </a:solidFill>
              </a:rPr>
              <a:t>Abbiamo 34 classi raggruppate in 8 categorie:</a:t>
            </a:r>
          </a:p>
          <a:p>
            <a:r>
              <a:rPr lang="it-IT" dirty="0">
                <a:solidFill>
                  <a:schemeClr val="bg1"/>
                </a:solidFill>
              </a:rPr>
              <a:t>	-superfici piane</a:t>
            </a:r>
          </a:p>
          <a:p>
            <a:r>
              <a:rPr lang="it-IT" dirty="0">
                <a:solidFill>
                  <a:schemeClr val="bg1"/>
                </a:solidFill>
              </a:rPr>
              <a:t>	-esseri umani</a:t>
            </a:r>
          </a:p>
          <a:p>
            <a:r>
              <a:rPr lang="it-IT" dirty="0">
                <a:solidFill>
                  <a:schemeClr val="bg1"/>
                </a:solidFill>
              </a:rPr>
              <a:t>	-veicoli</a:t>
            </a:r>
          </a:p>
          <a:p>
            <a:r>
              <a:rPr lang="it-IT" dirty="0">
                <a:solidFill>
                  <a:schemeClr val="bg1"/>
                </a:solidFill>
              </a:rPr>
              <a:t>	-costruzioni</a:t>
            </a:r>
          </a:p>
          <a:p>
            <a:r>
              <a:rPr lang="it-IT" dirty="0">
                <a:solidFill>
                  <a:schemeClr val="bg1"/>
                </a:solidFill>
              </a:rPr>
              <a:t>	-oggetti</a:t>
            </a:r>
          </a:p>
          <a:p>
            <a:r>
              <a:rPr lang="it-IT" dirty="0">
                <a:solidFill>
                  <a:schemeClr val="bg1"/>
                </a:solidFill>
              </a:rPr>
              <a:t>	-natura</a:t>
            </a:r>
          </a:p>
          <a:p>
            <a:r>
              <a:rPr lang="it-IT" dirty="0">
                <a:solidFill>
                  <a:schemeClr val="bg1"/>
                </a:solidFill>
              </a:rPr>
              <a:t>	-cielo</a:t>
            </a:r>
          </a:p>
          <a:p>
            <a:r>
              <a:rPr lang="it-IT" dirty="0">
                <a:solidFill>
                  <a:schemeClr val="bg1"/>
                </a:solidFill>
              </a:rPr>
              <a:t>	-vuoto</a:t>
            </a:r>
          </a:p>
        </p:txBody>
      </p:sp>
      <p:sp>
        <p:nvSpPr>
          <p:cNvPr id="15" name="CasellaDiTesto 14">
            <a:extLst>
              <a:ext uri="{FF2B5EF4-FFF2-40B4-BE49-F238E27FC236}">
                <a16:creationId xmlns:a16="http://schemas.microsoft.com/office/drawing/2014/main" id="{D64154D4-031A-6F7B-2632-FF94DA2D38E4}"/>
              </a:ext>
            </a:extLst>
          </p:cNvPr>
          <p:cNvSpPr txBox="1"/>
          <p:nvPr/>
        </p:nvSpPr>
        <p:spPr>
          <a:xfrm>
            <a:off x="-4805176" y="5021636"/>
            <a:ext cx="4035009" cy="923330"/>
          </a:xfrm>
          <a:prstGeom prst="rect">
            <a:avLst/>
          </a:prstGeom>
          <a:noFill/>
        </p:spPr>
        <p:txBody>
          <a:bodyPr wrap="square" rtlCol="0">
            <a:spAutoFit/>
          </a:bodyPr>
          <a:lstStyle/>
          <a:p>
            <a:r>
              <a:rPr lang="it-IT" dirty="0">
                <a:solidFill>
                  <a:schemeClr val="bg1"/>
                </a:solidFill>
              </a:rPr>
              <a:t>I dati sono stati acquisiti in 50 città durante diversi mesi, di giorno e con buone condizioni atmosferiche. </a:t>
            </a:r>
          </a:p>
        </p:txBody>
      </p:sp>
      <p:sp>
        <p:nvSpPr>
          <p:cNvPr id="19" name="Rettangolo con angoli arrotondati 18">
            <a:extLst>
              <a:ext uri="{FF2B5EF4-FFF2-40B4-BE49-F238E27FC236}">
                <a16:creationId xmlns:a16="http://schemas.microsoft.com/office/drawing/2014/main" id="{570DF558-8700-DEC6-ED6A-DBBE615560A8}"/>
              </a:ext>
            </a:extLst>
          </p:cNvPr>
          <p:cNvSpPr/>
          <p:nvPr/>
        </p:nvSpPr>
        <p:spPr>
          <a:xfrm>
            <a:off x="5981701" y="2461260"/>
            <a:ext cx="4023360" cy="2173844"/>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749CF842-54FC-0955-7493-0B4362EB62BA}"/>
              </a:ext>
            </a:extLst>
          </p:cNvPr>
          <p:cNvSpPr txBox="1"/>
          <p:nvPr/>
        </p:nvSpPr>
        <p:spPr>
          <a:xfrm>
            <a:off x="6084071" y="2536596"/>
            <a:ext cx="3738109" cy="2031325"/>
          </a:xfrm>
          <a:prstGeom prst="rect">
            <a:avLst/>
          </a:prstGeom>
          <a:noFill/>
        </p:spPr>
        <p:txBody>
          <a:bodyPr wrap="square" rtlCol="0">
            <a:spAutoFit/>
          </a:bodyPr>
          <a:lstStyle/>
          <a:p>
            <a:r>
              <a:rPr lang="it-IT" dirty="0"/>
              <a:t>I fotogrammi sono stati selezionati manualmente per avere le seguenti caratteristiche:</a:t>
            </a:r>
          </a:p>
          <a:p>
            <a:r>
              <a:rPr lang="it-IT" dirty="0"/>
              <a:t> </a:t>
            </a:r>
          </a:p>
          <a:p>
            <a:r>
              <a:rPr lang="it-IT" dirty="0"/>
              <a:t>-un gran numero di oggetti dinamici</a:t>
            </a:r>
          </a:p>
          <a:p>
            <a:r>
              <a:rPr lang="it-IT" dirty="0"/>
              <a:t>-una disposizione variabile della scena</a:t>
            </a:r>
          </a:p>
          <a:p>
            <a:r>
              <a:rPr lang="it-IT" dirty="0"/>
              <a:t>-uno sfondo variabile</a:t>
            </a:r>
          </a:p>
        </p:txBody>
      </p:sp>
      <p:pic>
        <p:nvPicPr>
          <p:cNvPr id="17" name="Immagine 16" descr="Immagine che contiene parco giochi, aria aperta&#10;&#10;Descrizione generata automaticamente">
            <a:extLst>
              <a:ext uri="{FF2B5EF4-FFF2-40B4-BE49-F238E27FC236}">
                <a16:creationId xmlns:a16="http://schemas.microsoft.com/office/drawing/2014/main" id="{0FB31D59-0093-D50A-8E89-2405E787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 y="2294639"/>
            <a:ext cx="4718314" cy="2371349"/>
          </a:xfrm>
          <a:prstGeom prst="rect">
            <a:avLst/>
          </a:prstGeom>
        </p:spPr>
      </p:pic>
      <p:sp>
        <p:nvSpPr>
          <p:cNvPr id="18" name="CasellaDiTesto 17">
            <a:extLst>
              <a:ext uri="{FF2B5EF4-FFF2-40B4-BE49-F238E27FC236}">
                <a16:creationId xmlns:a16="http://schemas.microsoft.com/office/drawing/2014/main" id="{7E6F31F6-B140-2A87-910F-D4BBE7CA334E}"/>
              </a:ext>
            </a:extLst>
          </p:cNvPr>
          <p:cNvSpPr txBox="1"/>
          <p:nvPr/>
        </p:nvSpPr>
        <p:spPr>
          <a:xfrm>
            <a:off x="1983489" y="4772976"/>
            <a:ext cx="2237236" cy="369332"/>
          </a:xfrm>
          <a:prstGeom prst="rect">
            <a:avLst/>
          </a:prstGeom>
          <a:noFill/>
        </p:spPr>
        <p:txBody>
          <a:bodyPr wrap="square" rtlCol="0">
            <a:spAutoFit/>
          </a:bodyPr>
          <a:lstStyle/>
          <a:p>
            <a:r>
              <a:rPr lang="it-IT" dirty="0">
                <a:solidFill>
                  <a:schemeClr val="bg1"/>
                </a:solidFill>
              </a:rPr>
              <a:t>Immagini 2048x1024</a:t>
            </a:r>
          </a:p>
        </p:txBody>
      </p:sp>
      <p:sp>
        <p:nvSpPr>
          <p:cNvPr id="20" name="CasellaDiTesto 19">
            <a:extLst>
              <a:ext uri="{FF2B5EF4-FFF2-40B4-BE49-F238E27FC236}">
                <a16:creationId xmlns:a16="http://schemas.microsoft.com/office/drawing/2014/main" id="{1F8B3890-70CD-295C-FD43-BFECE4BF10B9}"/>
              </a:ext>
            </a:extLst>
          </p:cNvPr>
          <p:cNvSpPr txBox="1"/>
          <p:nvPr/>
        </p:nvSpPr>
        <p:spPr>
          <a:xfrm>
            <a:off x="460244" y="1139140"/>
            <a:ext cx="6740656" cy="646331"/>
          </a:xfrm>
          <a:prstGeom prst="rect">
            <a:avLst/>
          </a:prstGeom>
          <a:noFill/>
        </p:spPr>
        <p:txBody>
          <a:bodyPr wrap="square" rtlCol="0">
            <a:spAutoFit/>
          </a:bodyPr>
          <a:lstStyle/>
          <a:p>
            <a:r>
              <a:rPr lang="it-IT" dirty="0"/>
              <a:t>Abbiamo definito un Dataset </a:t>
            </a:r>
            <a:r>
              <a:rPr lang="it-IT" dirty="0" err="1"/>
              <a:t>cityscapes</a:t>
            </a:r>
            <a:r>
              <a:rPr lang="it-IT" dirty="0"/>
              <a:t>, che è un sottoinsieme di quello originale, pensato per le risorse computazionali a disposizione.</a:t>
            </a:r>
          </a:p>
        </p:txBody>
      </p:sp>
    </p:spTree>
    <p:extLst>
      <p:ext uri="{BB962C8B-B14F-4D97-AF65-F5344CB8AC3E}">
        <p14:creationId xmlns:p14="http://schemas.microsoft.com/office/powerpoint/2010/main" val="114752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76970" y="1015663"/>
            <a:ext cx="6823929" cy="858857"/>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749CF842-54FC-0955-7493-0B4362EB62BA}"/>
              </a:ext>
            </a:extLst>
          </p:cNvPr>
          <p:cNvSpPr txBox="1"/>
          <p:nvPr/>
        </p:nvSpPr>
        <p:spPr>
          <a:xfrm>
            <a:off x="-3882889" y="2536596"/>
            <a:ext cx="3738109" cy="2031325"/>
          </a:xfrm>
          <a:prstGeom prst="rect">
            <a:avLst/>
          </a:prstGeom>
          <a:noFill/>
        </p:spPr>
        <p:txBody>
          <a:bodyPr wrap="square" rtlCol="0">
            <a:spAutoFit/>
          </a:bodyPr>
          <a:lstStyle/>
          <a:p>
            <a:r>
              <a:rPr lang="it-IT" dirty="0">
                <a:solidFill>
                  <a:schemeClr val="bg1"/>
                </a:solidFill>
              </a:rPr>
              <a:t>I fotogrammi sono stati selezionati manualmente per avere le seguenti caratteristiche:</a:t>
            </a:r>
          </a:p>
          <a:p>
            <a:r>
              <a:rPr lang="it-IT" dirty="0">
                <a:solidFill>
                  <a:schemeClr val="bg1"/>
                </a:solidFill>
              </a:rPr>
              <a:t> </a:t>
            </a:r>
          </a:p>
          <a:p>
            <a:r>
              <a:rPr lang="it-IT" dirty="0">
                <a:solidFill>
                  <a:schemeClr val="bg1"/>
                </a:solidFill>
              </a:rPr>
              <a:t>-un gran numero di oggetti dinamici</a:t>
            </a:r>
          </a:p>
          <a:p>
            <a:r>
              <a:rPr lang="it-IT" dirty="0">
                <a:solidFill>
                  <a:schemeClr val="bg1"/>
                </a:solidFill>
              </a:rPr>
              <a:t>-una disposizione variabile della scena</a:t>
            </a:r>
          </a:p>
          <a:p>
            <a:r>
              <a:rPr lang="it-IT" dirty="0">
                <a:solidFill>
                  <a:schemeClr val="bg1"/>
                </a:solidFill>
              </a:rPr>
              <a:t>-uno sfondo variabile</a:t>
            </a:r>
          </a:p>
        </p:txBody>
      </p:sp>
      <p:pic>
        <p:nvPicPr>
          <p:cNvPr id="17" name="Immagine 16" descr="Immagine che contiene parco giochi, aria aperta&#10;&#10;Descrizione generata automaticamente">
            <a:extLst>
              <a:ext uri="{FF2B5EF4-FFF2-40B4-BE49-F238E27FC236}">
                <a16:creationId xmlns:a16="http://schemas.microsoft.com/office/drawing/2014/main" id="{0FB31D59-0093-D50A-8E89-2405E787B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010" y="2294639"/>
            <a:ext cx="4718314" cy="2371349"/>
          </a:xfrm>
          <a:prstGeom prst="rect">
            <a:avLst/>
          </a:prstGeom>
        </p:spPr>
      </p:pic>
      <p:sp>
        <p:nvSpPr>
          <p:cNvPr id="18" name="CasellaDiTesto 17">
            <a:extLst>
              <a:ext uri="{FF2B5EF4-FFF2-40B4-BE49-F238E27FC236}">
                <a16:creationId xmlns:a16="http://schemas.microsoft.com/office/drawing/2014/main" id="{7E6F31F6-B140-2A87-910F-D4BBE7CA334E}"/>
              </a:ext>
            </a:extLst>
          </p:cNvPr>
          <p:cNvSpPr txBox="1"/>
          <p:nvPr/>
        </p:nvSpPr>
        <p:spPr>
          <a:xfrm>
            <a:off x="-7983471" y="4772976"/>
            <a:ext cx="2237236" cy="369332"/>
          </a:xfrm>
          <a:prstGeom prst="rect">
            <a:avLst/>
          </a:prstGeom>
          <a:noFill/>
        </p:spPr>
        <p:txBody>
          <a:bodyPr wrap="square" rtlCol="0">
            <a:spAutoFit/>
          </a:bodyPr>
          <a:lstStyle/>
          <a:p>
            <a:r>
              <a:rPr lang="it-IT" dirty="0">
                <a:solidFill>
                  <a:schemeClr val="bg1"/>
                </a:solidFill>
              </a:rPr>
              <a:t>Immagini 2048x1024</a:t>
            </a:r>
          </a:p>
        </p:txBody>
      </p:sp>
      <p:sp>
        <p:nvSpPr>
          <p:cNvPr id="4" name="CasellaDiTesto 3">
            <a:extLst>
              <a:ext uri="{FF2B5EF4-FFF2-40B4-BE49-F238E27FC236}">
                <a16:creationId xmlns:a16="http://schemas.microsoft.com/office/drawing/2014/main" id="{B368EC21-DDF5-F13E-0F0E-7A60365A2338}"/>
              </a:ext>
            </a:extLst>
          </p:cNvPr>
          <p:cNvSpPr txBox="1"/>
          <p:nvPr/>
        </p:nvSpPr>
        <p:spPr>
          <a:xfrm>
            <a:off x="460244" y="1139140"/>
            <a:ext cx="6740656" cy="646331"/>
          </a:xfrm>
          <a:prstGeom prst="rect">
            <a:avLst/>
          </a:prstGeom>
          <a:noFill/>
        </p:spPr>
        <p:txBody>
          <a:bodyPr wrap="square" rtlCol="0">
            <a:spAutoFit/>
          </a:bodyPr>
          <a:lstStyle/>
          <a:p>
            <a:r>
              <a:rPr lang="it-IT" dirty="0"/>
              <a:t>Abbiamo definito un Dataset </a:t>
            </a:r>
            <a:r>
              <a:rPr lang="it-IT" dirty="0" err="1"/>
              <a:t>cityscapes</a:t>
            </a:r>
            <a:r>
              <a:rPr lang="it-IT" dirty="0"/>
              <a:t>, che è un sottoinsieme di quello originale, pensato per le risorse computazionali a disposizione.</a:t>
            </a:r>
          </a:p>
        </p:txBody>
      </p:sp>
    </p:spTree>
    <p:extLst>
      <p:ext uri="{BB962C8B-B14F-4D97-AF65-F5344CB8AC3E}">
        <p14:creationId xmlns:p14="http://schemas.microsoft.com/office/powerpoint/2010/main" val="332670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76971" y="1983403"/>
            <a:ext cx="6305769" cy="203132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368EC21-DDF5-F13E-0F0E-7A60365A2338}"/>
              </a:ext>
            </a:extLst>
          </p:cNvPr>
          <p:cNvSpPr txBox="1"/>
          <p:nvPr/>
        </p:nvSpPr>
        <p:spPr>
          <a:xfrm>
            <a:off x="460244" y="1139140"/>
            <a:ext cx="6740656" cy="646331"/>
          </a:xfrm>
          <a:prstGeom prst="rect">
            <a:avLst/>
          </a:prstGeom>
          <a:noFill/>
        </p:spPr>
        <p:txBody>
          <a:bodyPr wrap="square" rtlCol="0">
            <a:spAutoFit/>
          </a:bodyPr>
          <a:lstStyle/>
          <a:p>
            <a:r>
              <a:rPr lang="it-IT" dirty="0">
                <a:solidFill>
                  <a:schemeClr val="bg1"/>
                </a:solidFill>
              </a:rPr>
              <a:t>Abbiamo definito un Dataset </a:t>
            </a:r>
            <a:r>
              <a:rPr lang="it-IT" dirty="0" err="1">
                <a:solidFill>
                  <a:schemeClr val="bg1"/>
                </a:solidFill>
              </a:rPr>
              <a:t>cityscapes</a:t>
            </a:r>
            <a:r>
              <a:rPr lang="it-IT" dirty="0">
                <a:solidFill>
                  <a:schemeClr val="bg1"/>
                </a:solidFill>
              </a:rPr>
              <a:t>, che è un sottoinsieme di quello originale, pensato per le risorse computazionali a disposizione.</a:t>
            </a:r>
          </a:p>
        </p:txBody>
      </p:sp>
    </p:spTree>
    <p:extLst>
      <p:ext uri="{BB962C8B-B14F-4D97-AF65-F5344CB8AC3E}">
        <p14:creationId xmlns:p14="http://schemas.microsoft.com/office/powerpoint/2010/main" val="205316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76971" y="1983403"/>
            <a:ext cx="6305769" cy="203132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368EC21-DDF5-F13E-0F0E-7A60365A2338}"/>
              </a:ext>
            </a:extLst>
          </p:cNvPr>
          <p:cNvSpPr txBox="1"/>
          <p:nvPr/>
        </p:nvSpPr>
        <p:spPr>
          <a:xfrm>
            <a:off x="460244" y="1139140"/>
            <a:ext cx="6740656" cy="646331"/>
          </a:xfrm>
          <a:prstGeom prst="rect">
            <a:avLst/>
          </a:prstGeom>
          <a:noFill/>
        </p:spPr>
        <p:txBody>
          <a:bodyPr wrap="square" rtlCol="0">
            <a:spAutoFit/>
          </a:bodyPr>
          <a:lstStyle/>
          <a:p>
            <a:r>
              <a:rPr lang="it-IT" dirty="0">
                <a:solidFill>
                  <a:schemeClr val="bg1"/>
                </a:solidFill>
              </a:rPr>
              <a:t>Abbiamo definito un Dataset </a:t>
            </a:r>
            <a:r>
              <a:rPr lang="it-IT" dirty="0" err="1">
                <a:solidFill>
                  <a:schemeClr val="bg1"/>
                </a:solidFill>
              </a:rPr>
              <a:t>cityscapes</a:t>
            </a:r>
            <a:r>
              <a:rPr lang="it-IT" dirty="0">
                <a:solidFill>
                  <a:schemeClr val="bg1"/>
                </a:solidFill>
              </a:rPr>
              <a:t>, che è un sottoinsieme di quello originale, pensato per le risorse computazionali a disposizione.</a:t>
            </a:r>
          </a:p>
        </p:txBody>
      </p:sp>
      <p:pic>
        <p:nvPicPr>
          <p:cNvPr id="3" name="Segnaposto contenuto 4">
            <a:extLst>
              <a:ext uri="{FF2B5EF4-FFF2-40B4-BE49-F238E27FC236}">
                <a16:creationId xmlns:a16="http://schemas.microsoft.com/office/drawing/2014/main" id="{082175FB-6EC5-C811-1171-1684CA0833DB}"/>
              </a:ext>
            </a:extLst>
          </p:cNvPr>
          <p:cNvPicPr>
            <a:picLocks noGrp="1" noChangeAspect="1"/>
          </p:cNvPicPr>
          <p:nvPr/>
        </p:nvPicPr>
        <p:blipFill>
          <a:blip r:embed="rId4"/>
          <a:stretch>
            <a:fillRect/>
          </a:stretch>
        </p:blipFill>
        <p:spPr>
          <a:xfrm>
            <a:off x="601503" y="2242730"/>
            <a:ext cx="5831111" cy="1520456"/>
          </a:xfrm>
          <a:prstGeom prst="rect">
            <a:avLst/>
          </a:prstGeom>
        </p:spPr>
      </p:pic>
      <p:sp>
        <p:nvSpPr>
          <p:cNvPr id="5" name="CasellaDiTesto 4">
            <a:extLst>
              <a:ext uri="{FF2B5EF4-FFF2-40B4-BE49-F238E27FC236}">
                <a16:creationId xmlns:a16="http://schemas.microsoft.com/office/drawing/2014/main" id="{625B8818-F513-355B-09FF-60D612825A36}"/>
              </a:ext>
            </a:extLst>
          </p:cNvPr>
          <p:cNvSpPr txBox="1"/>
          <p:nvPr/>
        </p:nvSpPr>
        <p:spPr>
          <a:xfrm>
            <a:off x="460244" y="4107340"/>
            <a:ext cx="6146296" cy="923330"/>
          </a:xfrm>
          <a:prstGeom prst="rect">
            <a:avLst/>
          </a:prstGeom>
          <a:noFill/>
        </p:spPr>
        <p:txBody>
          <a:bodyPr wrap="square" rtlCol="0">
            <a:spAutoFit/>
          </a:bodyPr>
          <a:lstStyle/>
          <a:p>
            <a:r>
              <a:rPr lang="it-IT" dirty="0"/>
              <a:t>- </a:t>
            </a:r>
            <a:r>
              <a:rPr lang="it-IT" dirty="0" err="1"/>
              <a:t>PNGImages</a:t>
            </a:r>
            <a:endParaRPr lang="it-IT" dirty="0"/>
          </a:p>
          <a:p>
            <a:r>
              <a:rPr lang="it-IT" dirty="0"/>
              <a:t>Ottenuto selezionando circa 500 immagini dalla cartella «leftImg8bit\</a:t>
            </a:r>
            <a:r>
              <a:rPr lang="it-IT" dirty="0" err="1"/>
              <a:t>train</a:t>
            </a:r>
            <a:r>
              <a:rPr lang="it-IT" dirty="0"/>
              <a:t>\..\{city}_{seq:0&gt;6}_{frame:0&gt;6}.png»</a:t>
            </a:r>
          </a:p>
        </p:txBody>
      </p:sp>
    </p:spTree>
    <p:extLst>
      <p:ext uri="{BB962C8B-B14F-4D97-AF65-F5344CB8AC3E}">
        <p14:creationId xmlns:p14="http://schemas.microsoft.com/office/powerpoint/2010/main" val="53524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460244" y="4007677"/>
            <a:ext cx="5635756" cy="120032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B368EC21-DDF5-F13E-0F0E-7A60365A2338}"/>
              </a:ext>
            </a:extLst>
          </p:cNvPr>
          <p:cNvSpPr txBox="1"/>
          <p:nvPr/>
        </p:nvSpPr>
        <p:spPr>
          <a:xfrm>
            <a:off x="460244" y="1139140"/>
            <a:ext cx="6740656" cy="646331"/>
          </a:xfrm>
          <a:prstGeom prst="rect">
            <a:avLst/>
          </a:prstGeom>
          <a:noFill/>
        </p:spPr>
        <p:txBody>
          <a:bodyPr wrap="square" rtlCol="0">
            <a:spAutoFit/>
          </a:bodyPr>
          <a:lstStyle/>
          <a:p>
            <a:r>
              <a:rPr lang="it-IT" dirty="0">
                <a:solidFill>
                  <a:schemeClr val="bg1"/>
                </a:solidFill>
              </a:rPr>
              <a:t>Abbiamo definito un Dataset </a:t>
            </a:r>
            <a:r>
              <a:rPr lang="it-IT" dirty="0" err="1">
                <a:solidFill>
                  <a:schemeClr val="bg1"/>
                </a:solidFill>
              </a:rPr>
              <a:t>cityscapes</a:t>
            </a:r>
            <a:r>
              <a:rPr lang="it-IT" dirty="0">
                <a:solidFill>
                  <a:schemeClr val="bg1"/>
                </a:solidFill>
              </a:rPr>
              <a:t>, che è un sottoinsieme di quello originale, pensato per le risorse computazionali a disposizione.</a:t>
            </a:r>
          </a:p>
        </p:txBody>
      </p:sp>
      <p:pic>
        <p:nvPicPr>
          <p:cNvPr id="3" name="Segnaposto contenuto 4">
            <a:extLst>
              <a:ext uri="{FF2B5EF4-FFF2-40B4-BE49-F238E27FC236}">
                <a16:creationId xmlns:a16="http://schemas.microsoft.com/office/drawing/2014/main" id="{082175FB-6EC5-C811-1171-1684CA0833DB}"/>
              </a:ext>
            </a:extLst>
          </p:cNvPr>
          <p:cNvPicPr>
            <a:picLocks noGrp="1" noChangeAspect="1"/>
          </p:cNvPicPr>
          <p:nvPr/>
        </p:nvPicPr>
        <p:blipFill>
          <a:blip r:embed="rId4"/>
          <a:stretch>
            <a:fillRect/>
          </a:stretch>
        </p:blipFill>
        <p:spPr>
          <a:xfrm>
            <a:off x="601503" y="2242730"/>
            <a:ext cx="5831111" cy="1520456"/>
          </a:xfrm>
          <a:prstGeom prst="rect">
            <a:avLst/>
          </a:prstGeom>
        </p:spPr>
      </p:pic>
      <p:sp>
        <p:nvSpPr>
          <p:cNvPr id="5" name="CasellaDiTesto 4">
            <a:extLst>
              <a:ext uri="{FF2B5EF4-FFF2-40B4-BE49-F238E27FC236}">
                <a16:creationId xmlns:a16="http://schemas.microsoft.com/office/drawing/2014/main" id="{0D5A74F2-4FBA-A794-1B11-DEE8F5E159C5}"/>
              </a:ext>
            </a:extLst>
          </p:cNvPr>
          <p:cNvSpPr txBox="1"/>
          <p:nvPr/>
        </p:nvSpPr>
        <p:spPr>
          <a:xfrm>
            <a:off x="460244" y="4107340"/>
            <a:ext cx="6146296" cy="923330"/>
          </a:xfrm>
          <a:prstGeom prst="rect">
            <a:avLst/>
          </a:prstGeom>
          <a:noFill/>
        </p:spPr>
        <p:txBody>
          <a:bodyPr wrap="square" rtlCol="0">
            <a:spAutoFit/>
          </a:bodyPr>
          <a:lstStyle/>
          <a:p>
            <a:r>
              <a:rPr lang="it-IT" dirty="0"/>
              <a:t>- </a:t>
            </a:r>
            <a:r>
              <a:rPr lang="it-IT" dirty="0" err="1"/>
              <a:t>PNGImages</a:t>
            </a:r>
            <a:endParaRPr lang="it-IT" dirty="0"/>
          </a:p>
          <a:p>
            <a:r>
              <a:rPr lang="it-IT" dirty="0"/>
              <a:t>Ottenuto selezionando circa 500 immagini dalla cartella «leftImg8bit\</a:t>
            </a:r>
            <a:r>
              <a:rPr lang="it-IT" dirty="0" err="1"/>
              <a:t>train</a:t>
            </a:r>
            <a:r>
              <a:rPr lang="it-IT" dirty="0"/>
              <a:t>\..\{city}_{seq:0&gt;6}_{frame:0&gt;6}.png»</a:t>
            </a:r>
          </a:p>
        </p:txBody>
      </p:sp>
      <p:sp>
        <p:nvSpPr>
          <p:cNvPr id="6" name="CasellaDiTesto 5">
            <a:extLst>
              <a:ext uri="{FF2B5EF4-FFF2-40B4-BE49-F238E27FC236}">
                <a16:creationId xmlns:a16="http://schemas.microsoft.com/office/drawing/2014/main" id="{A6419610-3137-6241-694C-FD84018A387F}"/>
              </a:ext>
            </a:extLst>
          </p:cNvPr>
          <p:cNvSpPr txBox="1"/>
          <p:nvPr/>
        </p:nvSpPr>
        <p:spPr>
          <a:xfrm>
            <a:off x="460244" y="5374825"/>
            <a:ext cx="7289296" cy="923330"/>
          </a:xfrm>
          <a:prstGeom prst="rect">
            <a:avLst/>
          </a:prstGeom>
          <a:noFill/>
        </p:spPr>
        <p:txBody>
          <a:bodyPr wrap="square" rtlCol="0">
            <a:spAutoFit/>
          </a:bodyPr>
          <a:lstStyle/>
          <a:p>
            <a:r>
              <a:rPr lang="it-IT" dirty="0"/>
              <a:t>- </a:t>
            </a:r>
            <a:r>
              <a:rPr lang="it-IT" dirty="0" err="1"/>
              <a:t>CityMask</a:t>
            </a:r>
            <a:endParaRPr lang="it-IT" dirty="0"/>
          </a:p>
          <a:p>
            <a:r>
              <a:rPr lang="it-IT" dirty="0"/>
              <a:t>Ottenuto selezionando 500 immagini corrispondenti alle prime dalla cartella «</a:t>
            </a:r>
            <a:r>
              <a:rPr lang="it-IT" dirty="0" err="1"/>
              <a:t>gtFine</a:t>
            </a:r>
            <a:r>
              <a:rPr lang="it-IT" dirty="0"/>
              <a:t>\</a:t>
            </a:r>
            <a:r>
              <a:rPr lang="it-IT" dirty="0" err="1"/>
              <a:t>train</a:t>
            </a:r>
            <a:r>
              <a:rPr lang="it-IT" dirty="0"/>
              <a:t>\..\{city}_{seq:0&gt;6}_{frame:0&gt;6}.{_gtFine_instanceIds}.png</a:t>
            </a:r>
          </a:p>
        </p:txBody>
      </p:sp>
      <p:sp>
        <p:nvSpPr>
          <p:cNvPr id="7" name="CasellaDiTesto 6">
            <a:extLst>
              <a:ext uri="{FF2B5EF4-FFF2-40B4-BE49-F238E27FC236}">
                <a16:creationId xmlns:a16="http://schemas.microsoft.com/office/drawing/2014/main" id="{B513FD1A-B79A-D205-8CAD-F1FE16110A50}"/>
              </a:ext>
            </a:extLst>
          </p:cNvPr>
          <p:cNvSpPr txBox="1"/>
          <p:nvPr/>
        </p:nvSpPr>
        <p:spPr>
          <a:xfrm>
            <a:off x="6978161" y="2322764"/>
            <a:ext cx="3689840" cy="1200329"/>
          </a:xfrm>
          <a:prstGeom prst="rect">
            <a:avLst/>
          </a:prstGeom>
          <a:noFill/>
        </p:spPr>
        <p:txBody>
          <a:bodyPr wrap="square" rtlCol="0">
            <a:spAutoFit/>
          </a:bodyPr>
          <a:lstStyle/>
          <a:p>
            <a:r>
              <a:rPr lang="it-IT" dirty="0"/>
              <a:t>- test.png</a:t>
            </a:r>
          </a:p>
          <a:p>
            <a:r>
              <a:rPr lang="it-IT" dirty="0"/>
              <a:t>Un’immagine usata in fase di inferenza che non è stata utilizzata in fase di training</a:t>
            </a:r>
          </a:p>
        </p:txBody>
      </p:sp>
    </p:spTree>
    <p:extLst>
      <p:ext uri="{BB962C8B-B14F-4D97-AF65-F5344CB8AC3E}">
        <p14:creationId xmlns:p14="http://schemas.microsoft.com/office/powerpoint/2010/main" val="26314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460244" y="5249737"/>
            <a:ext cx="7289296" cy="1200329"/>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B368EC21-DDF5-F13E-0F0E-7A60365A2338}"/>
              </a:ext>
            </a:extLst>
          </p:cNvPr>
          <p:cNvSpPr txBox="1"/>
          <p:nvPr/>
        </p:nvSpPr>
        <p:spPr>
          <a:xfrm>
            <a:off x="460244" y="1139140"/>
            <a:ext cx="6740656" cy="646331"/>
          </a:xfrm>
          <a:prstGeom prst="rect">
            <a:avLst/>
          </a:prstGeom>
          <a:noFill/>
        </p:spPr>
        <p:txBody>
          <a:bodyPr wrap="square" rtlCol="0">
            <a:spAutoFit/>
          </a:bodyPr>
          <a:lstStyle/>
          <a:p>
            <a:r>
              <a:rPr lang="it-IT" dirty="0">
                <a:solidFill>
                  <a:schemeClr val="bg1"/>
                </a:solidFill>
              </a:rPr>
              <a:t>Abbiamo definito un Dataset </a:t>
            </a:r>
            <a:r>
              <a:rPr lang="it-IT" dirty="0" err="1">
                <a:solidFill>
                  <a:schemeClr val="bg1"/>
                </a:solidFill>
              </a:rPr>
              <a:t>cityscapes</a:t>
            </a:r>
            <a:r>
              <a:rPr lang="it-IT" dirty="0">
                <a:solidFill>
                  <a:schemeClr val="bg1"/>
                </a:solidFill>
              </a:rPr>
              <a:t>, che è un sottoinsieme di quello originale, pensato per le risorse computazionali a disposizione.</a:t>
            </a:r>
          </a:p>
        </p:txBody>
      </p:sp>
      <p:pic>
        <p:nvPicPr>
          <p:cNvPr id="3" name="Segnaposto contenuto 4">
            <a:extLst>
              <a:ext uri="{FF2B5EF4-FFF2-40B4-BE49-F238E27FC236}">
                <a16:creationId xmlns:a16="http://schemas.microsoft.com/office/drawing/2014/main" id="{082175FB-6EC5-C811-1171-1684CA0833DB}"/>
              </a:ext>
            </a:extLst>
          </p:cNvPr>
          <p:cNvPicPr>
            <a:picLocks noGrp="1" noChangeAspect="1"/>
          </p:cNvPicPr>
          <p:nvPr/>
        </p:nvPicPr>
        <p:blipFill>
          <a:blip r:embed="rId4"/>
          <a:stretch>
            <a:fillRect/>
          </a:stretch>
        </p:blipFill>
        <p:spPr>
          <a:xfrm>
            <a:off x="601503" y="2242730"/>
            <a:ext cx="5831111" cy="1520456"/>
          </a:xfrm>
          <a:prstGeom prst="rect">
            <a:avLst/>
          </a:prstGeom>
        </p:spPr>
      </p:pic>
      <p:sp>
        <p:nvSpPr>
          <p:cNvPr id="5" name="CasellaDiTesto 4">
            <a:extLst>
              <a:ext uri="{FF2B5EF4-FFF2-40B4-BE49-F238E27FC236}">
                <a16:creationId xmlns:a16="http://schemas.microsoft.com/office/drawing/2014/main" id="{0D5A74F2-4FBA-A794-1B11-DEE8F5E159C5}"/>
              </a:ext>
            </a:extLst>
          </p:cNvPr>
          <p:cNvSpPr txBox="1"/>
          <p:nvPr/>
        </p:nvSpPr>
        <p:spPr>
          <a:xfrm>
            <a:off x="460244" y="4107340"/>
            <a:ext cx="6146296" cy="923330"/>
          </a:xfrm>
          <a:prstGeom prst="rect">
            <a:avLst/>
          </a:prstGeom>
          <a:noFill/>
        </p:spPr>
        <p:txBody>
          <a:bodyPr wrap="square" rtlCol="0">
            <a:spAutoFit/>
          </a:bodyPr>
          <a:lstStyle/>
          <a:p>
            <a:r>
              <a:rPr lang="it-IT" dirty="0">
                <a:solidFill>
                  <a:schemeClr val="bg1"/>
                </a:solidFill>
              </a:rPr>
              <a:t>- </a:t>
            </a:r>
            <a:r>
              <a:rPr lang="it-IT" dirty="0" err="1">
                <a:solidFill>
                  <a:schemeClr val="bg1"/>
                </a:solidFill>
              </a:rPr>
              <a:t>PNGImages</a:t>
            </a:r>
            <a:endParaRPr lang="it-IT" dirty="0">
              <a:solidFill>
                <a:schemeClr val="bg1"/>
              </a:solidFill>
            </a:endParaRPr>
          </a:p>
          <a:p>
            <a:r>
              <a:rPr lang="it-IT" dirty="0">
                <a:solidFill>
                  <a:schemeClr val="bg1"/>
                </a:solidFill>
              </a:rPr>
              <a:t>Ottenuto selezionando circa 500 immagini dalla cartella «leftImg8bit\</a:t>
            </a:r>
            <a:r>
              <a:rPr lang="it-IT" dirty="0" err="1">
                <a:solidFill>
                  <a:schemeClr val="bg1"/>
                </a:solidFill>
              </a:rPr>
              <a:t>train</a:t>
            </a:r>
            <a:r>
              <a:rPr lang="it-IT" dirty="0">
                <a:solidFill>
                  <a:schemeClr val="bg1"/>
                </a:solidFill>
              </a:rPr>
              <a:t>\..\{city}_{seq:0&gt;6}_{frame:0&gt;6}.png»</a:t>
            </a:r>
          </a:p>
        </p:txBody>
      </p:sp>
      <p:sp>
        <p:nvSpPr>
          <p:cNvPr id="6" name="CasellaDiTesto 5">
            <a:extLst>
              <a:ext uri="{FF2B5EF4-FFF2-40B4-BE49-F238E27FC236}">
                <a16:creationId xmlns:a16="http://schemas.microsoft.com/office/drawing/2014/main" id="{A6419610-3137-6241-694C-FD84018A387F}"/>
              </a:ext>
            </a:extLst>
          </p:cNvPr>
          <p:cNvSpPr txBox="1"/>
          <p:nvPr/>
        </p:nvSpPr>
        <p:spPr>
          <a:xfrm>
            <a:off x="460244" y="5374825"/>
            <a:ext cx="7289296" cy="923330"/>
          </a:xfrm>
          <a:prstGeom prst="rect">
            <a:avLst/>
          </a:prstGeom>
          <a:noFill/>
        </p:spPr>
        <p:txBody>
          <a:bodyPr wrap="square" rtlCol="0">
            <a:spAutoFit/>
          </a:bodyPr>
          <a:lstStyle/>
          <a:p>
            <a:r>
              <a:rPr lang="it-IT" dirty="0"/>
              <a:t>- </a:t>
            </a:r>
            <a:r>
              <a:rPr lang="it-IT" dirty="0" err="1"/>
              <a:t>CityMask</a:t>
            </a:r>
            <a:endParaRPr lang="it-IT" dirty="0"/>
          </a:p>
          <a:p>
            <a:r>
              <a:rPr lang="it-IT" dirty="0"/>
              <a:t>Ottenuto selezionando 500 immagini corrispondenti alle prime dalla cartella «</a:t>
            </a:r>
            <a:r>
              <a:rPr lang="it-IT" dirty="0" err="1"/>
              <a:t>gtFine</a:t>
            </a:r>
            <a:r>
              <a:rPr lang="it-IT" dirty="0"/>
              <a:t>\</a:t>
            </a:r>
            <a:r>
              <a:rPr lang="it-IT" dirty="0" err="1"/>
              <a:t>train</a:t>
            </a:r>
            <a:r>
              <a:rPr lang="it-IT" dirty="0"/>
              <a:t>\..\{city}_{seq:0&gt;6}_{frame:0&gt;6}.{_gtFine_instanceIds}.png</a:t>
            </a:r>
          </a:p>
        </p:txBody>
      </p:sp>
      <p:sp>
        <p:nvSpPr>
          <p:cNvPr id="7" name="CasellaDiTesto 6">
            <a:extLst>
              <a:ext uri="{FF2B5EF4-FFF2-40B4-BE49-F238E27FC236}">
                <a16:creationId xmlns:a16="http://schemas.microsoft.com/office/drawing/2014/main" id="{B513FD1A-B79A-D205-8CAD-F1FE16110A50}"/>
              </a:ext>
            </a:extLst>
          </p:cNvPr>
          <p:cNvSpPr txBox="1"/>
          <p:nvPr/>
        </p:nvSpPr>
        <p:spPr>
          <a:xfrm>
            <a:off x="6978161" y="2322764"/>
            <a:ext cx="3689840" cy="1200329"/>
          </a:xfrm>
          <a:prstGeom prst="rect">
            <a:avLst/>
          </a:prstGeom>
          <a:noFill/>
        </p:spPr>
        <p:txBody>
          <a:bodyPr wrap="square" rtlCol="0">
            <a:spAutoFit/>
          </a:bodyPr>
          <a:lstStyle/>
          <a:p>
            <a:r>
              <a:rPr lang="it-IT" dirty="0"/>
              <a:t>- test.png</a:t>
            </a:r>
          </a:p>
          <a:p>
            <a:r>
              <a:rPr lang="it-IT" dirty="0"/>
              <a:t>Un’immagine usata in fase di inferenza che non è stata utilizzata in fase di training</a:t>
            </a:r>
          </a:p>
        </p:txBody>
      </p:sp>
    </p:spTree>
    <p:extLst>
      <p:ext uri="{BB962C8B-B14F-4D97-AF65-F5344CB8AC3E}">
        <p14:creationId xmlns:p14="http://schemas.microsoft.com/office/powerpoint/2010/main" val="213826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C7EDC18E-A1A3-B528-D223-5A1C8072CF1A}"/>
              </a:ext>
            </a:extLst>
          </p:cNvPr>
          <p:cNvSpPr txBox="1"/>
          <p:nvPr/>
        </p:nvSpPr>
        <p:spPr>
          <a:xfrm>
            <a:off x="5838675" y="3282001"/>
            <a:ext cx="957262" cy="246221"/>
          </a:xfrm>
          <a:prstGeom prst="rect">
            <a:avLst/>
          </a:prstGeom>
          <a:noFill/>
        </p:spPr>
        <p:txBody>
          <a:bodyPr wrap="square" rtlCol="0">
            <a:spAutoFit/>
          </a:bodyPr>
          <a:lstStyle/>
          <a:p>
            <a:r>
              <a:rPr lang="it-IT" sz="1000" dirty="0">
                <a:latin typeface="Impact" panose="020B0806030902050204" pitchFamily="34" charset="0"/>
              </a:rPr>
              <a:t>AUTO</a:t>
            </a:r>
          </a:p>
        </p:txBody>
      </p:sp>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2E4BBEE0-DA4C-94B6-75AC-8E927810AB42}"/>
                  </a:ext>
                </a:extLst>
              </p:cNvPr>
              <p:cNvGraphicFramePr>
                <a:graphicFrameLocks noChangeAspect="1"/>
              </p:cNvGraphicFramePr>
              <p:nvPr/>
            </p:nvGraphicFramePr>
            <p:xfrm>
              <a:off x="-972813" y="-1154376"/>
              <a:ext cx="9566137" cy="8242618"/>
            </p:xfrm>
            <a:graphic>
              <a:graphicData uri="http://schemas.microsoft.com/office/drawing/2017/model3d">
                <am3d:model3d r:embed="rId2">
                  <am3d:spPr>
                    <a:xfrm>
                      <a:off x="0" y="0"/>
                      <a:ext cx="9566137" cy="8242618"/>
                    </a:xfrm>
                    <a:prstGeom prst="rect">
                      <a:avLst/>
                    </a:prstGeom>
                  </am3d:spPr>
                  <am3d:camera>
                    <am3d:pos x="0" y="0" z="68965310"/>
                    <am3d:up dx="0" dy="36000000" dz="0"/>
                    <am3d:lookAt x="0" y="0" z="0"/>
                    <am3d:perspective fov="2700000"/>
                  </am3d:camera>
                  <am3d:trans>
                    <am3d:meterPerModelUnit n="41754" d="1000000"/>
                    <am3d:preTrans dx="-187341" dy="-5355347" dz="263"/>
                    <am3d:scale>
                      <am3d:sx n="1000000" d="1000000"/>
                      <am3d:sy n="1000000" d="1000000"/>
                      <am3d:sz n="1000000" d="1000000"/>
                    </am3d:scale>
                    <am3d:rot ax="1383318" ay="2001233" az="790230"/>
                    <am3d:postTrans dx="0" dy="0" dz="0"/>
                  </am3d:trans>
                  <am3d:raster rName="Office3DRenderer" rVer="16.0.8326">
                    <am3d:blip r:embed="rId3"/>
                  </am3d:raster>
                  <am3d:objViewport viewportSz="108265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2E4BBEE0-DA4C-94B6-75AC-8E927810AB42}"/>
                  </a:ext>
                </a:extLst>
              </p:cNvPr>
              <p:cNvPicPr>
                <a:picLocks noGrp="1" noRot="1" noChangeAspect="1" noMove="1" noResize="1" noEditPoints="1" noAdjustHandles="1" noChangeArrowheads="1" noChangeShapeType="1" noCrop="1"/>
              </p:cNvPicPr>
              <p:nvPr/>
            </p:nvPicPr>
            <p:blipFill>
              <a:blip r:embed="rId3"/>
              <a:stretch>
                <a:fillRect/>
              </a:stretch>
            </p:blipFill>
            <p:spPr>
              <a:xfrm>
                <a:off x="-972813" y="-1154376"/>
                <a:ext cx="9566137" cy="8242618"/>
              </a:xfrm>
              <a:prstGeom prst="rect">
                <a:avLst/>
              </a:prstGeom>
            </p:spPr>
          </p:pic>
        </mc:Fallback>
      </mc:AlternateContent>
      <p:sp>
        <p:nvSpPr>
          <p:cNvPr id="2" name="CasellaDiTesto 1">
            <a:extLst>
              <a:ext uri="{FF2B5EF4-FFF2-40B4-BE49-F238E27FC236}">
                <a16:creationId xmlns:a16="http://schemas.microsoft.com/office/drawing/2014/main" id="{A96CAC90-3DA1-6446-7049-18BBE448A570}"/>
              </a:ext>
            </a:extLst>
          </p:cNvPr>
          <p:cNvSpPr txBox="1"/>
          <p:nvPr/>
        </p:nvSpPr>
        <p:spPr>
          <a:xfrm>
            <a:off x="156165" y="2183514"/>
            <a:ext cx="957262" cy="246221"/>
          </a:xfrm>
          <a:prstGeom prst="rect">
            <a:avLst/>
          </a:prstGeom>
          <a:noFill/>
        </p:spPr>
        <p:txBody>
          <a:bodyPr wrap="square" rtlCol="0">
            <a:spAutoFit/>
          </a:bodyPr>
          <a:lstStyle/>
          <a:p>
            <a:r>
              <a:rPr lang="it-IT" sz="1000" dirty="0">
                <a:latin typeface="Impact" panose="020B0806030902050204" pitchFamily="34" charset="0"/>
              </a:rPr>
              <a:t>NATURE</a:t>
            </a:r>
          </a:p>
        </p:txBody>
      </p:sp>
      <p:sp>
        <p:nvSpPr>
          <p:cNvPr id="11" name="Mezza cornice 10">
            <a:extLst>
              <a:ext uri="{FF2B5EF4-FFF2-40B4-BE49-F238E27FC236}">
                <a16:creationId xmlns:a16="http://schemas.microsoft.com/office/drawing/2014/main" id="{B6275253-377D-C736-4A14-5C0036004270}"/>
              </a:ext>
            </a:extLst>
          </p:cNvPr>
          <p:cNvSpPr>
            <a:spLocks noChangeAspect="1"/>
          </p:cNvSpPr>
          <p:nvPr/>
        </p:nvSpPr>
        <p:spPr>
          <a:xfrm>
            <a:off x="147638" y="2220188"/>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Mezza cornice 4">
            <a:extLst>
              <a:ext uri="{FF2B5EF4-FFF2-40B4-BE49-F238E27FC236}">
                <a16:creationId xmlns:a16="http://schemas.microsoft.com/office/drawing/2014/main" id="{47A19792-7667-8B5C-C269-24E99F61B9EE}"/>
              </a:ext>
            </a:extLst>
          </p:cNvPr>
          <p:cNvSpPr>
            <a:spLocks noChangeAspect="1"/>
          </p:cNvSpPr>
          <p:nvPr/>
        </p:nvSpPr>
        <p:spPr>
          <a:xfrm rot="10800000">
            <a:off x="1344929" y="3855398"/>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4" name="Mezza cornice 13">
            <a:extLst>
              <a:ext uri="{FF2B5EF4-FFF2-40B4-BE49-F238E27FC236}">
                <a16:creationId xmlns:a16="http://schemas.microsoft.com/office/drawing/2014/main" id="{7420A534-A33E-B837-2F32-4A23E8E7DFE8}"/>
              </a:ext>
            </a:extLst>
          </p:cNvPr>
          <p:cNvSpPr>
            <a:spLocks noChangeAspect="1"/>
          </p:cNvSpPr>
          <p:nvPr/>
        </p:nvSpPr>
        <p:spPr>
          <a:xfrm rot="10800000">
            <a:off x="5410092" y="3037793"/>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CasellaDiTesto 16">
            <a:extLst>
              <a:ext uri="{FF2B5EF4-FFF2-40B4-BE49-F238E27FC236}">
                <a16:creationId xmlns:a16="http://schemas.microsoft.com/office/drawing/2014/main" id="{9D36DBCF-1AD9-D0FC-BFEE-CC2B1BA871A6}"/>
              </a:ext>
            </a:extLst>
          </p:cNvPr>
          <p:cNvSpPr txBox="1"/>
          <p:nvPr/>
        </p:nvSpPr>
        <p:spPr>
          <a:xfrm>
            <a:off x="1986599" y="704453"/>
            <a:ext cx="957262" cy="246221"/>
          </a:xfrm>
          <a:prstGeom prst="rect">
            <a:avLst/>
          </a:prstGeom>
          <a:noFill/>
        </p:spPr>
        <p:txBody>
          <a:bodyPr wrap="square" rtlCol="0">
            <a:spAutoFit/>
          </a:bodyPr>
          <a:lstStyle/>
          <a:p>
            <a:r>
              <a:rPr lang="it-IT" sz="1000" dirty="0">
                <a:latin typeface="Impact" panose="020B0806030902050204" pitchFamily="34" charset="0"/>
              </a:rPr>
              <a:t>BUILDING</a:t>
            </a:r>
          </a:p>
        </p:txBody>
      </p:sp>
      <p:sp>
        <p:nvSpPr>
          <p:cNvPr id="15" name="Mezza cornice 14">
            <a:extLst>
              <a:ext uri="{FF2B5EF4-FFF2-40B4-BE49-F238E27FC236}">
                <a16:creationId xmlns:a16="http://schemas.microsoft.com/office/drawing/2014/main" id="{916CFF6E-20FD-DCF6-39B1-C2E8997789E9}"/>
              </a:ext>
            </a:extLst>
          </p:cNvPr>
          <p:cNvSpPr>
            <a:spLocks noChangeAspect="1"/>
          </p:cNvSpPr>
          <p:nvPr/>
        </p:nvSpPr>
        <p:spPr>
          <a:xfrm>
            <a:off x="2069083" y="736654"/>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8" name="CasellaDiTesto 17">
            <a:extLst>
              <a:ext uri="{FF2B5EF4-FFF2-40B4-BE49-F238E27FC236}">
                <a16:creationId xmlns:a16="http://schemas.microsoft.com/office/drawing/2014/main" id="{3E11ECA4-04E6-82C6-B08A-4791957C4195}"/>
              </a:ext>
            </a:extLst>
          </p:cNvPr>
          <p:cNvSpPr txBox="1"/>
          <p:nvPr/>
        </p:nvSpPr>
        <p:spPr>
          <a:xfrm>
            <a:off x="2286776" y="3174202"/>
            <a:ext cx="1092527" cy="200055"/>
          </a:xfrm>
          <a:prstGeom prst="rect">
            <a:avLst/>
          </a:prstGeom>
          <a:noFill/>
        </p:spPr>
        <p:txBody>
          <a:bodyPr wrap="square" rtlCol="0">
            <a:spAutoFit/>
          </a:bodyPr>
          <a:lstStyle/>
          <a:p>
            <a:r>
              <a:rPr lang="it-IT" sz="700" dirty="0">
                <a:latin typeface="Impact" panose="020B0806030902050204" pitchFamily="34" charset="0"/>
              </a:rPr>
              <a:t>TRAFFIC LIGHT</a:t>
            </a:r>
          </a:p>
        </p:txBody>
      </p:sp>
      <p:sp>
        <p:nvSpPr>
          <p:cNvPr id="19" name="Mezza cornice 18">
            <a:extLst>
              <a:ext uri="{FF2B5EF4-FFF2-40B4-BE49-F238E27FC236}">
                <a16:creationId xmlns:a16="http://schemas.microsoft.com/office/drawing/2014/main" id="{F1741CFA-71D1-7602-C911-EEDED6A8024F}"/>
              </a:ext>
            </a:extLst>
          </p:cNvPr>
          <p:cNvSpPr>
            <a:spLocks noChangeAspect="1"/>
          </p:cNvSpPr>
          <p:nvPr/>
        </p:nvSpPr>
        <p:spPr>
          <a:xfrm rot="10800000">
            <a:off x="2898231" y="4609841"/>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0" name="Mezza cornice 19">
            <a:extLst>
              <a:ext uri="{FF2B5EF4-FFF2-40B4-BE49-F238E27FC236}">
                <a16:creationId xmlns:a16="http://schemas.microsoft.com/office/drawing/2014/main" id="{12AA3338-11FB-DFD1-5A40-5472661FCF4A}"/>
              </a:ext>
            </a:extLst>
          </p:cNvPr>
          <p:cNvSpPr>
            <a:spLocks noChangeAspect="1"/>
          </p:cNvSpPr>
          <p:nvPr/>
        </p:nvSpPr>
        <p:spPr>
          <a:xfrm>
            <a:off x="2363065" y="3210876"/>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3" name="Mezza cornice 22">
            <a:extLst>
              <a:ext uri="{FF2B5EF4-FFF2-40B4-BE49-F238E27FC236}">
                <a16:creationId xmlns:a16="http://schemas.microsoft.com/office/drawing/2014/main" id="{D224F6CA-F977-26DE-51F1-A9128BF94D9B}"/>
              </a:ext>
            </a:extLst>
          </p:cNvPr>
          <p:cNvSpPr>
            <a:spLocks noChangeAspect="1"/>
          </p:cNvSpPr>
          <p:nvPr/>
        </p:nvSpPr>
        <p:spPr>
          <a:xfrm rot="10800000">
            <a:off x="7165500" y="3959404"/>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Mezza cornice 23">
            <a:extLst>
              <a:ext uri="{FF2B5EF4-FFF2-40B4-BE49-F238E27FC236}">
                <a16:creationId xmlns:a16="http://schemas.microsoft.com/office/drawing/2014/main" id="{3D12F9CC-40A0-520F-3C21-7BCA3BBEA6D9}"/>
              </a:ext>
            </a:extLst>
          </p:cNvPr>
          <p:cNvSpPr>
            <a:spLocks noChangeAspect="1"/>
          </p:cNvSpPr>
          <p:nvPr/>
        </p:nvSpPr>
        <p:spPr>
          <a:xfrm>
            <a:off x="5816910" y="3295154"/>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6" name="CasellaDiTesto 15">
            <a:extLst>
              <a:ext uri="{FF2B5EF4-FFF2-40B4-BE49-F238E27FC236}">
                <a16:creationId xmlns:a16="http://schemas.microsoft.com/office/drawing/2014/main" id="{9FEFC889-4203-C674-9533-83D125ED6262}"/>
              </a:ext>
            </a:extLst>
          </p:cNvPr>
          <p:cNvSpPr txBox="1"/>
          <p:nvPr/>
        </p:nvSpPr>
        <p:spPr>
          <a:xfrm>
            <a:off x="6332724" y="-57740"/>
            <a:ext cx="455117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INSTANCE</a:t>
            </a:r>
            <a:endParaRPr lang="it-IT" b="1" dirty="0">
              <a:solidFill>
                <a:schemeClr val="bg1"/>
              </a:solidFill>
              <a:latin typeface="Agency FB" panose="020B0503020202020204" pitchFamily="34" charset="0"/>
            </a:endParaRPr>
          </a:p>
        </p:txBody>
      </p:sp>
      <p:sp>
        <p:nvSpPr>
          <p:cNvPr id="21" name="CasellaDiTesto 20">
            <a:extLst>
              <a:ext uri="{FF2B5EF4-FFF2-40B4-BE49-F238E27FC236}">
                <a16:creationId xmlns:a16="http://schemas.microsoft.com/office/drawing/2014/main" id="{FE413AE5-CC9D-961F-7B03-68FC22EA74DD}"/>
              </a:ext>
            </a:extLst>
          </p:cNvPr>
          <p:cNvSpPr txBox="1"/>
          <p:nvPr/>
        </p:nvSpPr>
        <p:spPr>
          <a:xfrm>
            <a:off x="5733689" y="-1638563"/>
            <a:ext cx="690464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SEGMENTATION</a:t>
            </a:r>
            <a:endParaRPr lang="it-IT"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22560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485B941B-5314-55B0-6006-0BED377CB21D}"/>
              </a:ext>
            </a:extLst>
          </p:cNvPr>
          <p:cNvSpPr txBox="1"/>
          <p:nvPr/>
        </p:nvSpPr>
        <p:spPr>
          <a:xfrm>
            <a:off x="460244" y="1015663"/>
            <a:ext cx="6552583" cy="646331"/>
          </a:xfrm>
          <a:prstGeom prst="rect">
            <a:avLst/>
          </a:prstGeom>
          <a:noFill/>
        </p:spPr>
        <p:txBody>
          <a:bodyPr wrap="square" rtlCol="0">
            <a:spAutoFit/>
          </a:bodyPr>
          <a:lstStyle/>
          <a:p>
            <a:r>
              <a:rPr lang="it-IT" dirty="0"/>
              <a:t>Ad ogni immagine del Dataset è associata una Label. Queste sono contenute nel file label.py del Dataset originale.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870917" y="2224597"/>
            <a:ext cx="3934243" cy="1520457"/>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B368EC21-DDF5-F13E-0F0E-7A60365A2338}"/>
              </a:ext>
            </a:extLst>
          </p:cNvPr>
          <p:cNvSpPr txBox="1"/>
          <p:nvPr/>
        </p:nvSpPr>
        <p:spPr>
          <a:xfrm>
            <a:off x="460244" y="1139140"/>
            <a:ext cx="6740656" cy="646331"/>
          </a:xfrm>
          <a:prstGeom prst="rect">
            <a:avLst/>
          </a:prstGeom>
          <a:noFill/>
        </p:spPr>
        <p:txBody>
          <a:bodyPr wrap="square" rtlCol="0">
            <a:spAutoFit/>
          </a:bodyPr>
          <a:lstStyle/>
          <a:p>
            <a:r>
              <a:rPr lang="it-IT" dirty="0">
                <a:solidFill>
                  <a:schemeClr val="bg1"/>
                </a:solidFill>
              </a:rPr>
              <a:t>Abbiamo definito un Dataset </a:t>
            </a:r>
            <a:r>
              <a:rPr lang="it-IT" dirty="0" err="1">
                <a:solidFill>
                  <a:schemeClr val="bg1"/>
                </a:solidFill>
              </a:rPr>
              <a:t>cityscapes</a:t>
            </a:r>
            <a:r>
              <a:rPr lang="it-IT" dirty="0">
                <a:solidFill>
                  <a:schemeClr val="bg1"/>
                </a:solidFill>
              </a:rPr>
              <a:t>, che è un sottoinsieme di quello originale, pensato per le risorse computazionali a disposizione.</a:t>
            </a:r>
          </a:p>
        </p:txBody>
      </p:sp>
      <p:pic>
        <p:nvPicPr>
          <p:cNvPr id="3" name="Segnaposto contenuto 4">
            <a:extLst>
              <a:ext uri="{FF2B5EF4-FFF2-40B4-BE49-F238E27FC236}">
                <a16:creationId xmlns:a16="http://schemas.microsoft.com/office/drawing/2014/main" id="{082175FB-6EC5-C811-1171-1684CA0833DB}"/>
              </a:ext>
            </a:extLst>
          </p:cNvPr>
          <p:cNvPicPr>
            <a:picLocks noGrp="1" noChangeAspect="1"/>
          </p:cNvPicPr>
          <p:nvPr/>
        </p:nvPicPr>
        <p:blipFill>
          <a:blip r:embed="rId4"/>
          <a:stretch>
            <a:fillRect/>
          </a:stretch>
        </p:blipFill>
        <p:spPr>
          <a:xfrm>
            <a:off x="601503" y="2242730"/>
            <a:ext cx="5831111" cy="1520456"/>
          </a:xfrm>
          <a:prstGeom prst="rect">
            <a:avLst/>
          </a:prstGeom>
        </p:spPr>
      </p:pic>
      <p:sp>
        <p:nvSpPr>
          <p:cNvPr id="5" name="CasellaDiTesto 4">
            <a:extLst>
              <a:ext uri="{FF2B5EF4-FFF2-40B4-BE49-F238E27FC236}">
                <a16:creationId xmlns:a16="http://schemas.microsoft.com/office/drawing/2014/main" id="{0D5A74F2-4FBA-A794-1B11-DEE8F5E159C5}"/>
              </a:ext>
            </a:extLst>
          </p:cNvPr>
          <p:cNvSpPr txBox="1"/>
          <p:nvPr/>
        </p:nvSpPr>
        <p:spPr>
          <a:xfrm>
            <a:off x="460244" y="4107340"/>
            <a:ext cx="6146296" cy="923330"/>
          </a:xfrm>
          <a:prstGeom prst="rect">
            <a:avLst/>
          </a:prstGeom>
          <a:noFill/>
        </p:spPr>
        <p:txBody>
          <a:bodyPr wrap="square" rtlCol="0">
            <a:spAutoFit/>
          </a:bodyPr>
          <a:lstStyle/>
          <a:p>
            <a:r>
              <a:rPr lang="it-IT" dirty="0">
                <a:solidFill>
                  <a:schemeClr val="bg1"/>
                </a:solidFill>
              </a:rPr>
              <a:t>- </a:t>
            </a:r>
            <a:r>
              <a:rPr lang="it-IT" dirty="0" err="1">
                <a:solidFill>
                  <a:schemeClr val="bg1"/>
                </a:solidFill>
              </a:rPr>
              <a:t>PNGImages</a:t>
            </a:r>
            <a:endParaRPr lang="it-IT" dirty="0">
              <a:solidFill>
                <a:schemeClr val="bg1"/>
              </a:solidFill>
            </a:endParaRPr>
          </a:p>
          <a:p>
            <a:r>
              <a:rPr lang="it-IT" dirty="0">
                <a:solidFill>
                  <a:schemeClr val="bg1"/>
                </a:solidFill>
              </a:rPr>
              <a:t>Ottenuto selezionando circa 500 immagini dalla cartella «leftImg8bit\</a:t>
            </a:r>
            <a:r>
              <a:rPr lang="it-IT" dirty="0" err="1">
                <a:solidFill>
                  <a:schemeClr val="bg1"/>
                </a:solidFill>
              </a:rPr>
              <a:t>train</a:t>
            </a:r>
            <a:r>
              <a:rPr lang="it-IT" dirty="0">
                <a:solidFill>
                  <a:schemeClr val="bg1"/>
                </a:solidFill>
              </a:rPr>
              <a:t>\..\{city}_{seq:0&gt;6}_{frame:0&gt;6}.png»</a:t>
            </a:r>
          </a:p>
        </p:txBody>
      </p:sp>
      <p:sp>
        <p:nvSpPr>
          <p:cNvPr id="6" name="CasellaDiTesto 5">
            <a:extLst>
              <a:ext uri="{FF2B5EF4-FFF2-40B4-BE49-F238E27FC236}">
                <a16:creationId xmlns:a16="http://schemas.microsoft.com/office/drawing/2014/main" id="{A6419610-3137-6241-694C-FD84018A387F}"/>
              </a:ext>
            </a:extLst>
          </p:cNvPr>
          <p:cNvSpPr txBox="1"/>
          <p:nvPr/>
        </p:nvSpPr>
        <p:spPr>
          <a:xfrm>
            <a:off x="460244" y="5374825"/>
            <a:ext cx="7289296" cy="923330"/>
          </a:xfrm>
          <a:prstGeom prst="rect">
            <a:avLst/>
          </a:prstGeom>
          <a:noFill/>
        </p:spPr>
        <p:txBody>
          <a:bodyPr wrap="square" rtlCol="0">
            <a:spAutoFit/>
          </a:bodyPr>
          <a:lstStyle/>
          <a:p>
            <a:r>
              <a:rPr lang="it-IT" dirty="0">
                <a:solidFill>
                  <a:schemeClr val="bg1"/>
                </a:solidFill>
              </a:rPr>
              <a:t>- </a:t>
            </a:r>
            <a:r>
              <a:rPr lang="it-IT" dirty="0" err="1">
                <a:solidFill>
                  <a:schemeClr val="bg1"/>
                </a:solidFill>
              </a:rPr>
              <a:t>CityMask</a:t>
            </a:r>
            <a:endParaRPr lang="it-IT" dirty="0">
              <a:solidFill>
                <a:schemeClr val="bg1"/>
              </a:solidFill>
            </a:endParaRPr>
          </a:p>
          <a:p>
            <a:r>
              <a:rPr lang="it-IT" dirty="0">
                <a:solidFill>
                  <a:schemeClr val="bg1"/>
                </a:solidFill>
              </a:rPr>
              <a:t>Ottenuto selezionando 500 immagini corrispondenti alle prime dalla cartella «</a:t>
            </a:r>
            <a:r>
              <a:rPr lang="it-IT" dirty="0" err="1">
                <a:solidFill>
                  <a:schemeClr val="bg1"/>
                </a:solidFill>
              </a:rPr>
              <a:t>gtFine</a:t>
            </a:r>
            <a:r>
              <a:rPr lang="it-IT" dirty="0">
                <a:solidFill>
                  <a:schemeClr val="bg1"/>
                </a:solidFill>
              </a:rPr>
              <a:t>\</a:t>
            </a:r>
            <a:r>
              <a:rPr lang="it-IT" dirty="0" err="1">
                <a:solidFill>
                  <a:schemeClr val="bg1"/>
                </a:solidFill>
              </a:rPr>
              <a:t>train</a:t>
            </a:r>
            <a:r>
              <a:rPr lang="it-IT" dirty="0">
                <a:solidFill>
                  <a:schemeClr val="bg1"/>
                </a:solidFill>
              </a:rPr>
              <a:t>\..\{city}_{seq:0&gt;6}_{frame:0&gt;6}.{_gtFine_instanceIds}.png</a:t>
            </a:r>
          </a:p>
        </p:txBody>
      </p:sp>
      <p:sp>
        <p:nvSpPr>
          <p:cNvPr id="7" name="CasellaDiTesto 6">
            <a:extLst>
              <a:ext uri="{FF2B5EF4-FFF2-40B4-BE49-F238E27FC236}">
                <a16:creationId xmlns:a16="http://schemas.microsoft.com/office/drawing/2014/main" id="{B513FD1A-B79A-D205-8CAD-F1FE16110A50}"/>
              </a:ext>
            </a:extLst>
          </p:cNvPr>
          <p:cNvSpPr txBox="1"/>
          <p:nvPr/>
        </p:nvSpPr>
        <p:spPr>
          <a:xfrm>
            <a:off x="6978161" y="2322764"/>
            <a:ext cx="3689840" cy="1200329"/>
          </a:xfrm>
          <a:prstGeom prst="rect">
            <a:avLst/>
          </a:prstGeom>
          <a:noFill/>
        </p:spPr>
        <p:txBody>
          <a:bodyPr wrap="square" rtlCol="0">
            <a:spAutoFit/>
          </a:bodyPr>
          <a:lstStyle/>
          <a:p>
            <a:r>
              <a:rPr lang="it-IT" dirty="0"/>
              <a:t>- test.png</a:t>
            </a:r>
          </a:p>
          <a:p>
            <a:r>
              <a:rPr lang="it-IT" dirty="0"/>
              <a:t>Un’immagine usata in fase di inferenza che non è stata utilizzata in fase di training</a:t>
            </a:r>
          </a:p>
        </p:txBody>
      </p:sp>
    </p:spTree>
    <p:extLst>
      <p:ext uri="{BB962C8B-B14F-4D97-AF65-F5344CB8AC3E}">
        <p14:creationId xmlns:p14="http://schemas.microsoft.com/office/powerpoint/2010/main" val="2616286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A2F81F5E-F5BB-F46C-99CF-3104EBEEE8EC}"/>
              </a:ext>
            </a:extLst>
          </p:cNvPr>
          <p:cNvSpPr txBox="1"/>
          <p:nvPr/>
        </p:nvSpPr>
        <p:spPr>
          <a:xfrm>
            <a:off x="295230" y="2228922"/>
            <a:ext cx="6552583" cy="5355312"/>
          </a:xfrm>
          <a:prstGeom prst="rect">
            <a:avLst/>
          </a:prstGeom>
          <a:noFill/>
        </p:spPr>
        <p:txBody>
          <a:bodyPr wrap="square" rtlCol="0">
            <a:spAutoFit/>
          </a:bodyPr>
          <a:lstStyle/>
          <a:p>
            <a:r>
              <a:rPr lang="it-IT" dirty="0"/>
              <a:t>	La definizione della Label prevede i seguenti campi:</a:t>
            </a:r>
          </a:p>
          <a:p>
            <a:endParaRPr lang="it-IT" dirty="0"/>
          </a:p>
          <a:p>
            <a:r>
              <a:rPr lang="it-IT" dirty="0"/>
              <a:t>	-name:	Identificatore della label [es. Car, </a:t>
            </a:r>
            <a:r>
              <a:rPr lang="it-IT" dirty="0" err="1"/>
              <a:t>Person</a:t>
            </a:r>
            <a:r>
              <a:rPr lang="it-IT" dirty="0"/>
              <a:t>, …]</a:t>
            </a:r>
          </a:p>
          <a:p>
            <a:endParaRPr lang="it-IT" dirty="0"/>
          </a:p>
          <a:p>
            <a:r>
              <a:rPr lang="it-IT" dirty="0"/>
              <a:t>	-Id:	Un ID intero non modificabile associato alla 		classe che rappresenta il valore dei pixel 		associati all’istanza della classe corrispondente</a:t>
            </a:r>
          </a:p>
          <a:p>
            <a:endParaRPr lang="it-IT" dirty="0"/>
          </a:p>
          <a:p>
            <a:r>
              <a:rPr lang="it-IT" dirty="0"/>
              <a:t>	-</a:t>
            </a:r>
            <a:r>
              <a:rPr lang="it-IT" dirty="0" err="1"/>
              <a:t>TrainId</a:t>
            </a:r>
            <a:r>
              <a:rPr lang="it-IT" dirty="0"/>
              <a:t>:	ID modificabile che permette di settare il valore 		dei pixel assunti dagli elementi di ciascuna classe</a:t>
            </a:r>
          </a:p>
          <a:p>
            <a:endParaRPr lang="it-IT" dirty="0"/>
          </a:p>
          <a:p>
            <a:r>
              <a:rPr lang="it-IT" dirty="0"/>
              <a:t>	-</a:t>
            </a:r>
            <a:r>
              <a:rPr lang="it-IT" dirty="0" err="1"/>
              <a:t>HasInstances</a:t>
            </a:r>
            <a:r>
              <a:rPr lang="it-IT" dirty="0"/>
              <a:t>:	Variabile Booleana che indica se per la 			classe corrispondente si distinguono o 			meno le singole istanze</a:t>
            </a:r>
          </a:p>
          <a:p>
            <a:endParaRPr lang="it-IT" dirty="0"/>
          </a:p>
          <a:p>
            <a:r>
              <a:rPr lang="it-IT" dirty="0"/>
              <a:t>	-</a:t>
            </a:r>
            <a:r>
              <a:rPr lang="it-IT" dirty="0" err="1"/>
              <a:t>ignoreInEval</a:t>
            </a:r>
            <a:r>
              <a:rPr lang="it-IT" dirty="0"/>
              <a:t>:	Variabile Booleana che indica se la 			classe corrispondente debba essere 			ignorata in fase di Train</a:t>
            </a:r>
          </a:p>
          <a:p>
            <a:r>
              <a:rPr lang="it-IT" dirty="0"/>
              <a:t>		</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47823" y="907197"/>
            <a:ext cx="6552583" cy="8179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B368EC21-DDF5-F13E-0F0E-7A60365A2338}"/>
              </a:ext>
            </a:extLst>
          </p:cNvPr>
          <p:cNvSpPr txBox="1"/>
          <p:nvPr/>
        </p:nvSpPr>
        <p:spPr>
          <a:xfrm>
            <a:off x="-10329676" y="1139140"/>
            <a:ext cx="6740656" cy="646331"/>
          </a:xfrm>
          <a:prstGeom prst="rect">
            <a:avLst/>
          </a:prstGeom>
          <a:noFill/>
        </p:spPr>
        <p:txBody>
          <a:bodyPr wrap="square" rtlCol="0">
            <a:spAutoFit/>
          </a:bodyPr>
          <a:lstStyle/>
          <a:p>
            <a:r>
              <a:rPr lang="it-IT" dirty="0">
                <a:solidFill>
                  <a:schemeClr val="bg1"/>
                </a:solidFill>
              </a:rPr>
              <a:t>Abbiamo definito un Dataset </a:t>
            </a:r>
            <a:r>
              <a:rPr lang="it-IT" dirty="0" err="1">
                <a:solidFill>
                  <a:schemeClr val="bg1"/>
                </a:solidFill>
              </a:rPr>
              <a:t>cityscapes</a:t>
            </a:r>
            <a:r>
              <a:rPr lang="it-IT" dirty="0">
                <a:solidFill>
                  <a:schemeClr val="bg1"/>
                </a:solidFill>
              </a:rPr>
              <a:t>, che è un sottoinsieme di quello originale, pensato per le risorse computazionali a disposizione.</a:t>
            </a:r>
          </a:p>
        </p:txBody>
      </p:sp>
      <p:pic>
        <p:nvPicPr>
          <p:cNvPr id="3" name="Segnaposto contenuto 4">
            <a:extLst>
              <a:ext uri="{FF2B5EF4-FFF2-40B4-BE49-F238E27FC236}">
                <a16:creationId xmlns:a16="http://schemas.microsoft.com/office/drawing/2014/main" id="{082175FB-6EC5-C811-1171-1684CA0833DB}"/>
              </a:ext>
            </a:extLst>
          </p:cNvPr>
          <p:cNvPicPr>
            <a:picLocks noGrp="1" noChangeAspect="1"/>
          </p:cNvPicPr>
          <p:nvPr/>
        </p:nvPicPr>
        <p:blipFill>
          <a:blip r:embed="rId4"/>
          <a:stretch>
            <a:fillRect/>
          </a:stretch>
        </p:blipFill>
        <p:spPr>
          <a:xfrm>
            <a:off x="-10188417" y="2242730"/>
            <a:ext cx="5831111" cy="1520456"/>
          </a:xfrm>
          <a:prstGeom prst="rect">
            <a:avLst/>
          </a:prstGeom>
        </p:spPr>
      </p:pic>
      <p:sp>
        <p:nvSpPr>
          <p:cNvPr id="5" name="CasellaDiTesto 4">
            <a:extLst>
              <a:ext uri="{FF2B5EF4-FFF2-40B4-BE49-F238E27FC236}">
                <a16:creationId xmlns:a16="http://schemas.microsoft.com/office/drawing/2014/main" id="{0D5A74F2-4FBA-A794-1B11-DEE8F5E159C5}"/>
              </a:ext>
            </a:extLst>
          </p:cNvPr>
          <p:cNvSpPr txBox="1"/>
          <p:nvPr/>
        </p:nvSpPr>
        <p:spPr>
          <a:xfrm>
            <a:off x="-10329676" y="4107340"/>
            <a:ext cx="6146296" cy="923330"/>
          </a:xfrm>
          <a:prstGeom prst="rect">
            <a:avLst/>
          </a:prstGeom>
          <a:noFill/>
        </p:spPr>
        <p:txBody>
          <a:bodyPr wrap="square" rtlCol="0">
            <a:spAutoFit/>
          </a:bodyPr>
          <a:lstStyle/>
          <a:p>
            <a:r>
              <a:rPr lang="it-IT" dirty="0">
                <a:solidFill>
                  <a:schemeClr val="bg1"/>
                </a:solidFill>
              </a:rPr>
              <a:t>- </a:t>
            </a:r>
            <a:r>
              <a:rPr lang="it-IT" dirty="0" err="1">
                <a:solidFill>
                  <a:schemeClr val="bg1"/>
                </a:solidFill>
              </a:rPr>
              <a:t>PNGImages</a:t>
            </a:r>
            <a:endParaRPr lang="it-IT" dirty="0">
              <a:solidFill>
                <a:schemeClr val="bg1"/>
              </a:solidFill>
            </a:endParaRPr>
          </a:p>
          <a:p>
            <a:r>
              <a:rPr lang="it-IT" dirty="0">
                <a:solidFill>
                  <a:schemeClr val="bg1"/>
                </a:solidFill>
              </a:rPr>
              <a:t>Ottenuto selezionando circa 500 immagini dalla cartella «leftImg8bit\</a:t>
            </a:r>
            <a:r>
              <a:rPr lang="it-IT" dirty="0" err="1">
                <a:solidFill>
                  <a:schemeClr val="bg1"/>
                </a:solidFill>
              </a:rPr>
              <a:t>train</a:t>
            </a:r>
            <a:r>
              <a:rPr lang="it-IT" dirty="0">
                <a:solidFill>
                  <a:schemeClr val="bg1"/>
                </a:solidFill>
              </a:rPr>
              <a:t>\..\{city}_{seq:0&gt;6}_{frame:0&gt;6}.png»</a:t>
            </a:r>
          </a:p>
        </p:txBody>
      </p:sp>
      <p:sp>
        <p:nvSpPr>
          <p:cNvPr id="6" name="CasellaDiTesto 5">
            <a:extLst>
              <a:ext uri="{FF2B5EF4-FFF2-40B4-BE49-F238E27FC236}">
                <a16:creationId xmlns:a16="http://schemas.microsoft.com/office/drawing/2014/main" id="{A6419610-3137-6241-694C-FD84018A387F}"/>
              </a:ext>
            </a:extLst>
          </p:cNvPr>
          <p:cNvSpPr txBox="1"/>
          <p:nvPr/>
        </p:nvSpPr>
        <p:spPr>
          <a:xfrm>
            <a:off x="-10329676" y="5374825"/>
            <a:ext cx="7289296" cy="923330"/>
          </a:xfrm>
          <a:prstGeom prst="rect">
            <a:avLst/>
          </a:prstGeom>
          <a:noFill/>
        </p:spPr>
        <p:txBody>
          <a:bodyPr wrap="square" rtlCol="0">
            <a:spAutoFit/>
          </a:bodyPr>
          <a:lstStyle/>
          <a:p>
            <a:r>
              <a:rPr lang="it-IT" dirty="0">
                <a:solidFill>
                  <a:schemeClr val="bg1"/>
                </a:solidFill>
              </a:rPr>
              <a:t>- </a:t>
            </a:r>
            <a:r>
              <a:rPr lang="it-IT" dirty="0" err="1">
                <a:solidFill>
                  <a:schemeClr val="bg1"/>
                </a:solidFill>
              </a:rPr>
              <a:t>CityMask</a:t>
            </a:r>
            <a:endParaRPr lang="it-IT" dirty="0">
              <a:solidFill>
                <a:schemeClr val="bg1"/>
              </a:solidFill>
            </a:endParaRPr>
          </a:p>
          <a:p>
            <a:r>
              <a:rPr lang="it-IT" dirty="0">
                <a:solidFill>
                  <a:schemeClr val="bg1"/>
                </a:solidFill>
              </a:rPr>
              <a:t>Ottenuto selezionando 500 immagini corrispondenti alle prime dalla cartella «</a:t>
            </a:r>
            <a:r>
              <a:rPr lang="it-IT" dirty="0" err="1">
                <a:solidFill>
                  <a:schemeClr val="bg1"/>
                </a:solidFill>
              </a:rPr>
              <a:t>gtFine</a:t>
            </a:r>
            <a:r>
              <a:rPr lang="it-IT" dirty="0">
                <a:solidFill>
                  <a:schemeClr val="bg1"/>
                </a:solidFill>
              </a:rPr>
              <a:t>\</a:t>
            </a:r>
            <a:r>
              <a:rPr lang="it-IT" dirty="0" err="1">
                <a:solidFill>
                  <a:schemeClr val="bg1"/>
                </a:solidFill>
              </a:rPr>
              <a:t>train</a:t>
            </a:r>
            <a:r>
              <a:rPr lang="it-IT" dirty="0">
                <a:solidFill>
                  <a:schemeClr val="bg1"/>
                </a:solidFill>
              </a:rPr>
              <a:t>\..\{city}_{seq:0&gt;6}_{frame:0&gt;6}.{_gtFine_instanceIds}.png</a:t>
            </a:r>
          </a:p>
        </p:txBody>
      </p:sp>
      <p:sp>
        <p:nvSpPr>
          <p:cNvPr id="7" name="CasellaDiTesto 6">
            <a:extLst>
              <a:ext uri="{FF2B5EF4-FFF2-40B4-BE49-F238E27FC236}">
                <a16:creationId xmlns:a16="http://schemas.microsoft.com/office/drawing/2014/main" id="{B513FD1A-B79A-D205-8CAD-F1FE16110A50}"/>
              </a:ext>
            </a:extLst>
          </p:cNvPr>
          <p:cNvSpPr txBox="1"/>
          <p:nvPr/>
        </p:nvSpPr>
        <p:spPr>
          <a:xfrm>
            <a:off x="-3811759" y="2322764"/>
            <a:ext cx="3689840" cy="1200329"/>
          </a:xfrm>
          <a:prstGeom prst="rect">
            <a:avLst/>
          </a:prstGeom>
          <a:noFill/>
        </p:spPr>
        <p:txBody>
          <a:bodyPr wrap="square" rtlCol="0">
            <a:spAutoFit/>
          </a:bodyPr>
          <a:lstStyle/>
          <a:p>
            <a:r>
              <a:rPr lang="it-IT" dirty="0">
                <a:solidFill>
                  <a:schemeClr val="bg1"/>
                </a:solidFill>
              </a:rPr>
              <a:t>- test.png</a:t>
            </a:r>
          </a:p>
          <a:p>
            <a:r>
              <a:rPr lang="it-IT" dirty="0">
                <a:solidFill>
                  <a:schemeClr val="bg1"/>
                </a:solidFill>
              </a:rPr>
              <a:t>Un’immagine usata in fase di inferenza che non è stata utilizzata in fase di training</a:t>
            </a:r>
          </a:p>
        </p:txBody>
      </p:sp>
      <p:sp>
        <p:nvSpPr>
          <p:cNvPr id="8" name="CasellaDiTesto 7">
            <a:extLst>
              <a:ext uri="{FF2B5EF4-FFF2-40B4-BE49-F238E27FC236}">
                <a16:creationId xmlns:a16="http://schemas.microsoft.com/office/drawing/2014/main" id="{BBF285AC-8A7D-019B-E5CC-7601B2A373F1}"/>
              </a:ext>
            </a:extLst>
          </p:cNvPr>
          <p:cNvSpPr txBox="1"/>
          <p:nvPr/>
        </p:nvSpPr>
        <p:spPr>
          <a:xfrm>
            <a:off x="460244" y="1015663"/>
            <a:ext cx="6552583" cy="646331"/>
          </a:xfrm>
          <a:prstGeom prst="rect">
            <a:avLst/>
          </a:prstGeom>
          <a:noFill/>
        </p:spPr>
        <p:txBody>
          <a:bodyPr wrap="square" rtlCol="0">
            <a:spAutoFit/>
          </a:bodyPr>
          <a:lstStyle/>
          <a:p>
            <a:r>
              <a:rPr lang="it-IT" dirty="0"/>
              <a:t>Ad ogni immagine del Dataset è associata una Label. Queste sono contenute nel file label.py del Dataset originale.</a:t>
            </a:r>
          </a:p>
        </p:txBody>
      </p:sp>
    </p:spTree>
    <p:extLst>
      <p:ext uri="{BB962C8B-B14F-4D97-AF65-F5344CB8AC3E}">
        <p14:creationId xmlns:p14="http://schemas.microsoft.com/office/powerpoint/2010/main" val="347291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707136" y="1661994"/>
            <a:ext cx="6431280" cy="5043605"/>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BBF285AC-8A7D-019B-E5CC-7601B2A373F1}"/>
              </a:ext>
            </a:extLst>
          </p:cNvPr>
          <p:cNvSpPr txBox="1"/>
          <p:nvPr/>
        </p:nvSpPr>
        <p:spPr>
          <a:xfrm>
            <a:off x="460244" y="1015663"/>
            <a:ext cx="6552583" cy="646331"/>
          </a:xfrm>
          <a:prstGeom prst="rect">
            <a:avLst/>
          </a:prstGeom>
          <a:noFill/>
        </p:spPr>
        <p:txBody>
          <a:bodyPr wrap="square" rtlCol="0">
            <a:spAutoFit/>
          </a:bodyPr>
          <a:lstStyle/>
          <a:p>
            <a:r>
              <a:rPr lang="it-IT" dirty="0">
                <a:solidFill>
                  <a:schemeClr val="bg1"/>
                </a:solidFill>
              </a:rPr>
              <a:t>Ad ogni immagine del Dataset è associata una Label. Queste sono contenute nel file label.py del Dataset originale.</a:t>
            </a:r>
          </a:p>
        </p:txBody>
      </p:sp>
      <p:sp>
        <p:nvSpPr>
          <p:cNvPr id="9" name="CasellaDiTesto 8">
            <a:extLst>
              <a:ext uri="{FF2B5EF4-FFF2-40B4-BE49-F238E27FC236}">
                <a16:creationId xmlns:a16="http://schemas.microsoft.com/office/drawing/2014/main" id="{A2F81F5E-F5BB-F46C-99CF-3104EBEEE8EC}"/>
              </a:ext>
            </a:extLst>
          </p:cNvPr>
          <p:cNvSpPr txBox="1"/>
          <p:nvPr/>
        </p:nvSpPr>
        <p:spPr>
          <a:xfrm>
            <a:off x="295230" y="1661994"/>
            <a:ext cx="6552583" cy="5355312"/>
          </a:xfrm>
          <a:prstGeom prst="rect">
            <a:avLst/>
          </a:prstGeom>
          <a:noFill/>
        </p:spPr>
        <p:txBody>
          <a:bodyPr wrap="square" rtlCol="0">
            <a:spAutoFit/>
          </a:bodyPr>
          <a:lstStyle/>
          <a:p>
            <a:r>
              <a:rPr lang="it-IT" dirty="0"/>
              <a:t>	La definizione della Label prevede i seguenti campi:</a:t>
            </a:r>
          </a:p>
          <a:p>
            <a:endParaRPr lang="it-IT" dirty="0"/>
          </a:p>
          <a:p>
            <a:r>
              <a:rPr lang="it-IT" dirty="0"/>
              <a:t>	-name:	Identificatore della label [es. Car, </a:t>
            </a:r>
            <a:r>
              <a:rPr lang="it-IT" dirty="0" err="1"/>
              <a:t>Person</a:t>
            </a:r>
            <a:r>
              <a:rPr lang="it-IT" dirty="0"/>
              <a:t>, …]</a:t>
            </a:r>
          </a:p>
          <a:p>
            <a:endParaRPr lang="it-IT" dirty="0"/>
          </a:p>
          <a:p>
            <a:r>
              <a:rPr lang="it-IT" dirty="0"/>
              <a:t>	-Id:	Un ID intero non modificabile associato alla 		classe che rappresenta il valore dei pixel 		associati all’istanza della classe corrispondente</a:t>
            </a:r>
          </a:p>
          <a:p>
            <a:endParaRPr lang="it-IT" dirty="0"/>
          </a:p>
          <a:p>
            <a:r>
              <a:rPr lang="it-IT" dirty="0"/>
              <a:t>	-</a:t>
            </a:r>
            <a:r>
              <a:rPr lang="it-IT" dirty="0" err="1"/>
              <a:t>TrainId</a:t>
            </a:r>
            <a:r>
              <a:rPr lang="it-IT" dirty="0"/>
              <a:t>:	ID modificabile che permette di settare il valore 		dei pixel assunti dagli elementi di ciascuna classe</a:t>
            </a:r>
          </a:p>
          <a:p>
            <a:endParaRPr lang="it-IT" dirty="0"/>
          </a:p>
          <a:p>
            <a:r>
              <a:rPr lang="it-IT" dirty="0"/>
              <a:t>	-</a:t>
            </a:r>
            <a:r>
              <a:rPr lang="it-IT" dirty="0" err="1"/>
              <a:t>HasInstances</a:t>
            </a:r>
            <a:r>
              <a:rPr lang="it-IT" dirty="0"/>
              <a:t>:	Variabile Booleana che indica se per la 			classe corrispondente si distinguono o 			meno le singole istanze</a:t>
            </a:r>
          </a:p>
          <a:p>
            <a:endParaRPr lang="it-IT" dirty="0"/>
          </a:p>
          <a:p>
            <a:r>
              <a:rPr lang="it-IT" dirty="0"/>
              <a:t>	-</a:t>
            </a:r>
            <a:r>
              <a:rPr lang="it-IT" dirty="0" err="1"/>
              <a:t>ignoreInEval</a:t>
            </a:r>
            <a:r>
              <a:rPr lang="it-IT" dirty="0"/>
              <a:t>:	Variabile Booleana che indica se la 			classe corrispondente debba essere 			ignorata in fase di Train</a:t>
            </a:r>
          </a:p>
          <a:p>
            <a:r>
              <a:rPr lang="it-IT" dirty="0"/>
              <a:t>		</a:t>
            </a:r>
          </a:p>
        </p:txBody>
      </p:sp>
    </p:spTree>
    <p:extLst>
      <p:ext uri="{BB962C8B-B14F-4D97-AF65-F5344CB8AC3E}">
        <p14:creationId xmlns:p14="http://schemas.microsoft.com/office/powerpoint/2010/main" val="236441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7662672" y="2023873"/>
            <a:ext cx="2956560" cy="3350952"/>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BBF285AC-8A7D-019B-E5CC-7601B2A373F1}"/>
              </a:ext>
            </a:extLst>
          </p:cNvPr>
          <p:cNvSpPr txBox="1"/>
          <p:nvPr/>
        </p:nvSpPr>
        <p:spPr>
          <a:xfrm>
            <a:off x="460244" y="1015663"/>
            <a:ext cx="6552583" cy="646331"/>
          </a:xfrm>
          <a:prstGeom prst="rect">
            <a:avLst/>
          </a:prstGeom>
          <a:noFill/>
        </p:spPr>
        <p:txBody>
          <a:bodyPr wrap="square" rtlCol="0">
            <a:spAutoFit/>
          </a:bodyPr>
          <a:lstStyle/>
          <a:p>
            <a:r>
              <a:rPr lang="it-IT" dirty="0">
                <a:solidFill>
                  <a:schemeClr val="bg1"/>
                </a:solidFill>
              </a:rPr>
              <a:t>Ad ogni immagine del Dataset è associata una Label. Queste sono contenute nel file label.py del Dataset originale.</a:t>
            </a:r>
          </a:p>
        </p:txBody>
      </p:sp>
      <p:sp>
        <p:nvSpPr>
          <p:cNvPr id="9" name="CasellaDiTesto 8">
            <a:extLst>
              <a:ext uri="{FF2B5EF4-FFF2-40B4-BE49-F238E27FC236}">
                <a16:creationId xmlns:a16="http://schemas.microsoft.com/office/drawing/2014/main" id="{A2F81F5E-F5BB-F46C-99CF-3104EBEEE8EC}"/>
              </a:ext>
            </a:extLst>
          </p:cNvPr>
          <p:cNvSpPr txBox="1"/>
          <p:nvPr/>
        </p:nvSpPr>
        <p:spPr>
          <a:xfrm>
            <a:off x="295230" y="1661994"/>
            <a:ext cx="6552583" cy="5355312"/>
          </a:xfrm>
          <a:prstGeom prst="rect">
            <a:avLst/>
          </a:prstGeom>
          <a:noFill/>
        </p:spPr>
        <p:txBody>
          <a:bodyPr wrap="square" rtlCol="0">
            <a:spAutoFit/>
          </a:bodyPr>
          <a:lstStyle/>
          <a:p>
            <a:r>
              <a:rPr lang="it-IT" dirty="0">
                <a:solidFill>
                  <a:schemeClr val="bg1"/>
                </a:solidFill>
              </a:rPr>
              <a:t>	La definizione della Label prevede i seguenti campi:</a:t>
            </a:r>
          </a:p>
          <a:p>
            <a:endParaRPr lang="it-IT" dirty="0">
              <a:solidFill>
                <a:schemeClr val="bg1"/>
              </a:solidFill>
            </a:endParaRPr>
          </a:p>
          <a:p>
            <a:r>
              <a:rPr lang="it-IT" dirty="0">
                <a:solidFill>
                  <a:schemeClr val="bg1"/>
                </a:solidFill>
              </a:rPr>
              <a:t>	-name:	Identificatore della label [es. Car, </a:t>
            </a:r>
            <a:r>
              <a:rPr lang="it-IT" dirty="0" err="1">
                <a:solidFill>
                  <a:schemeClr val="bg1"/>
                </a:solidFill>
              </a:rPr>
              <a:t>Person</a:t>
            </a:r>
            <a:r>
              <a:rPr lang="it-IT" dirty="0">
                <a:solidFill>
                  <a:schemeClr val="bg1"/>
                </a:solidFill>
              </a:rPr>
              <a:t>, …]</a:t>
            </a:r>
          </a:p>
          <a:p>
            <a:endParaRPr lang="it-IT" dirty="0">
              <a:solidFill>
                <a:schemeClr val="bg1"/>
              </a:solidFill>
            </a:endParaRPr>
          </a:p>
          <a:p>
            <a:r>
              <a:rPr lang="it-IT" dirty="0">
                <a:solidFill>
                  <a:schemeClr val="bg1"/>
                </a:solidFill>
              </a:rPr>
              <a:t>	-Id:	Un ID intero non modificabile associato alla 		classe che rappresenta il valore dei pixel 		associati all’istanza della classe corrispondente</a:t>
            </a:r>
          </a:p>
          <a:p>
            <a:endParaRPr lang="it-IT" dirty="0">
              <a:solidFill>
                <a:schemeClr val="bg1"/>
              </a:solidFill>
            </a:endParaRPr>
          </a:p>
          <a:p>
            <a:r>
              <a:rPr lang="it-IT" dirty="0">
                <a:solidFill>
                  <a:schemeClr val="bg1"/>
                </a:solidFill>
              </a:rPr>
              <a:t>	-</a:t>
            </a:r>
            <a:r>
              <a:rPr lang="it-IT" dirty="0" err="1">
                <a:solidFill>
                  <a:schemeClr val="bg1"/>
                </a:solidFill>
              </a:rPr>
              <a:t>TrainId</a:t>
            </a:r>
            <a:r>
              <a:rPr lang="it-IT" dirty="0">
                <a:solidFill>
                  <a:schemeClr val="bg1"/>
                </a:solidFill>
              </a:rPr>
              <a:t>:	ID modificabile che permette di settare il valore 		dei pixel assunti dagli elementi di ciascuna classe</a:t>
            </a:r>
          </a:p>
          <a:p>
            <a:endParaRPr lang="it-IT" dirty="0">
              <a:solidFill>
                <a:schemeClr val="bg1"/>
              </a:solidFill>
            </a:endParaRPr>
          </a:p>
          <a:p>
            <a:r>
              <a:rPr lang="it-IT" dirty="0">
                <a:solidFill>
                  <a:schemeClr val="bg1"/>
                </a:solidFill>
              </a:rPr>
              <a:t>	-</a:t>
            </a:r>
            <a:r>
              <a:rPr lang="it-IT" dirty="0" err="1">
                <a:solidFill>
                  <a:schemeClr val="bg1"/>
                </a:solidFill>
              </a:rPr>
              <a:t>HasInstances</a:t>
            </a:r>
            <a:r>
              <a:rPr lang="it-IT" dirty="0">
                <a:solidFill>
                  <a:schemeClr val="bg1"/>
                </a:solidFill>
              </a:rPr>
              <a:t>:	Variabile Booleana che indica se per la 			classe corrispondente si distinguono o 			meno le singole istanze</a:t>
            </a:r>
          </a:p>
          <a:p>
            <a:endParaRPr lang="it-IT" dirty="0">
              <a:solidFill>
                <a:schemeClr val="bg1"/>
              </a:solidFill>
            </a:endParaRPr>
          </a:p>
          <a:p>
            <a:r>
              <a:rPr lang="it-IT" dirty="0">
                <a:solidFill>
                  <a:schemeClr val="bg1"/>
                </a:solidFill>
              </a:rPr>
              <a:t>	-</a:t>
            </a:r>
            <a:r>
              <a:rPr lang="it-IT" dirty="0" err="1">
                <a:solidFill>
                  <a:schemeClr val="bg1"/>
                </a:solidFill>
              </a:rPr>
              <a:t>ignoreInEval</a:t>
            </a:r>
            <a:r>
              <a:rPr lang="it-IT" dirty="0">
                <a:solidFill>
                  <a:schemeClr val="bg1"/>
                </a:solidFill>
              </a:rPr>
              <a:t>:	Variabile Booleana che indica se la 			classe corrispondente debba essere 			ignorata in fase di Train</a:t>
            </a:r>
          </a:p>
          <a:p>
            <a:r>
              <a:rPr lang="it-IT" dirty="0">
                <a:solidFill>
                  <a:schemeClr val="bg1"/>
                </a:solidFill>
              </a:rPr>
              <a:t>		</a:t>
            </a:r>
          </a:p>
        </p:txBody>
      </p:sp>
    </p:spTree>
    <p:extLst>
      <p:ext uri="{BB962C8B-B14F-4D97-AF65-F5344CB8AC3E}">
        <p14:creationId xmlns:p14="http://schemas.microsoft.com/office/powerpoint/2010/main" val="330631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7662672" y="2023873"/>
            <a:ext cx="2956560" cy="3350952"/>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BBF285AC-8A7D-019B-E5CC-7601B2A373F1}"/>
              </a:ext>
            </a:extLst>
          </p:cNvPr>
          <p:cNvSpPr txBox="1"/>
          <p:nvPr/>
        </p:nvSpPr>
        <p:spPr>
          <a:xfrm>
            <a:off x="460244" y="1015663"/>
            <a:ext cx="6552583" cy="646331"/>
          </a:xfrm>
          <a:prstGeom prst="rect">
            <a:avLst/>
          </a:prstGeom>
          <a:noFill/>
        </p:spPr>
        <p:txBody>
          <a:bodyPr wrap="square" rtlCol="0">
            <a:spAutoFit/>
          </a:bodyPr>
          <a:lstStyle/>
          <a:p>
            <a:r>
              <a:rPr lang="it-IT" dirty="0">
                <a:solidFill>
                  <a:schemeClr val="bg1"/>
                </a:solidFill>
              </a:rPr>
              <a:t>Ad ogni immagine del Dataset è associata una Label. Queste sono contenute nel file label.py del Dataset originale.</a:t>
            </a:r>
          </a:p>
        </p:txBody>
      </p:sp>
      <p:sp>
        <p:nvSpPr>
          <p:cNvPr id="9" name="CasellaDiTesto 8">
            <a:extLst>
              <a:ext uri="{FF2B5EF4-FFF2-40B4-BE49-F238E27FC236}">
                <a16:creationId xmlns:a16="http://schemas.microsoft.com/office/drawing/2014/main" id="{A2F81F5E-F5BB-F46C-99CF-3104EBEEE8EC}"/>
              </a:ext>
            </a:extLst>
          </p:cNvPr>
          <p:cNvSpPr txBox="1"/>
          <p:nvPr/>
        </p:nvSpPr>
        <p:spPr>
          <a:xfrm>
            <a:off x="295230" y="1661994"/>
            <a:ext cx="6552583" cy="5355312"/>
          </a:xfrm>
          <a:prstGeom prst="rect">
            <a:avLst/>
          </a:prstGeom>
          <a:noFill/>
        </p:spPr>
        <p:txBody>
          <a:bodyPr wrap="square" rtlCol="0">
            <a:spAutoFit/>
          </a:bodyPr>
          <a:lstStyle/>
          <a:p>
            <a:r>
              <a:rPr lang="it-IT" dirty="0">
                <a:solidFill>
                  <a:schemeClr val="bg1"/>
                </a:solidFill>
              </a:rPr>
              <a:t>	La definizione della Label prevede i seguenti campi:</a:t>
            </a:r>
          </a:p>
          <a:p>
            <a:endParaRPr lang="it-IT" dirty="0">
              <a:solidFill>
                <a:schemeClr val="bg1"/>
              </a:solidFill>
            </a:endParaRPr>
          </a:p>
          <a:p>
            <a:r>
              <a:rPr lang="it-IT" dirty="0">
                <a:solidFill>
                  <a:schemeClr val="bg1"/>
                </a:solidFill>
              </a:rPr>
              <a:t>	-name:	Identificatore della label [es. Car, </a:t>
            </a:r>
            <a:r>
              <a:rPr lang="it-IT" dirty="0" err="1">
                <a:solidFill>
                  <a:schemeClr val="bg1"/>
                </a:solidFill>
              </a:rPr>
              <a:t>Person</a:t>
            </a:r>
            <a:r>
              <a:rPr lang="it-IT" dirty="0">
                <a:solidFill>
                  <a:schemeClr val="bg1"/>
                </a:solidFill>
              </a:rPr>
              <a:t>, …]</a:t>
            </a:r>
          </a:p>
          <a:p>
            <a:endParaRPr lang="it-IT" dirty="0">
              <a:solidFill>
                <a:schemeClr val="bg1"/>
              </a:solidFill>
            </a:endParaRPr>
          </a:p>
          <a:p>
            <a:r>
              <a:rPr lang="it-IT" dirty="0">
                <a:solidFill>
                  <a:schemeClr val="bg1"/>
                </a:solidFill>
              </a:rPr>
              <a:t>	-Id:	Un ID intero non modificabile associato alla 		classe che rappresenta il valore dei pixel 		associati all’istanza della classe corrispondente</a:t>
            </a:r>
          </a:p>
          <a:p>
            <a:endParaRPr lang="it-IT" dirty="0">
              <a:solidFill>
                <a:schemeClr val="bg1"/>
              </a:solidFill>
            </a:endParaRPr>
          </a:p>
          <a:p>
            <a:r>
              <a:rPr lang="it-IT" dirty="0">
                <a:solidFill>
                  <a:schemeClr val="bg1"/>
                </a:solidFill>
              </a:rPr>
              <a:t>	-</a:t>
            </a:r>
            <a:r>
              <a:rPr lang="it-IT" dirty="0" err="1">
                <a:solidFill>
                  <a:schemeClr val="bg1"/>
                </a:solidFill>
              </a:rPr>
              <a:t>TrainId</a:t>
            </a:r>
            <a:r>
              <a:rPr lang="it-IT" dirty="0">
                <a:solidFill>
                  <a:schemeClr val="bg1"/>
                </a:solidFill>
              </a:rPr>
              <a:t>:	ID modificabile che permette di settare il valore 		dei pixel assunti dagli elementi di ciascuna classe</a:t>
            </a:r>
          </a:p>
          <a:p>
            <a:endParaRPr lang="it-IT" dirty="0">
              <a:solidFill>
                <a:schemeClr val="bg1"/>
              </a:solidFill>
            </a:endParaRPr>
          </a:p>
          <a:p>
            <a:r>
              <a:rPr lang="it-IT" dirty="0">
                <a:solidFill>
                  <a:schemeClr val="bg1"/>
                </a:solidFill>
              </a:rPr>
              <a:t>	-</a:t>
            </a:r>
            <a:r>
              <a:rPr lang="it-IT" dirty="0" err="1">
                <a:solidFill>
                  <a:schemeClr val="bg1"/>
                </a:solidFill>
              </a:rPr>
              <a:t>HasInstances</a:t>
            </a:r>
            <a:r>
              <a:rPr lang="it-IT" dirty="0">
                <a:solidFill>
                  <a:schemeClr val="bg1"/>
                </a:solidFill>
              </a:rPr>
              <a:t>:	Variabile Booleana che indica se per la 			classe corrispondente si distinguono o 			meno le singole istanze</a:t>
            </a:r>
          </a:p>
          <a:p>
            <a:endParaRPr lang="it-IT" dirty="0">
              <a:solidFill>
                <a:schemeClr val="bg1"/>
              </a:solidFill>
            </a:endParaRPr>
          </a:p>
          <a:p>
            <a:r>
              <a:rPr lang="it-IT" dirty="0">
                <a:solidFill>
                  <a:schemeClr val="bg1"/>
                </a:solidFill>
              </a:rPr>
              <a:t>	-</a:t>
            </a:r>
            <a:r>
              <a:rPr lang="it-IT" dirty="0" err="1">
                <a:solidFill>
                  <a:schemeClr val="bg1"/>
                </a:solidFill>
              </a:rPr>
              <a:t>ignoreInEval</a:t>
            </a:r>
            <a:r>
              <a:rPr lang="it-IT" dirty="0">
                <a:solidFill>
                  <a:schemeClr val="bg1"/>
                </a:solidFill>
              </a:rPr>
              <a:t>:	Variabile Booleana che indica se la 			classe corrispondente debba essere 			ignorata in fase di Train</a:t>
            </a:r>
          </a:p>
          <a:p>
            <a:r>
              <a:rPr lang="it-IT" dirty="0">
                <a:solidFill>
                  <a:schemeClr val="bg1"/>
                </a:solidFill>
              </a:rPr>
              <a:t>		</a:t>
            </a:r>
          </a:p>
        </p:txBody>
      </p:sp>
      <p:pic>
        <p:nvPicPr>
          <p:cNvPr id="13" name="Immagine 12">
            <a:extLst>
              <a:ext uri="{FF2B5EF4-FFF2-40B4-BE49-F238E27FC236}">
                <a16:creationId xmlns:a16="http://schemas.microsoft.com/office/drawing/2014/main" id="{646D0687-8021-13B5-3859-974B78DB05FE}"/>
              </a:ext>
            </a:extLst>
          </p:cNvPr>
          <p:cNvPicPr>
            <a:picLocks noChangeAspect="1"/>
          </p:cNvPicPr>
          <p:nvPr/>
        </p:nvPicPr>
        <p:blipFill>
          <a:blip r:embed="rId4"/>
          <a:stretch>
            <a:fillRect/>
          </a:stretch>
        </p:blipFill>
        <p:spPr>
          <a:xfrm>
            <a:off x="7899104" y="2270161"/>
            <a:ext cx="2419688" cy="2857899"/>
          </a:xfrm>
          <a:prstGeom prst="rect">
            <a:avLst/>
          </a:prstGeom>
        </p:spPr>
      </p:pic>
    </p:spTree>
    <p:extLst>
      <p:ext uri="{BB962C8B-B14F-4D97-AF65-F5344CB8AC3E}">
        <p14:creationId xmlns:p14="http://schemas.microsoft.com/office/powerpoint/2010/main" val="411684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8" name="CasellaDiTesto 7">
            <a:extLst>
              <a:ext uri="{FF2B5EF4-FFF2-40B4-BE49-F238E27FC236}">
                <a16:creationId xmlns:a16="http://schemas.microsoft.com/office/drawing/2014/main" id="{BBF285AC-8A7D-019B-E5CC-7601B2A373F1}"/>
              </a:ext>
            </a:extLst>
          </p:cNvPr>
          <p:cNvSpPr txBox="1"/>
          <p:nvPr/>
        </p:nvSpPr>
        <p:spPr>
          <a:xfrm>
            <a:off x="-6763197" y="1015663"/>
            <a:ext cx="6552583" cy="646331"/>
          </a:xfrm>
          <a:prstGeom prst="rect">
            <a:avLst/>
          </a:prstGeom>
          <a:noFill/>
        </p:spPr>
        <p:txBody>
          <a:bodyPr wrap="square" rtlCol="0">
            <a:spAutoFit/>
          </a:bodyPr>
          <a:lstStyle/>
          <a:p>
            <a:r>
              <a:rPr lang="it-IT" dirty="0">
                <a:solidFill>
                  <a:schemeClr val="bg1"/>
                </a:solidFill>
              </a:rPr>
              <a:t>Ad ogni immagine del Dataset è associata una Label. Queste sono contenute nel file label.py del Dataset originale.</a:t>
            </a:r>
          </a:p>
        </p:txBody>
      </p:sp>
      <p:sp>
        <p:nvSpPr>
          <p:cNvPr id="9" name="CasellaDiTesto 8">
            <a:extLst>
              <a:ext uri="{FF2B5EF4-FFF2-40B4-BE49-F238E27FC236}">
                <a16:creationId xmlns:a16="http://schemas.microsoft.com/office/drawing/2014/main" id="{A2F81F5E-F5BB-F46C-99CF-3104EBEEE8EC}"/>
              </a:ext>
            </a:extLst>
          </p:cNvPr>
          <p:cNvSpPr txBox="1"/>
          <p:nvPr/>
        </p:nvSpPr>
        <p:spPr>
          <a:xfrm>
            <a:off x="-6928211" y="1661994"/>
            <a:ext cx="6552583" cy="5355312"/>
          </a:xfrm>
          <a:prstGeom prst="rect">
            <a:avLst/>
          </a:prstGeom>
          <a:noFill/>
        </p:spPr>
        <p:txBody>
          <a:bodyPr wrap="square" rtlCol="0">
            <a:spAutoFit/>
          </a:bodyPr>
          <a:lstStyle/>
          <a:p>
            <a:r>
              <a:rPr lang="it-IT" dirty="0">
                <a:solidFill>
                  <a:schemeClr val="bg1"/>
                </a:solidFill>
              </a:rPr>
              <a:t>	La definizione della Label prevede i seguenti campi:</a:t>
            </a:r>
          </a:p>
          <a:p>
            <a:endParaRPr lang="it-IT" dirty="0">
              <a:solidFill>
                <a:schemeClr val="bg1"/>
              </a:solidFill>
            </a:endParaRPr>
          </a:p>
          <a:p>
            <a:r>
              <a:rPr lang="it-IT" dirty="0">
                <a:solidFill>
                  <a:schemeClr val="bg1"/>
                </a:solidFill>
              </a:rPr>
              <a:t>	-name:	Identificatore della label [es. Car, </a:t>
            </a:r>
            <a:r>
              <a:rPr lang="it-IT" dirty="0" err="1">
                <a:solidFill>
                  <a:schemeClr val="bg1"/>
                </a:solidFill>
              </a:rPr>
              <a:t>Person</a:t>
            </a:r>
            <a:r>
              <a:rPr lang="it-IT" dirty="0">
                <a:solidFill>
                  <a:schemeClr val="bg1"/>
                </a:solidFill>
              </a:rPr>
              <a:t>, …]</a:t>
            </a:r>
          </a:p>
          <a:p>
            <a:endParaRPr lang="it-IT" dirty="0">
              <a:solidFill>
                <a:schemeClr val="bg1"/>
              </a:solidFill>
            </a:endParaRPr>
          </a:p>
          <a:p>
            <a:r>
              <a:rPr lang="it-IT" dirty="0">
                <a:solidFill>
                  <a:schemeClr val="bg1"/>
                </a:solidFill>
              </a:rPr>
              <a:t>	-Id:	Un ID intero non modificabile associato alla 		classe che rappresenta il valore dei pixel 		associati all’istanza della classe corrispondente</a:t>
            </a:r>
          </a:p>
          <a:p>
            <a:endParaRPr lang="it-IT" dirty="0">
              <a:solidFill>
                <a:schemeClr val="bg1"/>
              </a:solidFill>
            </a:endParaRPr>
          </a:p>
          <a:p>
            <a:r>
              <a:rPr lang="it-IT" dirty="0">
                <a:solidFill>
                  <a:schemeClr val="bg1"/>
                </a:solidFill>
              </a:rPr>
              <a:t>	-</a:t>
            </a:r>
            <a:r>
              <a:rPr lang="it-IT" dirty="0" err="1">
                <a:solidFill>
                  <a:schemeClr val="bg1"/>
                </a:solidFill>
              </a:rPr>
              <a:t>TrainId</a:t>
            </a:r>
            <a:r>
              <a:rPr lang="it-IT" dirty="0">
                <a:solidFill>
                  <a:schemeClr val="bg1"/>
                </a:solidFill>
              </a:rPr>
              <a:t>:	ID modificabile che permette di settare il valore 		dei pixel assunti dagli elementi di ciascuna classe</a:t>
            </a:r>
          </a:p>
          <a:p>
            <a:endParaRPr lang="it-IT" dirty="0">
              <a:solidFill>
                <a:schemeClr val="bg1"/>
              </a:solidFill>
            </a:endParaRPr>
          </a:p>
          <a:p>
            <a:r>
              <a:rPr lang="it-IT" dirty="0">
                <a:solidFill>
                  <a:schemeClr val="bg1"/>
                </a:solidFill>
              </a:rPr>
              <a:t>	-</a:t>
            </a:r>
            <a:r>
              <a:rPr lang="it-IT" dirty="0" err="1">
                <a:solidFill>
                  <a:schemeClr val="bg1"/>
                </a:solidFill>
              </a:rPr>
              <a:t>HasInstances</a:t>
            </a:r>
            <a:r>
              <a:rPr lang="it-IT" dirty="0">
                <a:solidFill>
                  <a:schemeClr val="bg1"/>
                </a:solidFill>
              </a:rPr>
              <a:t>:	Variabile Booleana che indica se per la 			classe corrispondente si distinguono o 			meno le singole istanze</a:t>
            </a:r>
          </a:p>
          <a:p>
            <a:endParaRPr lang="it-IT" dirty="0">
              <a:solidFill>
                <a:schemeClr val="bg1"/>
              </a:solidFill>
            </a:endParaRPr>
          </a:p>
          <a:p>
            <a:r>
              <a:rPr lang="it-IT" dirty="0">
                <a:solidFill>
                  <a:schemeClr val="bg1"/>
                </a:solidFill>
              </a:rPr>
              <a:t>	-</a:t>
            </a:r>
            <a:r>
              <a:rPr lang="it-IT" dirty="0" err="1">
                <a:solidFill>
                  <a:schemeClr val="bg1"/>
                </a:solidFill>
              </a:rPr>
              <a:t>ignoreInEval</a:t>
            </a:r>
            <a:r>
              <a:rPr lang="it-IT" dirty="0">
                <a:solidFill>
                  <a:schemeClr val="bg1"/>
                </a:solidFill>
              </a:rPr>
              <a:t>:	Variabile Booleana che indica se la 			classe corrispondente debba essere 			ignorata in fase di Train</a:t>
            </a:r>
          </a:p>
          <a:p>
            <a:r>
              <a:rPr lang="it-IT" dirty="0">
                <a:solidFill>
                  <a:schemeClr val="bg1"/>
                </a:solidFill>
              </a:rPr>
              <a:t>		</a:t>
            </a:r>
          </a:p>
        </p:txBody>
      </p:sp>
      <p:sp>
        <p:nvSpPr>
          <p:cNvPr id="4" name="CasellaDiTesto 3">
            <a:extLst>
              <a:ext uri="{FF2B5EF4-FFF2-40B4-BE49-F238E27FC236}">
                <a16:creationId xmlns:a16="http://schemas.microsoft.com/office/drawing/2014/main" id="{51BBD04A-599F-4F4A-E196-BE61D906F891}"/>
              </a:ext>
            </a:extLst>
          </p:cNvPr>
          <p:cNvSpPr txBox="1"/>
          <p:nvPr/>
        </p:nvSpPr>
        <p:spPr>
          <a:xfrm>
            <a:off x="460244" y="1188720"/>
            <a:ext cx="3235882" cy="1754326"/>
          </a:xfrm>
          <a:prstGeom prst="rect">
            <a:avLst/>
          </a:prstGeom>
          <a:noFill/>
        </p:spPr>
        <p:txBody>
          <a:bodyPr wrap="square" rtlCol="0">
            <a:spAutoFit/>
          </a:bodyPr>
          <a:lstStyle/>
          <a:p>
            <a:r>
              <a:rPr lang="it-IT" dirty="0"/>
              <a:t>Visualizzando il file json2istanceImg.py, è stato possibile comprendere la gestione degli ID associati a ciascuna istanza della stessa classe:</a:t>
            </a:r>
          </a:p>
        </p:txBody>
      </p:sp>
      <p:sp>
        <p:nvSpPr>
          <p:cNvPr id="19" name="Rettangolo con angoli arrotondati 18">
            <a:extLst>
              <a:ext uri="{FF2B5EF4-FFF2-40B4-BE49-F238E27FC236}">
                <a16:creationId xmlns:a16="http://schemas.microsoft.com/office/drawing/2014/main" id="{570DF558-8700-DEC6-ED6A-DBBE615560A8}"/>
              </a:ext>
            </a:extLst>
          </p:cNvPr>
          <p:cNvSpPr/>
          <p:nvPr/>
        </p:nvSpPr>
        <p:spPr>
          <a:xfrm>
            <a:off x="2322576" y="1015662"/>
            <a:ext cx="7528560" cy="5604593"/>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Segnaposto contenuto 4" descr="Immagine che contiene testo, schermata, menu&#10;&#10;Descrizione generata automaticamente">
            <a:extLst>
              <a:ext uri="{FF2B5EF4-FFF2-40B4-BE49-F238E27FC236}">
                <a16:creationId xmlns:a16="http://schemas.microsoft.com/office/drawing/2014/main" id="{84BBC92A-ECB6-30C9-9E7D-494AC1953955}"/>
              </a:ext>
            </a:extLst>
          </p:cNvPr>
          <p:cNvPicPr>
            <a:picLocks noGrp="1" noChangeAspect="1"/>
          </p:cNvPicPr>
          <p:nvPr/>
        </p:nvPicPr>
        <p:blipFill>
          <a:blip r:embed="rId4"/>
          <a:stretch>
            <a:fillRect/>
          </a:stretch>
        </p:blipFill>
        <p:spPr>
          <a:xfrm>
            <a:off x="2665795" y="1411305"/>
            <a:ext cx="6685149" cy="4813307"/>
          </a:xfrm>
          <a:prstGeom prst="rect">
            <a:avLst/>
          </a:prstGeom>
        </p:spPr>
      </p:pic>
    </p:spTree>
    <p:extLst>
      <p:ext uri="{BB962C8B-B14F-4D97-AF65-F5344CB8AC3E}">
        <p14:creationId xmlns:p14="http://schemas.microsoft.com/office/powerpoint/2010/main" val="250980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295230" y="1015663"/>
            <a:ext cx="3490386" cy="207915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Segnaposto contenuto 4" descr="Immagine che contiene testo, schermata, menu&#10;&#10;Descrizione generata automaticamente">
            <a:extLst>
              <a:ext uri="{FF2B5EF4-FFF2-40B4-BE49-F238E27FC236}">
                <a16:creationId xmlns:a16="http://schemas.microsoft.com/office/drawing/2014/main" id="{84BBC92A-ECB6-30C9-9E7D-494AC1953955}"/>
              </a:ext>
            </a:extLst>
          </p:cNvPr>
          <p:cNvPicPr>
            <a:picLocks noGrp="1" noChangeAspect="1"/>
          </p:cNvPicPr>
          <p:nvPr/>
        </p:nvPicPr>
        <p:blipFill>
          <a:blip r:embed="rId4"/>
          <a:stretch>
            <a:fillRect/>
          </a:stretch>
        </p:blipFill>
        <p:spPr>
          <a:xfrm>
            <a:off x="4116643" y="1411305"/>
            <a:ext cx="6685149" cy="4813307"/>
          </a:xfrm>
          <a:prstGeom prst="rect">
            <a:avLst/>
          </a:prstGeom>
        </p:spPr>
      </p:pic>
      <p:sp>
        <p:nvSpPr>
          <p:cNvPr id="4" name="CasellaDiTesto 3">
            <a:extLst>
              <a:ext uri="{FF2B5EF4-FFF2-40B4-BE49-F238E27FC236}">
                <a16:creationId xmlns:a16="http://schemas.microsoft.com/office/drawing/2014/main" id="{6636D014-9E0F-C5F6-6C69-87F15905A3B3}"/>
              </a:ext>
            </a:extLst>
          </p:cNvPr>
          <p:cNvSpPr txBox="1"/>
          <p:nvPr/>
        </p:nvSpPr>
        <p:spPr>
          <a:xfrm>
            <a:off x="460244" y="1188720"/>
            <a:ext cx="3235882" cy="1754326"/>
          </a:xfrm>
          <a:prstGeom prst="rect">
            <a:avLst/>
          </a:prstGeom>
          <a:noFill/>
        </p:spPr>
        <p:txBody>
          <a:bodyPr wrap="square" rtlCol="0">
            <a:spAutoFit/>
          </a:bodyPr>
          <a:lstStyle/>
          <a:p>
            <a:r>
              <a:rPr lang="it-IT" dirty="0"/>
              <a:t>Visualizzando il file json2istanceImg.py, è stato possibile comprendere la gestione degli ID associati a ciascuna istanza della stessa classe:</a:t>
            </a:r>
          </a:p>
        </p:txBody>
      </p:sp>
      <p:sp>
        <p:nvSpPr>
          <p:cNvPr id="5" name="CasellaDiTesto 4">
            <a:extLst>
              <a:ext uri="{FF2B5EF4-FFF2-40B4-BE49-F238E27FC236}">
                <a16:creationId xmlns:a16="http://schemas.microsoft.com/office/drawing/2014/main" id="{1B18457D-0FFB-C6F8-1AA6-A45BCE0380DC}"/>
              </a:ext>
            </a:extLst>
          </p:cNvPr>
          <p:cNvSpPr txBox="1"/>
          <p:nvPr/>
        </p:nvSpPr>
        <p:spPr>
          <a:xfrm>
            <a:off x="460244" y="3226331"/>
            <a:ext cx="3235882" cy="2031325"/>
          </a:xfrm>
          <a:prstGeom prst="rect">
            <a:avLst/>
          </a:prstGeom>
          <a:noFill/>
        </p:spPr>
        <p:txBody>
          <a:bodyPr wrap="square" rtlCol="0">
            <a:spAutoFit/>
          </a:bodyPr>
          <a:lstStyle/>
          <a:p>
            <a:r>
              <a:rPr lang="it-IT" dirty="0"/>
              <a:t>Ad esempio se nell’immagine ho diverse istanze della classe car, il cui Id nel file labels.py associato alla classe car è 26, allora alle singole istanze  di car verranno assegnati i valori 26000, 26001, 26002, …,26_n°di istanze</a:t>
            </a:r>
          </a:p>
        </p:txBody>
      </p:sp>
    </p:spTree>
    <p:extLst>
      <p:ext uri="{BB962C8B-B14F-4D97-AF65-F5344CB8AC3E}">
        <p14:creationId xmlns:p14="http://schemas.microsoft.com/office/powerpoint/2010/main" val="15855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44E6625E-EB71-1812-18FC-D42C28FFC221}"/>
              </a:ext>
            </a:extLst>
          </p:cNvPr>
          <p:cNvSpPr txBox="1"/>
          <p:nvPr/>
        </p:nvSpPr>
        <p:spPr>
          <a:xfrm>
            <a:off x="4859940" y="1050219"/>
            <a:ext cx="3235882" cy="1477328"/>
          </a:xfrm>
          <a:prstGeom prst="rect">
            <a:avLst/>
          </a:prstGeom>
          <a:noFill/>
        </p:spPr>
        <p:txBody>
          <a:bodyPr wrap="square" rtlCol="0">
            <a:spAutoFit/>
          </a:bodyPr>
          <a:lstStyle/>
          <a:p>
            <a:r>
              <a:rPr lang="it-IT" dirty="0"/>
              <a:t>In un gruppo di auto, se le singole auto non sono distinguibili, l’intero gruppo verrà identificato solo con l’Id 26.</a:t>
            </a:r>
          </a:p>
        </p:txBody>
      </p:sp>
      <p:pic>
        <p:nvPicPr>
          <p:cNvPr id="3" name="Segnaposto contenuto 4" descr="Immagine che contiene testo, schermata, menu&#10;&#10;Descrizione generata automaticamente">
            <a:extLst>
              <a:ext uri="{FF2B5EF4-FFF2-40B4-BE49-F238E27FC236}">
                <a16:creationId xmlns:a16="http://schemas.microsoft.com/office/drawing/2014/main" id="{84BBC92A-ECB6-30C9-9E7D-494AC1953955}"/>
              </a:ext>
            </a:extLst>
          </p:cNvPr>
          <p:cNvPicPr>
            <a:picLocks noGrp="1" noChangeAspect="1"/>
          </p:cNvPicPr>
          <p:nvPr/>
        </p:nvPicPr>
        <p:blipFill>
          <a:blip r:embed="rId2"/>
          <a:stretch>
            <a:fillRect/>
          </a:stretch>
        </p:blipFill>
        <p:spPr>
          <a:xfrm>
            <a:off x="4116643" y="1411305"/>
            <a:ext cx="6685149" cy="4813307"/>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295230" y="3063918"/>
            <a:ext cx="3490386" cy="230665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6636D014-9E0F-C5F6-6C69-87F15905A3B3}"/>
              </a:ext>
            </a:extLst>
          </p:cNvPr>
          <p:cNvSpPr txBox="1"/>
          <p:nvPr/>
        </p:nvSpPr>
        <p:spPr>
          <a:xfrm>
            <a:off x="460244" y="1188720"/>
            <a:ext cx="3235882" cy="1754326"/>
          </a:xfrm>
          <a:prstGeom prst="rect">
            <a:avLst/>
          </a:prstGeom>
          <a:noFill/>
        </p:spPr>
        <p:txBody>
          <a:bodyPr wrap="square" rtlCol="0">
            <a:spAutoFit/>
          </a:bodyPr>
          <a:lstStyle/>
          <a:p>
            <a:r>
              <a:rPr lang="it-IT" dirty="0">
                <a:solidFill>
                  <a:schemeClr val="bg1"/>
                </a:solidFill>
              </a:rPr>
              <a:t>Visualizzando il file json2istanceImg.py, è stato possibile comprendere la gestione degli ID associati a ciascuna istanza della stessa classe:</a:t>
            </a:r>
          </a:p>
        </p:txBody>
      </p:sp>
      <p:sp>
        <p:nvSpPr>
          <p:cNvPr id="5" name="CasellaDiTesto 4">
            <a:extLst>
              <a:ext uri="{FF2B5EF4-FFF2-40B4-BE49-F238E27FC236}">
                <a16:creationId xmlns:a16="http://schemas.microsoft.com/office/drawing/2014/main" id="{4F00C00D-01EB-BC92-DD0F-C3768917D0D4}"/>
              </a:ext>
            </a:extLst>
          </p:cNvPr>
          <p:cNvSpPr txBox="1"/>
          <p:nvPr/>
        </p:nvSpPr>
        <p:spPr>
          <a:xfrm>
            <a:off x="460244" y="3226331"/>
            <a:ext cx="3235882" cy="2031325"/>
          </a:xfrm>
          <a:prstGeom prst="rect">
            <a:avLst/>
          </a:prstGeom>
          <a:noFill/>
        </p:spPr>
        <p:txBody>
          <a:bodyPr wrap="square" rtlCol="0">
            <a:spAutoFit/>
          </a:bodyPr>
          <a:lstStyle/>
          <a:p>
            <a:r>
              <a:rPr lang="it-IT" dirty="0"/>
              <a:t>Ad esempio se nell’immagine ho diverse istanze della classe car, il cui Id nel file labels.py associato alla classe car è 26, allora alle singole istanze  di car verranno assegnati i valori 26000, 26001, 26002, …,26_n°di istanze</a:t>
            </a:r>
          </a:p>
        </p:txBody>
      </p:sp>
    </p:spTree>
    <p:extLst>
      <p:ext uri="{BB962C8B-B14F-4D97-AF65-F5344CB8AC3E}">
        <p14:creationId xmlns:p14="http://schemas.microsoft.com/office/powerpoint/2010/main" val="2068469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contenuto 4" descr="Immagine che contiene testo, schermata, menu&#10;&#10;Descrizione generata automaticamente">
            <a:extLst>
              <a:ext uri="{FF2B5EF4-FFF2-40B4-BE49-F238E27FC236}">
                <a16:creationId xmlns:a16="http://schemas.microsoft.com/office/drawing/2014/main" id="{84BBC92A-ECB6-30C9-9E7D-494AC1953955}"/>
              </a:ext>
            </a:extLst>
          </p:cNvPr>
          <p:cNvPicPr>
            <a:picLocks noGrp="1" noChangeAspect="1"/>
          </p:cNvPicPr>
          <p:nvPr/>
        </p:nvPicPr>
        <p:blipFill>
          <a:blip r:embed="rId2"/>
          <a:stretch>
            <a:fillRect/>
          </a:stretch>
        </p:blipFill>
        <p:spPr>
          <a:xfrm>
            <a:off x="12489984" y="1386921"/>
            <a:ext cx="6685149" cy="4813307"/>
          </a:xfrm>
          <a:prstGeom prst="rect">
            <a:avLst/>
          </a:prstGeom>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4714830" y="912554"/>
            <a:ext cx="3490386" cy="1754325"/>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6636D014-9E0F-C5F6-6C69-87F15905A3B3}"/>
              </a:ext>
            </a:extLst>
          </p:cNvPr>
          <p:cNvSpPr txBox="1"/>
          <p:nvPr/>
        </p:nvSpPr>
        <p:spPr>
          <a:xfrm>
            <a:off x="460244" y="1188720"/>
            <a:ext cx="3235882" cy="1754326"/>
          </a:xfrm>
          <a:prstGeom prst="rect">
            <a:avLst/>
          </a:prstGeom>
          <a:noFill/>
        </p:spPr>
        <p:txBody>
          <a:bodyPr wrap="square" rtlCol="0">
            <a:spAutoFit/>
          </a:bodyPr>
          <a:lstStyle/>
          <a:p>
            <a:r>
              <a:rPr lang="it-IT" dirty="0">
                <a:solidFill>
                  <a:schemeClr val="bg1"/>
                </a:solidFill>
              </a:rPr>
              <a:t>Visualizzando il file json2istanceImg.py, è stato possibile comprendere la gestione degli ID associati a ciascuna istanza della stessa classe:</a:t>
            </a:r>
          </a:p>
        </p:txBody>
      </p:sp>
      <p:sp>
        <p:nvSpPr>
          <p:cNvPr id="5" name="CasellaDiTesto 4">
            <a:extLst>
              <a:ext uri="{FF2B5EF4-FFF2-40B4-BE49-F238E27FC236}">
                <a16:creationId xmlns:a16="http://schemas.microsoft.com/office/drawing/2014/main" id="{4F00C00D-01EB-BC92-DD0F-C3768917D0D4}"/>
              </a:ext>
            </a:extLst>
          </p:cNvPr>
          <p:cNvSpPr txBox="1"/>
          <p:nvPr/>
        </p:nvSpPr>
        <p:spPr>
          <a:xfrm>
            <a:off x="460244" y="3226331"/>
            <a:ext cx="3235882" cy="2031325"/>
          </a:xfrm>
          <a:prstGeom prst="rect">
            <a:avLst/>
          </a:prstGeom>
          <a:noFill/>
        </p:spPr>
        <p:txBody>
          <a:bodyPr wrap="square" rtlCol="0">
            <a:spAutoFit/>
          </a:bodyPr>
          <a:lstStyle/>
          <a:p>
            <a:r>
              <a:rPr lang="it-IT" dirty="0">
                <a:solidFill>
                  <a:schemeClr val="bg1"/>
                </a:solidFill>
              </a:rPr>
              <a:t>Ad esempio se nell’immagine ho diverse istanze della classe car, il cui Id nel file labels.py associato alla classe car è 26, allora alle singole istanze  di car verranno assegnati i valori 26000, 26001, 26002, …,26_n°di istanze</a:t>
            </a:r>
          </a:p>
        </p:txBody>
      </p:sp>
      <p:sp>
        <p:nvSpPr>
          <p:cNvPr id="6" name="CasellaDiTesto 5">
            <a:extLst>
              <a:ext uri="{FF2B5EF4-FFF2-40B4-BE49-F238E27FC236}">
                <a16:creationId xmlns:a16="http://schemas.microsoft.com/office/drawing/2014/main" id="{71850C6B-E3D8-37E9-6719-DBC55A82992B}"/>
              </a:ext>
            </a:extLst>
          </p:cNvPr>
          <p:cNvSpPr txBox="1"/>
          <p:nvPr/>
        </p:nvSpPr>
        <p:spPr>
          <a:xfrm>
            <a:off x="4859940" y="1050219"/>
            <a:ext cx="3235882" cy="1477328"/>
          </a:xfrm>
          <a:prstGeom prst="rect">
            <a:avLst/>
          </a:prstGeom>
          <a:noFill/>
        </p:spPr>
        <p:txBody>
          <a:bodyPr wrap="square" rtlCol="0">
            <a:spAutoFit/>
          </a:bodyPr>
          <a:lstStyle/>
          <a:p>
            <a:r>
              <a:rPr lang="it-IT" dirty="0"/>
              <a:t>In un gruppo di auto, se le singole auto non sono distinguibili, l’intero gruppo verrà identificato solo con l’Id 26.</a:t>
            </a:r>
          </a:p>
        </p:txBody>
      </p:sp>
      <p:sp>
        <p:nvSpPr>
          <p:cNvPr id="7" name="CasellaDiTesto 6">
            <a:extLst>
              <a:ext uri="{FF2B5EF4-FFF2-40B4-BE49-F238E27FC236}">
                <a16:creationId xmlns:a16="http://schemas.microsoft.com/office/drawing/2014/main" id="{074014EA-8A80-210A-286A-47BB32C76BA6}"/>
              </a:ext>
            </a:extLst>
          </p:cNvPr>
          <p:cNvSpPr txBox="1"/>
          <p:nvPr/>
        </p:nvSpPr>
        <p:spPr>
          <a:xfrm>
            <a:off x="4948872" y="3503328"/>
            <a:ext cx="3235882" cy="1477328"/>
          </a:xfrm>
          <a:prstGeom prst="rect">
            <a:avLst/>
          </a:prstGeom>
          <a:noFill/>
        </p:spPr>
        <p:txBody>
          <a:bodyPr wrap="square" rtlCol="0">
            <a:spAutoFit/>
          </a:bodyPr>
          <a:lstStyle/>
          <a:p>
            <a:r>
              <a:rPr lang="it-IT" dirty="0"/>
              <a:t>Inoltre se la label ha la variabile </a:t>
            </a:r>
            <a:r>
              <a:rPr lang="it-IT" dirty="0" err="1"/>
              <a:t>HasInstances</a:t>
            </a:r>
            <a:r>
              <a:rPr lang="it-IT" dirty="0"/>
              <a:t>=False gli assegna direttamente il valore 26 perché non deve riconoscere le singole istanze.</a:t>
            </a:r>
          </a:p>
        </p:txBody>
      </p:sp>
    </p:spTree>
    <p:extLst>
      <p:ext uri="{BB962C8B-B14F-4D97-AF65-F5344CB8AC3E}">
        <p14:creationId xmlns:p14="http://schemas.microsoft.com/office/powerpoint/2010/main" val="266667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B34341DE-CCB8-5A76-D30B-88C61EEABAAC}"/>
              </a:ext>
            </a:extLst>
          </p:cNvPr>
          <p:cNvSpPr txBox="1"/>
          <p:nvPr/>
        </p:nvSpPr>
        <p:spPr>
          <a:xfrm>
            <a:off x="351073" y="1650384"/>
            <a:ext cx="2196499" cy="1754326"/>
          </a:xfrm>
          <a:prstGeom prst="rect">
            <a:avLst/>
          </a:prstGeom>
          <a:noFill/>
        </p:spPr>
        <p:txBody>
          <a:bodyPr wrap="square" rtlCol="0">
            <a:spAutoFit/>
          </a:bodyPr>
          <a:lstStyle/>
          <a:p>
            <a:pPr algn="ctr"/>
            <a:r>
              <a:rPr lang="it-IT" dirty="0"/>
              <a:t>Rete neurale utilizzata per l’</a:t>
            </a:r>
            <a:r>
              <a:rPr lang="it-IT" dirty="0" err="1"/>
              <a:t>Instance</a:t>
            </a:r>
            <a:r>
              <a:rPr lang="it-IT" dirty="0"/>
              <a:t> </a:t>
            </a:r>
            <a:r>
              <a:rPr lang="it-IT" dirty="0" err="1"/>
              <a:t>Segmentation</a:t>
            </a:r>
            <a:r>
              <a:rPr lang="it-IT" dirty="0"/>
              <a:t>. Evoluzione della </a:t>
            </a:r>
            <a:r>
              <a:rPr lang="it-IT" dirty="0" err="1"/>
              <a:t>Faster</a:t>
            </a:r>
            <a:r>
              <a:rPr lang="it-IT" dirty="0"/>
              <a:t> R-CNN.</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CA04051-5A82-CBE0-3D54-E345895EF44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3170465"/>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4863869" y="3364830"/>
            <a:ext cx="3490386" cy="1754325"/>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6636D014-9E0F-C5F6-6C69-87F15905A3B3}"/>
              </a:ext>
            </a:extLst>
          </p:cNvPr>
          <p:cNvSpPr txBox="1"/>
          <p:nvPr/>
        </p:nvSpPr>
        <p:spPr>
          <a:xfrm>
            <a:off x="460244" y="1188720"/>
            <a:ext cx="3235882" cy="1754326"/>
          </a:xfrm>
          <a:prstGeom prst="rect">
            <a:avLst/>
          </a:prstGeom>
          <a:noFill/>
        </p:spPr>
        <p:txBody>
          <a:bodyPr wrap="square" rtlCol="0">
            <a:spAutoFit/>
          </a:bodyPr>
          <a:lstStyle/>
          <a:p>
            <a:r>
              <a:rPr lang="it-IT" dirty="0">
                <a:solidFill>
                  <a:schemeClr val="bg1"/>
                </a:solidFill>
              </a:rPr>
              <a:t>Visualizzando il file json2istanceImg.py, è stato possibile comprendere la gestione degli ID associati a ciascuna istanza della stessa classe:</a:t>
            </a:r>
          </a:p>
        </p:txBody>
      </p:sp>
      <p:sp>
        <p:nvSpPr>
          <p:cNvPr id="5" name="CasellaDiTesto 4">
            <a:extLst>
              <a:ext uri="{FF2B5EF4-FFF2-40B4-BE49-F238E27FC236}">
                <a16:creationId xmlns:a16="http://schemas.microsoft.com/office/drawing/2014/main" id="{4F00C00D-01EB-BC92-DD0F-C3768917D0D4}"/>
              </a:ext>
            </a:extLst>
          </p:cNvPr>
          <p:cNvSpPr txBox="1"/>
          <p:nvPr/>
        </p:nvSpPr>
        <p:spPr>
          <a:xfrm>
            <a:off x="460244" y="3226331"/>
            <a:ext cx="3235882" cy="2031325"/>
          </a:xfrm>
          <a:prstGeom prst="rect">
            <a:avLst/>
          </a:prstGeom>
          <a:noFill/>
        </p:spPr>
        <p:txBody>
          <a:bodyPr wrap="square" rtlCol="0">
            <a:spAutoFit/>
          </a:bodyPr>
          <a:lstStyle/>
          <a:p>
            <a:r>
              <a:rPr lang="it-IT" dirty="0">
                <a:solidFill>
                  <a:schemeClr val="bg1"/>
                </a:solidFill>
              </a:rPr>
              <a:t>Ad esempio se nell’immagine ho diverse istanze della classe car, il cui Id nel file labels.py associato alla classe car è 26, allora alle singole istanze  di car verranno assegnati i valori 26000, 26001, 26002, …,26_n°di istanze</a:t>
            </a:r>
          </a:p>
        </p:txBody>
      </p:sp>
      <p:sp>
        <p:nvSpPr>
          <p:cNvPr id="6" name="CasellaDiTesto 5">
            <a:extLst>
              <a:ext uri="{FF2B5EF4-FFF2-40B4-BE49-F238E27FC236}">
                <a16:creationId xmlns:a16="http://schemas.microsoft.com/office/drawing/2014/main" id="{71850C6B-E3D8-37E9-6719-DBC55A82992B}"/>
              </a:ext>
            </a:extLst>
          </p:cNvPr>
          <p:cNvSpPr txBox="1"/>
          <p:nvPr/>
        </p:nvSpPr>
        <p:spPr>
          <a:xfrm>
            <a:off x="4859940" y="1050219"/>
            <a:ext cx="3235882" cy="1477328"/>
          </a:xfrm>
          <a:prstGeom prst="rect">
            <a:avLst/>
          </a:prstGeom>
          <a:noFill/>
        </p:spPr>
        <p:txBody>
          <a:bodyPr wrap="square" rtlCol="0">
            <a:spAutoFit/>
          </a:bodyPr>
          <a:lstStyle/>
          <a:p>
            <a:r>
              <a:rPr lang="it-IT" dirty="0">
                <a:solidFill>
                  <a:schemeClr val="bg1"/>
                </a:solidFill>
              </a:rPr>
              <a:t>In un gruppo di auto, se le singole auto non sono distinguibili, l’intero gruppo verrà identificato solo con l’Id 26.</a:t>
            </a:r>
          </a:p>
        </p:txBody>
      </p:sp>
      <p:sp>
        <p:nvSpPr>
          <p:cNvPr id="7" name="CasellaDiTesto 6">
            <a:extLst>
              <a:ext uri="{FF2B5EF4-FFF2-40B4-BE49-F238E27FC236}">
                <a16:creationId xmlns:a16="http://schemas.microsoft.com/office/drawing/2014/main" id="{E2C67A24-DF09-D0C4-DCBF-E3E145EE2D63}"/>
              </a:ext>
            </a:extLst>
          </p:cNvPr>
          <p:cNvSpPr txBox="1"/>
          <p:nvPr/>
        </p:nvSpPr>
        <p:spPr>
          <a:xfrm>
            <a:off x="4948872" y="3503328"/>
            <a:ext cx="3235882" cy="1477328"/>
          </a:xfrm>
          <a:prstGeom prst="rect">
            <a:avLst/>
          </a:prstGeom>
          <a:noFill/>
        </p:spPr>
        <p:txBody>
          <a:bodyPr wrap="square" rtlCol="0">
            <a:spAutoFit/>
          </a:bodyPr>
          <a:lstStyle/>
          <a:p>
            <a:r>
              <a:rPr lang="it-IT" dirty="0"/>
              <a:t>Inoltre se la label ha la variabile </a:t>
            </a:r>
            <a:r>
              <a:rPr lang="it-IT" dirty="0" err="1"/>
              <a:t>HasInstances</a:t>
            </a:r>
            <a:r>
              <a:rPr lang="it-IT" dirty="0"/>
              <a:t>=False gli assegna direttamente il valore 26 perché non deve riconoscere le singole istanze.</a:t>
            </a:r>
          </a:p>
        </p:txBody>
      </p:sp>
      <p:sp>
        <p:nvSpPr>
          <p:cNvPr id="8" name="CasellaDiTesto 7">
            <a:extLst>
              <a:ext uri="{FF2B5EF4-FFF2-40B4-BE49-F238E27FC236}">
                <a16:creationId xmlns:a16="http://schemas.microsoft.com/office/drawing/2014/main" id="{1913692A-E040-A144-C438-EE6E636AB19C}"/>
              </a:ext>
            </a:extLst>
          </p:cNvPr>
          <p:cNvSpPr txBox="1"/>
          <p:nvPr/>
        </p:nvSpPr>
        <p:spPr>
          <a:xfrm>
            <a:off x="612644" y="-1026697"/>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9" name="Immagine 8" descr="Immagine che contiene nero, oscurità&#10;&#10;Descrizione generata automaticamente">
            <a:extLst>
              <a:ext uri="{FF2B5EF4-FFF2-40B4-BE49-F238E27FC236}">
                <a16:creationId xmlns:a16="http://schemas.microsoft.com/office/drawing/2014/main" id="{2308C0C7-8E09-FF0F-4ACE-0806AF2DAA4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777134"/>
            <a:ext cx="651274" cy="651274"/>
          </a:xfrm>
          <a:prstGeom prst="rect">
            <a:avLst/>
          </a:prstGeom>
        </p:spPr>
      </p:pic>
    </p:spTree>
    <p:extLst>
      <p:ext uri="{BB962C8B-B14F-4D97-AF65-F5344CB8AC3E}">
        <p14:creationId xmlns:p14="http://schemas.microsoft.com/office/powerpoint/2010/main" val="1266201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2E4BBEE0-DA4C-94B6-75AC-8E927810AB42}"/>
                  </a:ext>
                </a:extLst>
              </p:cNvPr>
              <p:cNvGraphicFramePr>
                <a:graphicFrameLocks noChangeAspect="1"/>
              </p:cNvGraphicFramePr>
              <p:nvPr>
                <p:extLst>
                  <p:ext uri="{D42A27DB-BD31-4B8C-83A1-F6EECF244321}">
                    <p14:modId xmlns:p14="http://schemas.microsoft.com/office/powerpoint/2010/main" val="3706626457"/>
                  </p:ext>
                </p:extLst>
              </p:nvPr>
            </p:nvGraphicFramePr>
            <p:xfrm>
              <a:off x="-972813" y="-1154376"/>
              <a:ext cx="9566137" cy="8242618"/>
            </p:xfrm>
            <a:graphic>
              <a:graphicData uri="http://schemas.microsoft.com/office/drawing/2017/model3d">
                <am3d:model3d r:embed="rId2">
                  <am3d:spPr>
                    <a:xfrm>
                      <a:off x="0" y="0"/>
                      <a:ext cx="9566137" cy="8242618"/>
                    </a:xfrm>
                    <a:prstGeom prst="rect">
                      <a:avLst/>
                    </a:prstGeom>
                  </am3d:spPr>
                  <am3d:camera>
                    <am3d:pos x="0" y="0" z="68965310"/>
                    <am3d:up dx="0" dy="36000000" dz="0"/>
                    <am3d:lookAt x="0" y="0" z="0"/>
                    <am3d:perspective fov="2700000"/>
                  </am3d:camera>
                  <am3d:trans>
                    <am3d:meterPerModelUnit n="41754" d="1000000"/>
                    <am3d:preTrans dx="-187341" dy="-5355347" dz="263"/>
                    <am3d:scale>
                      <am3d:sx n="1000000" d="1000000"/>
                      <am3d:sy n="1000000" d="1000000"/>
                      <am3d:sz n="1000000" d="1000000"/>
                    </am3d:scale>
                    <am3d:rot ax="1383318" ay="2001233" az="790230"/>
                    <am3d:postTrans dx="0" dy="0" dz="0"/>
                  </am3d:trans>
                  <am3d:raster rName="Office3DRenderer" rVer="16.0.8326">
                    <am3d:blip r:embed="rId3"/>
                  </am3d:raster>
                  <am3d:objViewport viewportSz="108265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2E4BBEE0-DA4C-94B6-75AC-8E927810AB42}"/>
                  </a:ext>
                </a:extLst>
              </p:cNvPr>
              <p:cNvPicPr>
                <a:picLocks noGrp="1" noRot="1" noChangeAspect="1" noMove="1" noResize="1" noEditPoints="1" noAdjustHandles="1" noChangeArrowheads="1" noChangeShapeType="1" noCrop="1"/>
              </p:cNvPicPr>
              <p:nvPr/>
            </p:nvPicPr>
            <p:blipFill>
              <a:blip r:embed="rId3"/>
              <a:stretch>
                <a:fillRect/>
              </a:stretch>
            </p:blipFill>
            <p:spPr>
              <a:xfrm>
                <a:off x="-972813" y="-1154376"/>
                <a:ext cx="9566137" cy="8242618"/>
              </a:xfrm>
              <a:prstGeom prst="rect">
                <a:avLst/>
              </a:prstGeom>
            </p:spPr>
          </p:pic>
        </mc:Fallback>
      </mc:AlternateContent>
      <p:sp>
        <p:nvSpPr>
          <p:cNvPr id="13" name="Ovale 12">
            <a:extLst>
              <a:ext uri="{FF2B5EF4-FFF2-40B4-BE49-F238E27FC236}">
                <a16:creationId xmlns:a16="http://schemas.microsoft.com/office/drawing/2014/main" id="{FF1ABEC7-C52B-DDE8-F3F2-8DFF4879A6FE}"/>
              </a:ext>
            </a:extLst>
          </p:cNvPr>
          <p:cNvSpPr/>
          <p:nvPr/>
        </p:nvSpPr>
        <p:spPr>
          <a:xfrm>
            <a:off x="119009" y="2496785"/>
            <a:ext cx="1581972" cy="1680186"/>
          </a:xfrm>
          <a:custGeom>
            <a:avLst/>
            <a:gdLst>
              <a:gd name="connsiteX0" fmla="*/ 0 w 823913"/>
              <a:gd name="connsiteY0" fmla="*/ 438203 h 876405"/>
              <a:gd name="connsiteX1" fmla="*/ 411957 w 823913"/>
              <a:gd name="connsiteY1" fmla="*/ 0 h 876405"/>
              <a:gd name="connsiteX2" fmla="*/ 823914 w 823913"/>
              <a:gd name="connsiteY2" fmla="*/ 438203 h 876405"/>
              <a:gd name="connsiteX3" fmla="*/ 411957 w 823913"/>
              <a:gd name="connsiteY3" fmla="*/ 876406 h 876405"/>
              <a:gd name="connsiteX4" fmla="*/ 0 w 823913"/>
              <a:gd name="connsiteY4" fmla="*/ 438203 h 876405"/>
              <a:gd name="connsiteX0" fmla="*/ 22 w 823936"/>
              <a:gd name="connsiteY0" fmla="*/ 862066 h 1300269"/>
              <a:gd name="connsiteX1" fmla="*/ 426266 w 823936"/>
              <a:gd name="connsiteY1" fmla="*/ 0 h 1300269"/>
              <a:gd name="connsiteX2" fmla="*/ 823936 w 823936"/>
              <a:gd name="connsiteY2" fmla="*/ 862066 h 1300269"/>
              <a:gd name="connsiteX3" fmla="*/ 411979 w 823936"/>
              <a:gd name="connsiteY3" fmla="*/ 1300269 h 1300269"/>
              <a:gd name="connsiteX4" fmla="*/ 22 w 823936"/>
              <a:gd name="connsiteY4" fmla="*/ 862066 h 1300269"/>
              <a:gd name="connsiteX0" fmla="*/ 22 w 1352573"/>
              <a:gd name="connsiteY0" fmla="*/ 864188 h 1333363"/>
              <a:gd name="connsiteX1" fmla="*/ 426266 w 1352573"/>
              <a:gd name="connsiteY1" fmla="*/ 2122 h 1333363"/>
              <a:gd name="connsiteX2" fmla="*/ 1352573 w 1352573"/>
              <a:gd name="connsiteY2" fmla="*/ 1135650 h 1333363"/>
              <a:gd name="connsiteX3" fmla="*/ 411979 w 1352573"/>
              <a:gd name="connsiteY3" fmla="*/ 1302391 h 1333363"/>
              <a:gd name="connsiteX4" fmla="*/ 22 w 1352573"/>
              <a:gd name="connsiteY4" fmla="*/ 864188 h 1333363"/>
              <a:gd name="connsiteX0" fmla="*/ 17385 w 1369936"/>
              <a:gd name="connsiteY0" fmla="*/ 864362 h 1640463"/>
              <a:gd name="connsiteX1" fmla="*/ 443629 w 1369936"/>
              <a:gd name="connsiteY1" fmla="*/ 2296 h 1640463"/>
              <a:gd name="connsiteX2" fmla="*/ 1369936 w 1369936"/>
              <a:gd name="connsiteY2" fmla="*/ 1135824 h 1640463"/>
              <a:gd name="connsiteX3" fmla="*/ 996080 w 1369936"/>
              <a:gd name="connsiteY3" fmla="*/ 1635940 h 1640463"/>
              <a:gd name="connsiteX4" fmla="*/ 17385 w 1369936"/>
              <a:gd name="connsiteY4" fmla="*/ 864362 h 1640463"/>
              <a:gd name="connsiteX0" fmla="*/ 17385 w 1412035"/>
              <a:gd name="connsiteY0" fmla="*/ 864362 h 1657482"/>
              <a:gd name="connsiteX1" fmla="*/ 443629 w 1412035"/>
              <a:gd name="connsiteY1" fmla="*/ 2296 h 1657482"/>
              <a:gd name="connsiteX2" fmla="*/ 1369936 w 1412035"/>
              <a:gd name="connsiteY2" fmla="*/ 1135824 h 1657482"/>
              <a:gd name="connsiteX3" fmla="*/ 1198484 w 1412035"/>
              <a:gd name="connsiteY3" fmla="*/ 1416864 h 1657482"/>
              <a:gd name="connsiteX4" fmla="*/ 996080 w 1412035"/>
              <a:gd name="connsiteY4" fmla="*/ 1635940 h 1657482"/>
              <a:gd name="connsiteX5" fmla="*/ 17385 w 1412035"/>
              <a:gd name="connsiteY5" fmla="*/ 864362 h 1657482"/>
              <a:gd name="connsiteX0" fmla="*/ 17385 w 1370704"/>
              <a:gd name="connsiteY0" fmla="*/ 864362 h 1657482"/>
              <a:gd name="connsiteX1" fmla="*/ 443629 w 1370704"/>
              <a:gd name="connsiteY1" fmla="*/ 2296 h 1657482"/>
              <a:gd name="connsiteX2" fmla="*/ 1369936 w 1370704"/>
              <a:gd name="connsiteY2" fmla="*/ 1135824 h 1657482"/>
              <a:gd name="connsiteX3" fmla="*/ 1198484 w 1370704"/>
              <a:gd name="connsiteY3" fmla="*/ 1416864 h 1657482"/>
              <a:gd name="connsiteX4" fmla="*/ 996080 w 1370704"/>
              <a:gd name="connsiteY4" fmla="*/ 1635940 h 1657482"/>
              <a:gd name="connsiteX5" fmla="*/ 17385 w 1370704"/>
              <a:gd name="connsiteY5" fmla="*/ 864362 h 1657482"/>
              <a:gd name="connsiteX0" fmla="*/ 17385 w 1370704"/>
              <a:gd name="connsiteY0" fmla="*/ 864362 h 1637798"/>
              <a:gd name="connsiteX1" fmla="*/ 443629 w 1370704"/>
              <a:gd name="connsiteY1" fmla="*/ 2296 h 1637798"/>
              <a:gd name="connsiteX2" fmla="*/ 1369936 w 1370704"/>
              <a:gd name="connsiteY2" fmla="*/ 1135824 h 1637798"/>
              <a:gd name="connsiteX3" fmla="*/ 1198484 w 1370704"/>
              <a:gd name="connsiteY3" fmla="*/ 1416864 h 1637798"/>
              <a:gd name="connsiteX4" fmla="*/ 996080 w 1370704"/>
              <a:gd name="connsiteY4" fmla="*/ 1635940 h 1637798"/>
              <a:gd name="connsiteX5" fmla="*/ 17385 w 1370704"/>
              <a:gd name="connsiteY5" fmla="*/ 864362 h 1637798"/>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25577 w 1378896"/>
              <a:gd name="connsiteY0" fmla="*/ 864328 h 1636584"/>
              <a:gd name="connsiteX1" fmla="*/ 451821 w 1378896"/>
              <a:gd name="connsiteY1" fmla="*/ 2262 h 1636584"/>
              <a:gd name="connsiteX2" fmla="*/ 1378128 w 1378896"/>
              <a:gd name="connsiteY2" fmla="*/ 1135790 h 1636584"/>
              <a:gd name="connsiteX3" fmla="*/ 1206676 w 1378896"/>
              <a:gd name="connsiteY3" fmla="*/ 1416830 h 1636584"/>
              <a:gd name="connsiteX4" fmla="*/ 1004272 w 1378896"/>
              <a:gd name="connsiteY4" fmla="*/ 1635906 h 1636584"/>
              <a:gd name="connsiteX5" fmla="*/ 678038 w 1378896"/>
              <a:gd name="connsiteY5" fmla="*/ 1345391 h 1636584"/>
              <a:gd name="connsiteX6" fmla="*/ 192263 w 1378896"/>
              <a:gd name="connsiteY6" fmla="*/ 1573991 h 1636584"/>
              <a:gd name="connsiteX7" fmla="*/ 25577 w 1378896"/>
              <a:gd name="connsiteY7" fmla="*/ 864328 h 1636584"/>
              <a:gd name="connsiteX0" fmla="*/ 5580 w 1587499"/>
              <a:gd name="connsiteY0" fmla="*/ 958184 h 1635190"/>
              <a:gd name="connsiteX1" fmla="*/ 660424 w 1587499"/>
              <a:gd name="connsiteY1" fmla="*/ 868 h 1635190"/>
              <a:gd name="connsiteX2" fmla="*/ 1586731 w 1587499"/>
              <a:gd name="connsiteY2" fmla="*/ 1134396 h 1635190"/>
              <a:gd name="connsiteX3" fmla="*/ 1415279 w 1587499"/>
              <a:gd name="connsiteY3" fmla="*/ 1415436 h 1635190"/>
              <a:gd name="connsiteX4" fmla="*/ 1212875 w 1587499"/>
              <a:gd name="connsiteY4" fmla="*/ 1634512 h 1635190"/>
              <a:gd name="connsiteX5" fmla="*/ 886641 w 1587499"/>
              <a:gd name="connsiteY5" fmla="*/ 1343997 h 1635190"/>
              <a:gd name="connsiteX6" fmla="*/ 400866 w 1587499"/>
              <a:gd name="connsiteY6" fmla="*/ 1572597 h 1635190"/>
              <a:gd name="connsiteX7" fmla="*/ 5580 w 1587499"/>
              <a:gd name="connsiteY7" fmla="*/ 958184 h 1635190"/>
              <a:gd name="connsiteX0" fmla="*/ 44 w 1581963"/>
              <a:gd name="connsiteY0" fmla="*/ 981524 h 1658530"/>
              <a:gd name="connsiteX1" fmla="*/ 371520 w 1581963"/>
              <a:gd name="connsiteY1" fmla="*/ 429125 h 1658530"/>
              <a:gd name="connsiteX2" fmla="*/ 654888 w 1581963"/>
              <a:gd name="connsiteY2" fmla="*/ 24208 h 1658530"/>
              <a:gd name="connsiteX3" fmla="*/ 1581195 w 1581963"/>
              <a:gd name="connsiteY3" fmla="*/ 1157736 h 1658530"/>
              <a:gd name="connsiteX4" fmla="*/ 1409743 w 1581963"/>
              <a:gd name="connsiteY4" fmla="*/ 1438776 h 1658530"/>
              <a:gd name="connsiteX5" fmla="*/ 1207339 w 1581963"/>
              <a:gd name="connsiteY5" fmla="*/ 1657852 h 1658530"/>
              <a:gd name="connsiteX6" fmla="*/ 881105 w 1581963"/>
              <a:gd name="connsiteY6" fmla="*/ 1367337 h 1658530"/>
              <a:gd name="connsiteX7" fmla="*/ 395330 w 1581963"/>
              <a:gd name="connsiteY7" fmla="*/ 1595937 h 1658530"/>
              <a:gd name="connsiteX8" fmla="*/ 44 w 1581963"/>
              <a:gd name="connsiteY8" fmla="*/ 981524 h 1658530"/>
              <a:gd name="connsiteX0" fmla="*/ 53 w 1581972"/>
              <a:gd name="connsiteY0" fmla="*/ 981524 h 1658530"/>
              <a:gd name="connsiteX1" fmla="*/ 371529 w 1581972"/>
              <a:gd name="connsiteY1" fmla="*/ 429125 h 1658530"/>
              <a:gd name="connsiteX2" fmla="*/ 654897 w 1581972"/>
              <a:gd name="connsiteY2" fmla="*/ 24208 h 1658530"/>
              <a:gd name="connsiteX3" fmla="*/ 1581204 w 1581972"/>
              <a:gd name="connsiteY3" fmla="*/ 1157736 h 1658530"/>
              <a:gd name="connsiteX4" fmla="*/ 1409752 w 1581972"/>
              <a:gd name="connsiteY4" fmla="*/ 1438776 h 1658530"/>
              <a:gd name="connsiteX5" fmla="*/ 1207348 w 1581972"/>
              <a:gd name="connsiteY5" fmla="*/ 1657852 h 1658530"/>
              <a:gd name="connsiteX6" fmla="*/ 881114 w 1581972"/>
              <a:gd name="connsiteY6" fmla="*/ 1367337 h 1658530"/>
              <a:gd name="connsiteX7" fmla="*/ 395339 w 1581972"/>
              <a:gd name="connsiteY7" fmla="*/ 1595937 h 1658530"/>
              <a:gd name="connsiteX8" fmla="*/ 53 w 1581972"/>
              <a:gd name="connsiteY8" fmla="*/ 981524 h 1658530"/>
              <a:gd name="connsiteX0" fmla="*/ 53 w 1581972"/>
              <a:gd name="connsiteY0" fmla="*/ 958323 h 1635329"/>
              <a:gd name="connsiteX1" fmla="*/ 371529 w 1581972"/>
              <a:gd name="connsiteY1" fmla="*/ 405924 h 1635329"/>
              <a:gd name="connsiteX2" fmla="*/ 654897 w 1581972"/>
              <a:gd name="connsiteY2" fmla="*/ 1007 h 1635329"/>
              <a:gd name="connsiteX3" fmla="*/ 1581204 w 1581972"/>
              <a:gd name="connsiteY3" fmla="*/ 1134535 h 1635329"/>
              <a:gd name="connsiteX4" fmla="*/ 1409752 w 1581972"/>
              <a:gd name="connsiteY4" fmla="*/ 1415575 h 1635329"/>
              <a:gd name="connsiteX5" fmla="*/ 1207348 w 1581972"/>
              <a:gd name="connsiteY5" fmla="*/ 1634651 h 1635329"/>
              <a:gd name="connsiteX6" fmla="*/ 881114 w 1581972"/>
              <a:gd name="connsiteY6" fmla="*/ 1344136 h 1635329"/>
              <a:gd name="connsiteX7" fmla="*/ 395339 w 1581972"/>
              <a:gd name="connsiteY7" fmla="*/ 1572736 h 1635329"/>
              <a:gd name="connsiteX8" fmla="*/ 53 w 1581972"/>
              <a:gd name="connsiteY8" fmla="*/ 958323 h 1635329"/>
              <a:gd name="connsiteX0" fmla="*/ 53 w 1581972"/>
              <a:gd name="connsiteY0" fmla="*/ 1001142 h 1678148"/>
              <a:gd name="connsiteX1" fmla="*/ 371529 w 1581972"/>
              <a:gd name="connsiteY1" fmla="*/ 448743 h 1678148"/>
              <a:gd name="connsiteX2" fmla="*/ 659659 w 1581972"/>
              <a:gd name="connsiteY2" fmla="*/ 963 h 1678148"/>
              <a:gd name="connsiteX3" fmla="*/ 1581204 w 1581972"/>
              <a:gd name="connsiteY3" fmla="*/ 1177354 h 1678148"/>
              <a:gd name="connsiteX4" fmla="*/ 1409752 w 1581972"/>
              <a:gd name="connsiteY4" fmla="*/ 1458394 h 1678148"/>
              <a:gd name="connsiteX5" fmla="*/ 1207348 w 1581972"/>
              <a:gd name="connsiteY5" fmla="*/ 1677470 h 1678148"/>
              <a:gd name="connsiteX6" fmla="*/ 881114 w 1581972"/>
              <a:gd name="connsiteY6" fmla="*/ 1386955 h 1678148"/>
              <a:gd name="connsiteX7" fmla="*/ 395339 w 1581972"/>
              <a:gd name="connsiteY7" fmla="*/ 1615555 h 1678148"/>
              <a:gd name="connsiteX8" fmla="*/ 53 w 1581972"/>
              <a:gd name="connsiteY8" fmla="*/ 1001142 h 1678148"/>
              <a:gd name="connsiteX0" fmla="*/ 53 w 1581972"/>
              <a:gd name="connsiteY0" fmla="*/ 1003601 h 1680607"/>
              <a:gd name="connsiteX1" fmla="*/ 371529 w 1581972"/>
              <a:gd name="connsiteY1" fmla="*/ 451202 h 1680607"/>
              <a:gd name="connsiteX2" fmla="*/ 659659 w 1581972"/>
              <a:gd name="connsiteY2" fmla="*/ 3422 h 1680607"/>
              <a:gd name="connsiteX3" fmla="*/ 1581204 w 1581972"/>
              <a:gd name="connsiteY3" fmla="*/ 1179813 h 1680607"/>
              <a:gd name="connsiteX4" fmla="*/ 1409752 w 1581972"/>
              <a:gd name="connsiteY4" fmla="*/ 1460853 h 1680607"/>
              <a:gd name="connsiteX5" fmla="*/ 1207348 w 1581972"/>
              <a:gd name="connsiteY5" fmla="*/ 1679929 h 1680607"/>
              <a:gd name="connsiteX6" fmla="*/ 881114 w 1581972"/>
              <a:gd name="connsiteY6" fmla="*/ 1389414 h 1680607"/>
              <a:gd name="connsiteX7" fmla="*/ 395339 w 1581972"/>
              <a:gd name="connsiteY7" fmla="*/ 1618014 h 1680607"/>
              <a:gd name="connsiteX8" fmla="*/ 53 w 1581972"/>
              <a:gd name="connsiteY8" fmla="*/ 1003601 h 1680607"/>
              <a:gd name="connsiteX0" fmla="*/ 53 w 1581972"/>
              <a:gd name="connsiteY0" fmla="*/ 1003601 h 1680186"/>
              <a:gd name="connsiteX1" fmla="*/ 371529 w 1581972"/>
              <a:gd name="connsiteY1" fmla="*/ 451202 h 1680186"/>
              <a:gd name="connsiteX2" fmla="*/ 659659 w 1581972"/>
              <a:gd name="connsiteY2" fmla="*/ 3422 h 1680186"/>
              <a:gd name="connsiteX3" fmla="*/ 1581204 w 1581972"/>
              <a:gd name="connsiteY3" fmla="*/ 1179813 h 1680186"/>
              <a:gd name="connsiteX4" fmla="*/ 1409752 w 1581972"/>
              <a:gd name="connsiteY4" fmla="*/ 1460853 h 1680186"/>
              <a:gd name="connsiteX5" fmla="*/ 1207348 w 1581972"/>
              <a:gd name="connsiteY5" fmla="*/ 1679929 h 1680186"/>
              <a:gd name="connsiteX6" fmla="*/ 881114 w 1581972"/>
              <a:gd name="connsiteY6" fmla="*/ 1389414 h 1680186"/>
              <a:gd name="connsiteX7" fmla="*/ 395339 w 1581972"/>
              <a:gd name="connsiteY7" fmla="*/ 1618014 h 1680186"/>
              <a:gd name="connsiteX8" fmla="*/ 53 w 1581972"/>
              <a:gd name="connsiteY8" fmla="*/ 1003601 h 16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972" h="1680186">
                <a:moveTo>
                  <a:pt x="53" y="1003601"/>
                </a:moveTo>
                <a:cubicBezTo>
                  <a:pt x="-3915" y="809132"/>
                  <a:pt x="214763" y="596467"/>
                  <a:pt x="371529" y="451202"/>
                </a:cubicBezTo>
                <a:cubicBezTo>
                  <a:pt x="480670" y="291649"/>
                  <a:pt x="515197" y="-37051"/>
                  <a:pt x="659659" y="3422"/>
                </a:cubicBezTo>
                <a:cubicBezTo>
                  <a:pt x="804121" y="43895"/>
                  <a:pt x="1441107" y="936114"/>
                  <a:pt x="1581204" y="1179813"/>
                </a:cubicBezTo>
                <a:cubicBezTo>
                  <a:pt x="1592713" y="1404462"/>
                  <a:pt x="1472061" y="1377500"/>
                  <a:pt x="1409752" y="1460853"/>
                </a:cubicBezTo>
                <a:cubicBezTo>
                  <a:pt x="1347443" y="1544206"/>
                  <a:pt x="1414516" y="1687072"/>
                  <a:pt x="1207348" y="1679929"/>
                </a:cubicBezTo>
                <a:cubicBezTo>
                  <a:pt x="1000180" y="1672786"/>
                  <a:pt x="996605" y="1464821"/>
                  <a:pt x="881114" y="1389414"/>
                </a:cubicBezTo>
                <a:cubicBezTo>
                  <a:pt x="765623" y="1314007"/>
                  <a:pt x="661245" y="1631516"/>
                  <a:pt x="395339" y="1618014"/>
                </a:cubicBezTo>
                <a:cubicBezTo>
                  <a:pt x="172296" y="1552124"/>
                  <a:pt x="4021" y="1198070"/>
                  <a:pt x="53" y="1003601"/>
                </a:cubicBezTo>
                <a:close/>
              </a:path>
            </a:pathLst>
          </a:cu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807AAA0-1E67-8FA8-9F6B-8B8648282D99}"/>
              </a:ext>
            </a:extLst>
          </p:cNvPr>
          <p:cNvSpPr txBox="1"/>
          <p:nvPr/>
        </p:nvSpPr>
        <p:spPr>
          <a:xfrm>
            <a:off x="674325" y="2183514"/>
            <a:ext cx="957262" cy="246221"/>
          </a:xfrm>
          <a:prstGeom prst="rect">
            <a:avLst/>
          </a:prstGeom>
          <a:noFill/>
        </p:spPr>
        <p:txBody>
          <a:bodyPr wrap="square" rtlCol="0">
            <a:spAutoFit/>
          </a:bodyPr>
          <a:lstStyle/>
          <a:p>
            <a:r>
              <a:rPr lang="it-IT" sz="1000" dirty="0">
                <a:solidFill>
                  <a:schemeClr val="accent4"/>
                </a:solidFill>
                <a:latin typeface="Impact" panose="020B0806030902050204" pitchFamily="34" charset="0"/>
              </a:rPr>
              <a:t>NATURE</a:t>
            </a:r>
          </a:p>
        </p:txBody>
      </p:sp>
      <p:sp>
        <p:nvSpPr>
          <p:cNvPr id="2" name="Mezza cornice 1">
            <a:extLst>
              <a:ext uri="{FF2B5EF4-FFF2-40B4-BE49-F238E27FC236}">
                <a16:creationId xmlns:a16="http://schemas.microsoft.com/office/drawing/2014/main" id="{D0F800E6-7B5B-BCDD-1E66-F8B229E540EF}"/>
              </a:ext>
            </a:extLst>
          </p:cNvPr>
          <p:cNvSpPr>
            <a:spLocks noChangeAspect="1"/>
          </p:cNvSpPr>
          <p:nvPr/>
        </p:nvSpPr>
        <p:spPr>
          <a:xfrm rot="10800000">
            <a:off x="1344929" y="3855398"/>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 name="Mezza cornice 2">
            <a:extLst>
              <a:ext uri="{FF2B5EF4-FFF2-40B4-BE49-F238E27FC236}">
                <a16:creationId xmlns:a16="http://schemas.microsoft.com/office/drawing/2014/main" id="{F6FA0CEF-FA6C-D0EE-2FCD-1B5C62FDED59}"/>
              </a:ext>
            </a:extLst>
          </p:cNvPr>
          <p:cNvSpPr>
            <a:spLocks noChangeAspect="1"/>
          </p:cNvSpPr>
          <p:nvPr/>
        </p:nvSpPr>
        <p:spPr>
          <a:xfrm>
            <a:off x="147638" y="2220188"/>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5" name="Mezza cornice 14">
            <a:extLst>
              <a:ext uri="{FF2B5EF4-FFF2-40B4-BE49-F238E27FC236}">
                <a16:creationId xmlns:a16="http://schemas.microsoft.com/office/drawing/2014/main" id="{8795EFDF-9910-C3B4-841A-5449750A5F22}"/>
              </a:ext>
            </a:extLst>
          </p:cNvPr>
          <p:cNvSpPr>
            <a:spLocks noChangeAspect="1"/>
          </p:cNvSpPr>
          <p:nvPr/>
        </p:nvSpPr>
        <p:spPr>
          <a:xfrm rot="10800000">
            <a:off x="5410092" y="3037793"/>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Ovale 12">
            <a:extLst>
              <a:ext uri="{FF2B5EF4-FFF2-40B4-BE49-F238E27FC236}">
                <a16:creationId xmlns:a16="http://schemas.microsoft.com/office/drawing/2014/main" id="{832D2676-89B5-6F6C-AF1F-0AA7603F253A}"/>
              </a:ext>
            </a:extLst>
          </p:cNvPr>
          <p:cNvSpPr/>
          <p:nvPr/>
        </p:nvSpPr>
        <p:spPr>
          <a:xfrm>
            <a:off x="2293671" y="832363"/>
            <a:ext cx="3565123" cy="2761876"/>
          </a:xfrm>
          <a:custGeom>
            <a:avLst/>
            <a:gdLst>
              <a:gd name="connsiteX0" fmla="*/ 0 w 823913"/>
              <a:gd name="connsiteY0" fmla="*/ 438203 h 876405"/>
              <a:gd name="connsiteX1" fmla="*/ 411957 w 823913"/>
              <a:gd name="connsiteY1" fmla="*/ 0 h 876405"/>
              <a:gd name="connsiteX2" fmla="*/ 823914 w 823913"/>
              <a:gd name="connsiteY2" fmla="*/ 438203 h 876405"/>
              <a:gd name="connsiteX3" fmla="*/ 411957 w 823913"/>
              <a:gd name="connsiteY3" fmla="*/ 876406 h 876405"/>
              <a:gd name="connsiteX4" fmla="*/ 0 w 823913"/>
              <a:gd name="connsiteY4" fmla="*/ 438203 h 876405"/>
              <a:gd name="connsiteX0" fmla="*/ 22 w 823936"/>
              <a:gd name="connsiteY0" fmla="*/ 862066 h 1300269"/>
              <a:gd name="connsiteX1" fmla="*/ 426266 w 823936"/>
              <a:gd name="connsiteY1" fmla="*/ 0 h 1300269"/>
              <a:gd name="connsiteX2" fmla="*/ 823936 w 823936"/>
              <a:gd name="connsiteY2" fmla="*/ 862066 h 1300269"/>
              <a:gd name="connsiteX3" fmla="*/ 411979 w 823936"/>
              <a:gd name="connsiteY3" fmla="*/ 1300269 h 1300269"/>
              <a:gd name="connsiteX4" fmla="*/ 22 w 823936"/>
              <a:gd name="connsiteY4" fmla="*/ 862066 h 1300269"/>
              <a:gd name="connsiteX0" fmla="*/ 22 w 1352573"/>
              <a:gd name="connsiteY0" fmla="*/ 864188 h 1333363"/>
              <a:gd name="connsiteX1" fmla="*/ 426266 w 1352573"/>
              <a:gd name="connsiteY1" fmla="*/ 2122 h 1333363"/>
              <a:gd name="connsiteX2" fmla="*/ 1352573 w 1352573"/>
              <a:gd name="connsiteY2" fmla="*/ 1135650 h 1333363"/>
              <a:gd name="connsiteX3" fmla="*/ 411979 w 1352573"/>
              <a:gd name="connsiteY3" fmla="*/ 1302391 h 1333363"/>
              <a:gd name="connsiteX4" fmla="*/ 22 w 1352573"/>
              <a:gd name="connsiteY4" fmla="*/ 864188 h 1333363"/>
              <a:gd name="connsiteX0" fmla="*/ 17385 w 1369936"/>
              <a:gd name="connsiteY0" fmla="*/ 864362 h 1640463"/>
              <a:gd name="connsiteX1" fmla="*/ 443629 w 1369936"/>
              <a:gd name="connsiteY1" fmla="*/ 2296 h 1640463"/>
              <a:gd name="connsiteX2" fmla="*/ 1369936 w 1369936"/>
              <a:gd name="connsiteY2" fmla="*/ 1135824 h 1640463"/>
              <a:gd name="connsiteX3" fmla="*/ 996080 w 1369936"/>
              <a:gd name="connsiteY3" fmla="*/ 1635940 h 1640463"/>
              <a:gd name="connsiteX4" fmla="*/ 17385 w 1369936"/>
              <a:gd name="connsiteY4" fmla="*/ 864362 h 1640463"/>
              <a:gd name="connsiteX0" fmla="*/ 17385 w 1412035"/>
              <a:gd name="connsiteY0" fmla="*/ 864362 h 1657482"/>
              <a:gd name="connsiteX1" fmla="*/ 443629 w 1412035"/>
              <a:gd name="connsiteY1" fmla="*/ 2296 h 1657482"/>
              <a:gd name="connsiteX2" fmla="*/ 1369936 w 1412035"/>
              <a:gd name="connsiteY2" fmla="*/ 1135824 h 1657482"/>
              <a:gd name="connsiteX3" fmla="*/ 1198484 w 1412035"/>
              <a:gd name="connsiteY3" fmla="*/ 1416864 h 1657482"/>
              <a:gd name="connsiteX4" fmla="*/ 996080 w 1412035"/>
              <a:gd name="connsiteY4" fmla="*/ 1635940 h 1657482"/>
              <a:gd name="connsiteX5" fmla="*/ 17385 w 1412035"/>
              <a:gd name="connsiteY5" fmla="*/ 864362 h 1657482"/>
              <a:gd name="connsiteX0" fmla="*/ 17385 w 1370704"/>
              <a:gd name="connsiteY0" fmla="*/ 864362 h 1657482"/>
              <a:gd name="connsiteX1" fmla="*/ 443629 w 1370704"/>
              <a:gd name="connsiteY1" fmla="*/ 2296 h 1657482"/>
              <a:gd name="connsiteX2" fmla="*/ 1369936 w 1370704"/>
              <a:gd name="connsiteY2" fmla="*/ 1135824 h 1657482"/>
              <a:gd name="connsiteX3" fmla="*/ 1198484 w 1370704"/>
              <a:gd name="connsiteY3" fmla="*/ 1416864 h 1657482"/>
              <a:gd name="connsiteX4" fmla="*/ 996080 w 1370704"/>
              <a:gd name="connsiteY4" fmla="*/ 1635940 h 1657482"/>
              <a:gd name="connsiteX5" fmla="*/ 17385 w 1370704"/>
              <a:gd name="connsiteY5" fmla="*/ 864362 h 1657482"/>
              <a:gd name="connsiteX0" fmla="*/ 17385 w 1370704"/>
              <a:gd name="connsiteY0" fmla="*/ 864362 h 1637798"/>
              <a:gd name="connsiteX1" fmla="*/ 443629 w 1370704"/>
              <a:gd name="connsiteY1" fmla="*/ 2296 h 1637798"/>
              <a:gd name="connsiteX2" fmla="*/ 1369936 w 1370704"/>
              <a:gd name="connsiteY2" fmla="*/ 1135824 h 1637798"/>
              <a:gd name="connsiteX3" fmla="*/ 1198484 w 1370704"/>
              <a:gd name="connsiteY3" fmla="*/ 1416864 h 1637798"/>
              <a:gd name="connsiteX4" fmla="*/ 996080 w 1370704"/>
              <a:gd name="connsiteY4" fmla="*/ 1635940 h 1637798"/>
              <a:gd name="connsiteX5" fmla="*/ 17385 w 1370704"/>
              <a:gd name="connsiteY5" fmla="*/ 864362 h 1637798"/>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25577 w 1378896"/>
              <a:gd name="connsiteY0" fmla="*/ 864328 h 1636584"/>
              <a:gd name="connsiteX1" fmla="*/ 451821 w 1378896"/>
              <a:gd name="connsiteY1" fmla="*/ 2262 h 1636584"/>
              <a:gd name="connsiteX2" fmla="*/ 1378128 w 1378896"/>
              <a:gd name="connsiteY2" fmla="*/ 1135790 h 1636584"/>
              <a:gd name="connsiteX3" fmla="*/ 1206676 w 1378896"/>
              <a:gd name="connsiteY3" fmla="*/ 1416830 h 1636584"/>
              <a:gd name="connsiteX4" fmla="*/ 1004272 w 1378896"/>
              <a:gd name="connsiteY4" fmla="*/ 1635906 h 1636584"/>
              <a:gd name="connsiteX5" fmla="*/ 678038 w 1378896"/>
              <a:gd name="connsiteY5" fmla="*/ 1345391 h 1636584"/>
              <a:gd name="connsiteX6" fmla="*/ 192263 w 1378896"/>
              <a:gd name="connsiteY6" fmla="*/ 1573991 h 1636584"/>
              <a:gd name="connsiteX7" fmla="*/ 25577 w 1378896"/>
              <a:gd name="connsiteY7" fmla="*/ 864328 h 1636584"/>
              <a:gd name="connsiteX0" fmla="*/ 5580 w 1587499"/>
              <a:gd name="connsiteY0" fmla="*/ 958184 h 1635190"/>
              <a:gd name="connsiteX1" fmla="*/ 660424 w 1587499"/>
              <a:gd name="connsiteY1" fmla="*/ 868 h 1635190"/>
              <a:gd name="connsiteX2" fmla="*/ 1586731 w 1587499"/>
              <a:gd name="connsiteY2" fmla="*/ 1134396 h 1635190"/>
              <a:gd name="connsiteX3" fmla="*/ 1415279 w 1587499"/>
              <a:gd name="connsiteY3" fmla="*/ 1415436 h 1635190"/>
              <a:gd name="connsiteX4" fmla="*/ 1212875 w 1587499"/>
              <a:gd name="connsiteY4" fmla="*/ 1634512 h 1635190"/>
              <a:gd name="connsiteX5" fmla="*/ 886641 w 1587499"/>
              <a:gd name="connsiteY5" fmla="*/ 1343997 h 1635190"/>
              <a:gd name="connsiteX6" fmla="*/ 400866 w 1587499"/>
              <a:gd name="connsiteY6" fmla="*/ 1572597 h 1635190"/>
              <a:gd name="connsiteX7" fmla="*/ 5580 w 1587499"/>
              <a:gd name="connsiteY7" fmla="*/ 958184 h 1635190"/>
              <a:gd name="connsiteX0" fmla="*/ 44 w 1581963"/>
              <a:gd name="connsiteY0" fmla="*/ 981524 h 1658530"/>
              <a:gd name="connsiteX1" fmla="*/ 371520 w 1581963"/>
              <a:gd name="connsiteY1" fmla="*/ 429125 h 1658530"/>
              <a:gd name="connsiteX2" fmla="*/ 654888 w 1581963"/>
              <a:gd name="connsiteY2" fmla="*/ 24208 h 1658530"/>
              <a:gd name="connsiteX3" fmla="*/ 1581195 w 1581963"/>
              <a:gd name="connsiteY3" fmla="*/ 1157736 h 1658530"/>
              <a:gd name="connsiteX4" fmla="*/ 1409743 w 1581963"/>
              <a:gd name="connsiteY4" fmla="*/ 1438776 h 1658530"/>
              <a:gd name="connsiteX5" fmla="*/ 1207339 w 1581963"/>
              <a:gd name="connsiteY5" fmla="*/ 1657852 h 1658530"/>
              <a:gd name="connsiteX6" fmla="*/ 881105 w 1581963"/>
              <a:gd name="connsiteY6" fmla="*/ 1367337 h 1658530"/>
              <a:gd name="connsiteX7" fmla="*/ 395330 w 1581963"/>
              <a:gd name="connsiteY7" fmla="*/ 1595937 h 1658530"/>
              <a:gd name="connsiteX8" fmla="*/ 44 w 1581963"/>
              <a:gd name="connsiteY8" fmla="*/ 981524 h 1658530"/>
              <a:gd name="connsiteX0" fmla="*/ 53 w 1581972"/>
              <a:gd name="connsiteY0" fmla="*/ 981524 h 1658530"/>
              <a:gd name="connsiteX1" fmla="*/ 371529 w 1581972"/>
              <a:gd name="connsiteY1" fmla="*/ 429125 h 1658530"/>
              <a:gd name="connsiteX2" fmla="*/ 654897 w 1581972"/>
              <a:gd name="connsiteY2" fmla="*/ 24208 h 1658530"/>
              <a:gd name="connsiteX3" fmla="*/ 1581204 w 1581972"/>
              <a:gd name="connsiteY3" fmla="*/ 1157736 h 1658530"/>
              <a:gd name="connsiteX4" fmla="*/ 1409752 w 1581972"/>
              <a:gd name="connsiteY4" fmla="*/ 1438776 h 1658530"/>
              <a:gd name="connsiteX5" fmla="*/ 1207348 w 1581972"/>
              <a:gd name="connsiteY5" fmla="*/ 1657852 h 1658530"/>
              <a:gd name="connsiteX6" fmla="*/ 881114 w 1581972"/>
              <a:gd name="connsiteY6" fmla="*/ 1367337 h 1658530"/>
              <a:gd name="connsiteX7" fmla="*/ 395339 w 1581972"/>
              <a:gd name="connsiteY7" fmla="*/ 1595937 h 1658530"/>
              <a:gd name="connsiteX8" fmla="*/ 53 w 1581972"/>
              <a:gd name="connsiteY8" fmla="*/ 981524 h 1658530"/>
              <a:gd name="connsiteX0" fmla="*/ 53 w 1581972"/>
              <a:gd name="connsiteY0" fmla="*/ 958323 h 1635329"/>
              <a:gd name="connsiteX1" fmla="*/ 371529 w 1581972"/>
              <a:gd name="connsiteY1" fmla="*/ 405924 h 1635329"/>
              <a:gd name="connsiteX2" fmla="*/ 654897 w 1581972"/>
              <a:gd name="connsiteY2" fmla="*/ 1007 h 1635329"/>
              <a:gd name="connsiteX3" fmla="*/ 1581204 w 1581972"/>
              <a:gd name="connsiteY3" fmla="*/ 1134535 h 1635329"/>
              <a:gd name="connsiteX4" fmla="*/ 1409752 w 1581972"/>
              <a:gd name="connsiteY4" fmla="*/ 1415575 h 1635329"/>
              <a:gd name="connsiteX5" fmla="*/ 1207348 w 1581972"/>
              <a:gd name="connsiteY5" fmla="*/ 1634651 h 1635329"/>
              <a:gd name="connsiteX6" fmla="*/ 881114 w 1581972"/>
              <a:gd name="connsiteY6" fmla="*/ 1344136 h 1635329"/>
              <a:gd name="connsiteX7" fmla="*/ 395339 w 1581972"/>
              <a:gd name="connsiteY7" fmla="*/ 1572736 h 1635329"/>
              <a:gd name="connsiteX8" fmla="*/ 53 w 1581972"/>
              <a:gd name="connsiteY8" fmla="*/ 958323 h 1635329"/>
              <a:gd name="connsiteX0" fmla="*/ 53 w 1581972"/>
              <a:gd name="connsiteY0" fmla="*/ 1001142 h 1678148"/>
              <a:gd name="connsiteX1" fmla="*/ 371529 w 1581972"/>
              <a:gd name="connsiteY1" fmla="*/ 448743 h 1678148"/>
              <a:gd name="connsiteX2" fmla="*/ 659659 w 1581972"/>
              <a:gd name="connsiteY2" fmla="*/ 963 h 1678148"/>
              <a:gd name="connsiteX3" fmla="*/ 1581204 w 1581972"/>
              <a:gd name="connsiteY3" fmla="*/ 1177354 h 1678148"/>
              <a:gd name="connsiteX4" fmla="*/ 1409752 w 1581972"/>
              <a:gd name="connsiteY4" fmla="*/ 1458394 h 1678148"/>
              <a:gd name="connsiteX5" fmla="*/ 1207348 w 1581972"/>
              <a:gd name="connsiteY5" fmla="*/ 1677470 h 1678148"/>
              <a:gd name="connsiteX6" fmla="*/ 881114 w 1581972"/>
              <a:gd name="connsiteY6" fmla="*/ 1386955 h 1678148"/>
              <a:gd name="connsiteX7" fmla="*/ 395339 w 1581972"/>
              <a:gd name="connsiteY7" fmla="*/ 1615555 h 1678148"/>
              <a:gd name="connsiteX8" fmla="*/ 53 w 1581972"/>
              <a:gd name="connsiteY8" fmla="*/ 1001142 h 1678148"/>
              <a:gd name="connsiteX0" fmla="*/ 53 w 1581972"/>
              <a:gd name="connsiteY0" fmla="*/ 1003601 h 1680607"/>
              <a:gd name="connsiteX1" fmla="*/ 371529 w 1581972"/>
              <a:gd name="connsiteY1" fmla="*/ 451202 h 1680607"/>
              <a:gd name="connsiteX2" fmla="*/ 659659 w 1581972"/>
              <a:gd name="connsiteY2" fmla="*/ 3422 h 1680607"/>
              <a:gd name="connsiteX3" fmla="*/ 1581204 w 1581972"/>
              <a:gd name="connsiteY3" fmla="*/ 1179813 h 1680607"/>
              <a:gd name="connsiteX4" fmla="*/ 1409752 w 1581972"/>
              <a:gd name="connsiteY4" fmla="*/ 1460853 h 1680607"/>
              <a:gd name="connsiteX5" fmla="*/ 1207348 w 1581972"/>
              <a:gd name="connsiteY5" fmla="*/ 1679929 h 1680607"/>
              <a:gd name="connsiteX6" fmla="*/ 881114 w 1581972"/>
              <a:gd name="connsiteY6" fmla="*/ 1389414 h 1680607"/>
              <a:gd name="connsiteX7" fmla="*/ 395339 w 1581972"/>
              <a:gd name="connsiteY7" fmla="*/ 1618014 h 1680607"/>
              <a:gd name="connsiteX8" fmla="*/ 53 w 1581972"/>
              <a:gd name="connsiteY8" fmla="*/ 1003601 h 1680607"/>
              <a:gd name="connsiteX0" fmla="*/ 53 w 1581972"/>
              <a:gd name="connsiteY0" fmla="*/ 1003601 h 1680186"/>
              <a:gd name="connsiteX1" fmla="*/ 371529 w 1581972"/>
              <a:gd name="connsiteY1" fmla="*/ 451202 h 1680186"/>
              <a:gd name="connsiteX2" fmla="*/ 659659 w 1581972"/>
              <a:gd name="connsiteY2" fmla="*/ 3422 h 1680186"/>
              <a:gd name="connsiteX3" fmla="*/ 1581204 w 1581972"/>
              <a:gd name="connsiteY3" fmla="*/ 1179813 h 1680186"/>
              <a:gd name="connsiteX4" fmla="*/ 1409752 w 1581972"/>
              <a:gd name="connsiteY4" fmla="*/ 1460853 h 1680186"/>
              <a:gd name="connsiteX5" fmla="*/ 1207348 w 1581972"/>
              <a:gd name="connsiteY5" fmla="*/ 1679929 h 1680186"/>
              <a:gd name="connsiteX6" fmla="*/ 881114 w 1581972"/>
              <a:gd name="connsiteY6" fmla="*/ 1389414 h 1680186"/>
              <a:gd name="connsiteX7" fmla="*/ 395339 w 1581972"/>
              <a:gd name="connsiteY7" fmla="*/ 1618014 h 1680186"/>
              <a:gd name="connsiteX8" fmla="*/ 53 w 1581972"/>
              <a:gd name="connsiteY8" fmla="*/ 1003601 h 1680186"/>
              <a:gd name="connsiteX0" fmla="*/ 9 w 2549668"/>
              <a:gd name="connsiteY0" fmla="*/ 874061 h 1680186"/>
              <a:gd name="connsiteX1" fmla="*/ 1339225 w 2549668"/>
              <a:gd name="connsiteY1" fmla="*/ 451202 h 1680186"/>
              <a:gd name="connsiteX2" fmla="*/ 1627355 w 2549668"/>
              <a:gd name="connsiteY2" fmla="*/ 3422 h 1680186"/>
              <a:gd name="connsiteX3" fmla="*/ 2548900 w 2549668"/>
              <a:gd name="connsiteY3" fmla="*/ 1179813 h 1680186"/>
              <a:gd name="connsiteX4" fmla="*/ 2377448 w 2549668"/>
              <a:gd name="connsiteY4" fmla="*/ 1460853 h 1680186"/>
              <a:gd name="connsiteX5" fmla="*/ 2175044 w 2549668"/>
              <a:gd name="connsiteY5" fmla="*/ 1679929 h 1680186"/>
              <a:gd name="connsiteX6" fmla="*/ 1848810 w 2549668"/>
              <a:gd name="connsiteY6" fmla="*/ 1389414 h 1680186"/>
              <a:gd name="connsiteX7" fmla="*/ 1363035 w 2549668"/>
              <a:gd name="connsiteY7" fmla="*/ 1618014 h 1680186"/>
              <a:gd name="connsiteX8" fmla="*/ 9 w 2549668"/>
              <a:gd name="connsiteY8" fmla="*/ 874061 h 1680186"/>
              <a:gd name="connsiteX0" fmla="*/ 109290 w 2658949"/>
              <a:gd name="connsiteY0" fmla="*/ 1377162 h 2183287"/>
              <a:gd name="connsiteX1" fmla="*/ 191206 w 2658949"/>
              <a:gd name="connsiteY1" fmla="*/ 39903 h 2183287"/>
              <a:gd name="connsiteX2" fmla="*/ 1736636 w 2658949"/>
              <a:gd name="connsiteY2" fmla="*/ 506523 h 2183287"/>
              <a:gd name="connsiteX3" fmla="*/ 2658181 w 2658949"/>
              <a:gd name="connsiteY3" fmla="*/ 1682914 h 2183287"/>
              <a:gd name="connsiteX4" fmla="*/ 2486729 w 2658949"/>
              <a:gd name="connsiteY4" fmla="*/ 1963954 h 2183287"/>
              <a:gd name="connsiteX5" fmla="*/ 2284325 w 2658949"/>
              <a:gd name="connsiteY5" fmla="*/ 2183030 h 2183287"/>
              <a:gd name="connsiteX6" fmla="*/ 1958091 w 2658949"/>
              <a:gd name="connsiteY6" fmla="*/ 1892515 h 2183287"/>
              <a:gd name="connsiteX7" fmla="*/ 1472316 w 2658949"/>
              <a:gd name="connsiteY7" fmla="*/ 2121115 h 2183287"/>
              <a:gd name="connsiteX8" fmla="*/ 109290 w 2658949"/>
              <a:gd name="connsiteY8" fmla="*/ 1377162 h 2183287"/>
              <a:gd name="connsiteX0" fmla="*/ 95012 w 2644671"/>
              <a:gd name="connsiteY0" fmla="*/ 1377162 h 2183287"/>
              <a:gd name="connsiteX1" fmla="*/ 176928 w 2644671"/>
              <a:gd name="connsiteY1" fmla="*/ 39903 h 2183287"/>
              <a:gd name="connsiteX2" fmla="*/ 1722358 w 2644671"/>
              <a:gd name="connsiteY2" fmla="*/ 506523 h 2183287"/>
              <a:gd name="connsiteX3" fmla="*/ 2643903 w 2644671"/>
              <a:gd name="connsiteY3" fmla="*/ 1682914 h 2183287"/>
              <a:gd name="connsiteX4" fmla="*/ 2472451 w 2644671"/>
              <a:gd name="connsiteY4" fmla="*/ 1963954 h 2183287"/>
              <a:gd name="connsiteX5" fmla="*/ 2270047 w 2644671"/>
              <a:gd name="connsiteY5" fmla="*/ 2183030 h 2183287"/>
              <a:gd name="connsiteX6" fmla="*/ 1943813 w 2644671"/>
              <a:gd name="connsiteY6" fmla="*/ 1892515 h 2183287"/>
              <a:gd name="connsiteX7" fmla="*/ 1458038 w 2644671"/>
              <a:gd name="connsiteY7" fmla="*/ 2121115 h 2183287"/>
              <a:gd name="connsiteX8" fmla="*/ 95012 w 2644671"/>
              <a:gd name="connsiteY8" fmla="*/ 1377162 h 2183287"/>
              <a:gd name="connsiteX0" fmla="*/ 10586 w 2560245"/>
              <a:gd name="connsiteY0" fmla="*/ 1377162 h 2183287"/>
              <a:gd name="connsiteX1" fmla="*/ 92502 w 2560245"/>
              <a:gd name="connsiteY1" fmla="*/ 39903 h 2183287"/>
              <a:gd name="connsiteX2" fmla="*/ 1637932 w 2560245"/>
              <a:gd name="connsiteY2" fmla="*/ 506523 h 2183287"/>
              <a:gd name="connsiteX3" fmla="*/ 2559477 w 2560245"/>
              <a:gd name="connsiteY3" fmla="*/ 1682914 h 2183287"/>
              <a:gd name="connsiteX4" fmla="*/ 2388025 w 2560245"/>
              <a:gd name="connsiteY4" fmla="*/ 1963954 h 2183287"/>
              <a:gd name="connsiteX5" fmla="*/ 2185621 w 2560245"/>
              <a:gd name="connsiteY5" fmla="*/ 2183030 h 2183287"/>
              <a:gd name="connsiteX6" fmla="*/ 1859387 w 2560245"/>
              <a:gd name="connsiteY6" fmla="*/ 1892515 h 2183287"/>
              <a:gd name="connsiteX7" fmla="*/ 1373612 w 2560245"/>
              <a:gd name="connsiteY7" fmla="*/ 2121115 h 2183287"/>
              <a:gd name="connsiteX8" fmla="*/ 10586 w 2560245"/>
              <a:gd name="connsiteY8" fmla="*/ 1377162 h 2183287"/>
              <a:gd name="connsiteX0" fmla="*/ 21208 w 2570867"/>
              <a:gd name="connsiteY0" fmla="*/ 1377162 h 2190041"/>
              <a:gd name="connsiteX1" fmla="*/ 103124 w 2570867"/>
              <a:gd name="connsiteY1" fmla="*/ 39903 h 2190041"/>
              <a:gd name="connsiteX2" fmla="*/ 1648554 w 2570867"/>
              <a:gd name="connsiteY2" fmla="*/ 506523 h 2190041"/>
              <a:gd name="connsiteX3" fmla="*/ 2570099 w 2570867"/>
              <a:gd name="connsiteY3" fmla="*/ 1682914 h 2190041"/>
              <a:gd name="connsiteX4" fmla="*/ 2398647 w 2570867"/>
              <a:gd name="connsiteY4" fmla="*/ 1963954 h 2190041"/>
              <a:gd name="connsiteX5" fmla="*/ 2196243 w 2570867"/>
              <a:gd name="connsiteY5" fmla="*/ 2183030 h 2190041"/>
              <a:gd name="connsiteX6" fmla="*/ 1870009 w 2570867"/>
              <a:gd name="connsiteY6" fmla="*/ 1892515 h 2190041"/>
              <a:gd name="connsiteX7" fmla="*/ 386014 w 2570867"/>
              <a:gd name="connsiteY7" fmla="*/ 2189695 h 2190041"/>
              <a:gd name="connsiteX8" fmla="*/ 21208 w 2570867"/>
              <a:gd name="connsiteY8" fmla="*/ 1377162 h 2190041"/>
              <a:gd name="connsiteX0" fmla="*/ 21208 w 2570867"/>
              <a:gd name="connsiteY0" fmla="*/ 1377162 h 2551131"/>
              <a:gd name="connsiteX1" fmla="*/ 103124 w 2570867"/>
              <a:gd name="connsiteY1" fmla="*/ 39903 h 2551131"/>
              <a:gd name="connsiteX2" fmla="*/ 1648554 w 2570867"/>
              <a:gd name="connsiteY2" fmla="*/ 506523 h 2551131"/>
              <a:gd name="connsiteX3" fmla="*/ 2570099 w 2570867"/>
              <a:gd name="connsiteY3" fmla="*/ 1682914 h 2551131"/>
              <a:gd name="connsiteX4" fmla="*/ 2398647 w 2570867"/>
              <a:gd name="connsiteY4" fmla="*/ 1963954 h 2551131"/>
              <a:gd name="connsiteX5" fmla="*/ 2196243 w 2570867"/>
              <a:gd name="connsiteY5" fmla="*/ 2183030 h 2551131"/>
              <a:gd name="connsiteX6" fmla="*/ 1138489 w 2570867"/>
              <a:gd name="connsiteY6" fmla="*/ 2540215 h 2551131"/>
              <a:gd name="connsiteX7" fmla="*/ 386014 w 2570867"/>
              <a:gd name="connsiteY7" fmla="*/ 2189695 h 2551131"/>
              <a:gd name="connsiteX8" fmla="*/ 21208 w 2570867"/>
              <a:gd name="connsiteY8" fmla="*/ 1377162 h 2551131"/>
              <a:gd name="connsiteX0" fmla="*/ 21208 w 2570867"/>
              <a:gd name="connsiteY0" fmla="*/ 1377162 h 2551131"/>
              <a:gd name="connsiteX1" fmla="*/ 103124 w 2570867"/>
              <a:gd name="connsiteY1" fmla="*/ 39903 h 2551131"/>
              <a:gd name="connsiteX2" fmla="*/ 1648554 w 2570867"/>
              <a:gd name="connsiteY2" fmla="*/ 506523 h 2551131"/>
              <a:gd name="connsiteX3" fmla="*/ 2570099 w 2570867"/>
              <a:gd name="connsiteY3" fmla="*/ 1682914 h 2551131"/>
              <a:gd name="connsiteX4" fmla="*/ 2398647 w 2570867"/>
              <a:gd name="connsiteY4" fmla="*/ 1963954 h 2551131"/>
              <a:gd name="connsiteX5" fmla="*/ 2196243 w 2570867"/>
              <a:gd name="connsiteY5" fmla="*/ 2183030 h 2551131"/>
              <a:gd name="connsiteX6" fmla="*/ 1138489 w 2570867"/>
              <a:gd name="connsiteY6" fmla="*/ 2540215 h 2551131"/>
              <a:gd name="connsiteX7" fmla="*/ 386014 w 2570867"/>
              <a:gd name="connsiteY7" fmla="*/ 2189695 h 2551131"/>
              <a:gd name="connsiteX8" fmla="*/ 21208 w 2570867"/>
              <a:gd name="connsiteY8" fmla="*/ 1377162 h 2551131"/>
              <a:gd name="connsiteX0" fmla="*/ 21208 w 2571298"/>
              <a:gd name="connsiteY0" fmla="*/ 1377162 h 2584694"/>
              <a:gd name="connsiteX1" fmla="*/ 103124 w 2571298"/>
              <a:gd name="connsiteY1" fmla="*/ 39903 h 2584694"/>
              <a:gd name="connsiteX2" fmla="*/ 1648554 w 2571298"/>
              <a:gd name="connsiteY2" fmla="*/ 506523 h 2584694"/>
              <a:gd name="connsiteX3" fmla="*/ 2570099 w 2571298"/>
              <a:gd name="connsiteY3" fmla="*/ 1682914 h 2584694"/>
              <a:gd name="connsiteX4" fmla="*/ 2398647 w 2571298"/>
              <a:gd name="connsiteY4" fmla="*/ 1963954 h 2584694"/>
              <a:gd name="connsiteX5" fmla="*/ 1906683 w 2571298"/>
              <a:gd name="connsiteY5" fmla="*/ 2495450 h 2584694"/>
              <a:gd name="connsiteX6" fmla="*/ 1138489 w 2571298"/>
              <a:gd name="connsiteY6" fmla="*/ 2540215 h 2584694"/>
              <a:gd name="connsiteX7" fmla="*/ 386014 w 2571298"/>
              <a:gd name="connsiteY7" fmla="*/ 2189695 h 2584694"/>
              <a:gd name="connsiteX8" fmla="*/ 21208 w 2571298"/>
              <a:gd name="connsiteY8" fmla="*/ 1377162 h 2584694"/>
              <a:gd name="connsiteX0" fmla="*/ 21208 w 3489146"/>
              <a:gd name="connsiteY0" fmla="*/ 1377162 h 2583605"/>
              <a:gd name="connsiteX1" fmla="*/ 103124 w 3489146"/>
              <a:gd name="connsiteY1" fmla="*/ 39903 h 2583605"/>
              <a:gd name="connsiteX2" fmla="*/ 1648554 w 3489146"/>
              <a:gd name="connsiteY2" fmla="*/ 506523 h 2583605"/>
              <a:gd name="connsiteX3" fmla="*/ 2570099 w 3489146"/>
              <a:gd name="connsiteY3" fmla="*/ 1682914 h 2583605"/>
              <a:gd name="connsiteX4" fmla="*/ 3480687 w 3489146"/>
              <a:gd name="connsiteY4" fmla="*/ 1986814 h 2583605"/>
              <a:gd name="connsiteX5" fmla="*/ 1906683 w 3489146"/>
              <a:gd name="connsiteY5" fmla="*/ 2495450 h 2583605"/>
              <a:gd name="connsiteX6" fmla="*/ 1138489 w 3489146"/>
              <a:gd name="connsiteY6" fmla="*/ 2540215 h 2583605"/>
              <a:gd name="connsiteX7" fmla="*/ 386014 w 3489146"/>
              <a:gd name="connsiteY7" fmla="*/ 2189695 h 2583605"/>
              <a:gd name="connsiteX8" fmla="*/ 21208 w 3489146"/>
              <a:gd name="connsiteY8" fmla="*/ 1377162 h 2583605"/>
              <a:gd name="connsiteX0" fmla="*/ 21208 w 3612370"/>
              <a:gd name="connsiteY0" fmla="*/ 1363531 h 2569974"/>
              <a:gd name="connsiteX1" fmla="*/ 103124 w 3612370"/>
              <a:gd name="connsiteY1" fmla="*/ 26272 h 2569974"/>
              <a:gd name="connsiteX2" fmla="*/ 1648554 w 3612370"/>
              <a:gd name="connsiteY2" fmla="*/ 492892 h 2569974"/>
              <a:gd name="connsiteX3" fmla="*/ 3514979 w 3612370"/>
              <a:gd name="connsiteY3" fmla="*/ 69083 h 2569974"/>
              <a:gd name="connsiteX4" fmla="*/ 3480687 w 3612370"/>
              <a:gd name="connsiteY4" fmla="*/ 1973183 h 2569974"/>
              <a:gd name="connsiteX5" fmla="*/ 1906683 w 3612370"/>
              <a:gd name="connsiteY5" fmla="*/ 2481819 h 2569974"/>
              <a:gd name="connsiteX6" fmla="*/ 1138489 w 3612370"/>
              <a:gd name="connsiteY6" fmla="*/ 2526584 h 2569974"/>
              <a:gd name="connsiteX7" fmla="*/ 386014 w 3612370"/>
              <a:gd name="connsiteY7" fmla="*/ 2176064 h 2569974"/>
              <a:gd name="connsiteX8" fmla="*/ 21208 w 3612370"/>
              <a:gd name="connsiteY8" fmla="*/ 1363531 h 2569974"/>
              <a:gd name="connsiteX0" fmla="*/ 21208 w 3612370"/>
              <a:gd name="connsiteY0" fmla="*/ 1579694 h 2786137"/>
              <a:gd name="connsiteX1" fmla="*/ 103124 w 3612370"/>
              <a:gd name="connsiteY1" fmla="*/ 242435 h 2786137"/>
              <a:gd name="connsiteX2" fmla="*/ 2067654 w 3612370"/>
              <a:gd name="connsiteY2" fmla="*/ 395 h 2786137"/>
              <a:gd name="connsiteX3" fmla="*/ 3514979 w 3612370"/>
              <a:gd name="connsiteY3" fmla="*/ 285246 h 2786137"/>
              <a:gd name="connsiteX4" fmla="*/ 3480687 w 3612370"/>
              <a:gd name="connsiteY4" fmla="*/ 2189346 h 2786137"/>
              <a:gd name="connsiteX5" fmla="*/ 1906683 w 3612370"/>
              <a:gd name="connsiteY5" fmla="*/ 2697982 h 2786137"/>
              <a:gd name="connsiteX6" fmla="*/ 1138489 w 3612370"/>
              <a:gd name="connsiteY6" fmla="*/ 2742747 h 2786137"/>
              <a:gd name="connsiteX7" fmla="*/ 386014 w 3612370"/>
              <a:gd name="connsiteY7" fmla="*/ 2392227 h 2786137"/>
              <a:gd name="connsiteX8" fmla="*/ 21208 w 3612370"/>
              <a:gd name="connsiteY8" fmla="*/ 1579694 h 2786137"/>
              <a:gd name="connsiteX0" fmla="*/ 21208 w 3612370"/>
              <a:gd name="connsiteY0" fmla="*/ 1613190 h 2819633"/>
              <a:gd name="connsiteX1" fmla="*/ 103124 w 3612370"/>
              <a:gd name="connsiteY1" fmla="*/ 275931 h 2819633"/>
              <a:gd name="connsiteX2" fmla="*/ 2067654 w 3612370"/>
              <a:gd name="connsiteY2" fmla="*/ 33891 h 2819633"/>
              <a:gd name="connsiteX3" fmla="*/ 3514979 w 3612370"/>
              <a:gd name="connsiteY3" fmla="*/ 318742 h 2819633"/>
              <a:gd name="connsiteX4" fmla="*/ 3480687 w 3612370"/>
              <a:gd name="connsiteY4" fmla="*/ 2222842 h 2819633"/>
              <a:gd name="connsiteX5" fmla="*/ 1906683 w 3612370"/>
              <a:gd name="connsiteY5" fmla="*/ 2731478 h 2819633"/>
              <a:gd name="connsiteX6" fmla="*/ 1138489 w 3612370"/>
              <a:gd name="connsiteY6" fmla="*/ 2776243 h 2819633"/>
              <a:gd name="connsiteX7" fmla="*/ 386014 w 3612370"/>
              <a:gd name="connsiteY7" fmla="*/ 2425723 h 2819633"/>
              <a:gd name="connsiteX8" fmla="*/ 21208 w 3612370"/>
              <a:gd name="connsiteY8" fmla="*/ 1613190 h 2819633"/>
              <a:gd name="connsiteX0" fmla="*/ 21208 w 3612370"/>
              <a:gd name="connsiteY0" fmla="*/ 1613190 h 2819633"/>
              <a:gd name="connsiteX1" fmla="*/ 103124 w 3612370"/>
              <a:gd name="connsiteY1" fmla="*/ 275931 h 2819633"/>
              <a:gd name="connsiteX2" fmla="*/ 2067654 w 3612370"/>
              <a:gd name="connsiteY2" fmla="*/ 33891 h 2819633"/>
              <a:gd name="connsiteX3" fmla="*/ 3514979 w 3612370"/>
              <a:gd name="connsiteY3" fmla="*/ 318742 h 2819633"/>
              <a:gd name="connsiteX4" fmla="*/ 3480687 w 3612370"/>
              <a:gd name="connsiteY4" fmla="*/ 2222842 h 2819633"/>
              <a:gd name="connsiteX5" fmla="*/ 1906683 w 3612370"/>
              <a:gd name="connsiteY5" fmla="*/ 2731478 h 2819633"/>
              <a:gd name="connsiteX6" fmla="*/ 1138489 w 3612370"/>
              <a:gd name="connsiteY6" fmla="*/ 2776243 h 2819633"/>
              <a:gd name="connsiteX7" fmla="*/ 386014 w 3612370"/>
              <a:gd name="connsiteY7" fmla="*/ 2425723 h 2819633"/>
              <a:gd name="connsiteX8" fmla="*/ 21208 w 3612370"/>
              <a:gd name="connsiteY8" fmla="*/ 1613190 h 2819633"/>
              <a:gd name="connsiteX0" fmla="*/ 21208 w 3627318"/>
              <a:gd name="connsiteY0" fmla="*/ 1613190 h 2819633"/>
              <a:gd name="connsiteX1" fmla="*/ 103124 w 3627318"/>
              <a:gd name="connsiteY1" fmla="*/ 275931 h 2819633"/>
              <a:gd name="connsiteX2" fmla="*/ 2067654 w 3627318"/>
              <a:gd name="connsiteY2" fmla="*/ 33891 h 2819633"/>
              <a:gd name="connsiteX3" fmla="*/ 3514979 w 3627318"/>
              <a:gd name="connsiteY3" fmla="*/ 318742 h 2819633"/>
              <a:gd name="connsiteX4" fmla="*/ 3480687 w 3627318"/>
              <a:gd name="connsiteY4" fmla="*/ 2222842 h 2819633"/>
              <a:gd name="connsiteX5" fmla="*/ 1906683 w 3627318"/>
              <a:gd name="connsiteY5" fmla="*/ 2731478 h 2819633"/>
              <a:gd name="connsiteX6" fmla="*/ 1138489 w 3627318"/>
              <a:gd name="connsiteY6" fmla="*/ 2776243 h 2819633"/>
              <a:gd name="connsiteX7" fmla="*/ 386014 w 3627318"/>
              <a:gd name="connsiteY7" fmla="*/ 2425723 h 2819633"/>
              <a:gd name="connsiteX8" fmla="*/ 21208 w 3627318"/>
              <a:gd name="connsiteY8" fmla="*/ 1613190 h 2819633"/>
              <a:gd name="connsiteX0" fmla="*/ 21208 w 3638717"/>
              <a:gd name="connsiteY0" fmla="*/ 1613190 h 2819633"/>
              <a:gd name="connsiteX1" fmla="*/ 103124 w 3638717"/>
              <a:gd name="connsiteY1" fmla="*/ 275931 h 2819633"/>
              <a:gd name="connsiteX2" fmla="*/ 2067654 w 3638717"/>
              <a:gd name="connsiteY2" fmla="*/ 33891 h 2819633"/>
              <a:gd name="connsiteX3" fmla="*/ 3514979 w 3638717"/>
              <a:gd name="connsiteY3" fmla="*/ 318742 h 2819633"/>
              <a:gd name="connsiteX4" fmla="*/ 3538991 w 3638717"/>
              <a:gd name="connsiteY4" fmla="*/ 1357520 h 2819633"/>
              <a:gd name="connsiteX5" fmla="*/ 3480687 w 3638717"/>
              <a:gd name="connsiteY5" fmla="*/ 2222842 h 2819633"/>
              <a:gd name="connsiteX6" fmla="*/ 1906683 w 3638717"/>
              <a:gd name="connsiteY6" fmla="*/ 2731478 h 2819633"/>
              <a:gd name="connsiteX7" fmla="*/ 1138489 w 3638717"/>
              <a:gd name="connsiteY7" fmla="*/ 2776243 h 2819633"/>
              <a:gd name="connsiteX8" fmla="*/ 386014 w 3638717"/>
              <a:gd name="connsiteY8" fmla="*/ 2425723 h 2819633"/>
              <a:gd name="connsiteX9" fmla="*/ 21208 w 3638717"/>
              <a:gd name="connsiteY9" fmla="*/ 1613190 h 2819633"/>
              <a:gd name="connsiteX0" fmla="*/ 21208 w 3617241"/>
              <a:gd name="connsiteY0" fmla="*/ 1613190 h 2819633"/>
              <a:gd name="connsiteX1" fmla="*/ 103124 w 3617241"/>
              <a:gd name="connsiteY1" fmla="*/ 275931 h 2819633"/>
              <a:gd name="connsiteX2" fmla="*/ 2067654 w 3617241"/>
              <a:gd name="connsiteY2" fmla="*/ 33891 h 2819633"/>
              <a:gd name="connsiteX3" fmla="*/ 3514979 w 3617241"/>
              <a:gd name="connsiteY3" fmla="*/ 318742 h 2819633"/>
              <a:gd name="connsiteX4" fmla="*/ 3538991 w 3617241"/>
              <a:gd name="connsiteY4" fmla="*/ 1357520 h 2819633"/>
              <a:gd name="connsiteX5" fmla="*/ 3480687 w 3617241"/>
              <a:gd name="connsiteY5" fmla="*/ 2222842 h 2819633"/>
              <a:gd name="connsiteX6" fmla="*/ 1906683 w 3617241"/>
              <a:gd name="connsiteY6" fmla="*/ 2731478 h 2819633"/>
              <a:gd name="connsiteX7" fmla="*/ 1138489 w 3617241"/>
              <a:gd name="connsiteY7" fmla="*/ 2776243 h 2819633"/>
              <a:gd name="connsiteX8" fmla="*/ 386014 w 3617241"/>
              <a:gd name="connsiteY8" fmla="*/ 2425723 h 2819633"/>
              <a:gd name="connsiteX9" fmla="*/ 21208 w 3617241"/>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17846 w 3565123"/>
              <a:gd name="connsiteY0" fmla="*/ 1613190 h 2819633"/>
              <a:gd name="connsiteX1" fmla="*/ 99762 w 3565123"/>
              <a:gd name="connsiteY1" fmla="*/ 275931 h 2819633"/>
              <a:gd name="connsiteX2" fmla="*/ 2064292 w 3565123"/>
              <a:gd name="connsiteY2" fmla="*/ 33891 h 2819633"/>
              <a:gd name="connsiteX3" fmla="*/ 3511617 w 3565123"/>
              <a:gd name="connsiteY3" fmla="*/ 318742 h 2819633"/>
              <a:gd name="connsiteX4" fmla="*/ 3535629 w 3565123"/>
              <a:gd name="connsiteY4" fmla="*/ 1357520 h 2819633"/>
              <a:gd name="connsiteX5" fmla="*/ 3477325 w 3565123"/>
              <a:gd name="connsiteY5" fmla="*/ 2222842 h 2819633"/>
              <a:gd name="connsiteX6" fmla="*/ 1903321 w 3565123"/>
              <a:gd name="connsiteY6" fmla="*/ 2731478 h 2819633"/>
              <a:gd name="connsiteX7" fmla="*/ 1135127 w 3565123"/>
              <a:gd name="connsiteY7" fmla="*/ 2776243 h 2819633"/>
              <a:gd name="connsiteX8" fmla="*/ 336932 w 3565123"/>
              <a:gd name="connsiteY8" fmla="*/ 2463823 h 2819633"/>
              <a:gd name="connsiteX9" fmla="*/ 17846 w 3565123"/>
              <a:gd name="connsiteY9" fmla="*/ 1613190 h 2819633"/>
              <a:gd name="connsiteX0" fmla="*/ 17846 w 3565123"/>
              <a:gd name="connsiteY0" fmla="*/ 1613190 h 2830692"/>
              <a:gd name="connsiteX1" fmla="*/ 99762 w 3565123"/>
              <a:gd name="connsiteY1" fmla="*/ 275931 h 2830692"/>
              <a:gd name="connsiteX2" fmla="*/ 2064292 w 3565123"/>
              <a:gd name="connsiteY2" fmla="*/ 33891 h 2830692"/>
              <a:gd name="connsiteX3" fmla="*/ 3511617 w 3565123"/>
              <a:gd name="connsiteY3" fmla="*/ 318742 h 2830692"/>
              <a:gd name="connsiteX4" fmla="*/ 3535629 w 3565123"/>
              <a:gd name="connsiteY4" fmla="*/ 1357520 h 2830692"/>
              <a:gd name="connsiteX5" fmla="*/ 3477325 w 3565123"/>
              <a:gd name="connsiteY5" fmla="*/ 2222842 h 2830692"/>
              <a:gd name="connsiteX6" fmla="*/ 1903321 w 3565123"/>
              <a:gd name="connsiteY6" fmla="*/ 2731478 h 2830692"/>
              <a:gd name="connsiteX7" fmla="*/ 1036067 w 3565123"/>
              <a:gd name="connsiteY7" fmla="*/ 2791483 h 2830692"/>
              <a:gd name="connsiteX8" fmla="*/ 336932 w 3565123"/>
              <a:gd name="connsiteY8" fmla="*/ 2463823 h 2830692"/>
              <a:gd name="connsiteX9" fmla="*/ 17846 w 3565123"/>
              <a:gd name="connsiteY9" fmla="*/ 1613190 h 2830692"/>
              <a:gd name="connsiteX0" fmla="*/ 17846 w 3565123"/>
              <a:gd name="connsiteY0" fmla="*/ 1613190 h 2810538"/>
              <a:gd name="connsiteX1" fmla="*/ 99762 w 3565123"/>
              <a:gd name="connsiteY1" fmla="*/ 275931 h 2810538"/>
              <a:gd name="connsiteX2" fmla="*/ 2064292 w 3565123"/>
              <a:gd name="connsiteY2" fmla="*/ 33891 h 2810538"/>
              <a:gd name="connsiteX3" fmla="*/ 3511617 w 3565123"/>
              <a:gd name="connsiteY3" fmla="*/ 318742 h 2810538"/>
              <a:gd name="connsiteX4" fmla="*/ 3535629 w 3565123"/>
              <a:gd name="connsiteY4" fmla="*/ 1357520 h 2810538"/>
              <a:gd name="connsiteX5" fmla="*/ 3477325 w 3565123"/>
              <a:gd name="connsiteY5" fmla="*/ 2222842 h 2810538"/>
              <a:gd name="connsiteX6" fmla="*/ 1903321 w 3565123"/>
              <a:gd name="connsiteY6" fmla="*/ 2731478 h 2810538"/>
              <a:gd name="connsiteX7" fmla="*/ 1036067 w 3565123"/>
              <a:gd name="connsiteY7" fmla="*/ 2791483 h 2810538"/>
              <a:gd name="connsiteX8" fmla="*/ 336932 w 3565123"/>
              <a:gd name="connsiteY8" fmla="*/ 2463823 h 2810538"/>
              <a:gd name="connsiteX9" fmla="*/ 17846 w 3565123"/>
              <a:gd name="connsiteY9" fmla="*/ 1613190 h 2810538"/>
              <a:gd name="connsiteX0" fmla="*/ 17846 w 3565123"/>
              <a:gd name="connsiteY0" fmla="*/ 1613190 h 2810538"/>
              <a:gd name="connsiteX1" fmla="*/ 99762 w 3565123"/>
              <a:gd name="connsiteY1" fmla="*/ 275931 h 2810538"/>
              <a:gd name="connsiteX2" fmla="*/ 2064292 w 3565123"/>
              <a:gd name="connsiteY2" fmla="*/ 33891 h 2810538"/>
              <a:gd name="connsiteX3" fmla="*/ 3511617 w 3565123"/>
              <a:gd name="connsiteY3" fmla="*/ 318742 h 2810538"/>
              <a:gd name="connsiteX4" fmla="*/ 3535629 w 3565123"/>
              <a:gd name="connsiteY4" fmla="*/ 1357520 h 2810538"/>
              <a:gd name="connsiteX5" fmla="*/ 3477325 w 3565123"/>
              <a:gd name="connsiteY5" fmla="*/ 2222842 h 2810538"/>
              <a:gd name="connsiteX6" fmla="*/ 1903321 w 3565123"/>
              <a:gd name="connsiteY6" fmla="*/ 2731478 h 2810538"/>
              <a:gd name="connsiteX7" fmla="*/ 1036067 w 3565123"/>
              <a:gd name="connsiteY7" fmla="*/ 2791483 h 2810538"/>
              <a:gd name="connsiteX8" fmla="*/ 336932 w 3565123"/>
              <a:gd name="connsiteY8" fmla="*/ 2463823 h 2810538"/>
              <a:gd name="connsiteX9" fmla="*/ 17846 w 3565123"/>
              <a:gd name="connsiteY9" fmla="*/ 1613190 h 2810538"/>
              <a:gd name="connsiteX0" fmla="*/ 17846 w 3565123"/>
              <a:gd name="connsiteY0" fmla="*/ 1668439 h 2865787"/>
              <a:gd name="connsiteX1" fmla="*/ 99762 w 3565123"/>
              <a:gd name="connsiteY1" fmla="*/ 331180 h 2865787"/>
              <a:gd name="connsiteX2" fmla="*/ 2201452 w 3565123"/>
              <a:gd name="connsiteY2" fmla="*/ 28180 h 2865787"/>
              <a:gd name="connsiteX3" fmla="*/ 3511617 w 3565123"/>
              <a:gd name="connsiteY3" fmla="*/ 373991 h 2865787"/>
              <a:gd name="connsiteX4" fmla="*/ 3535629 w 3565123"/>
              <a:gd name="connsiteY4" fmla="*/ 1412769 h 2865787"/>
              <a:gd name="connsiteX5" fmla="*/ 3477325 w 3565123"/>
              <a:gd name="connsiteY5" fmla="*/ 2278091 h 2865787"/>
              <a:gd name="connsiteX6" fmla="*/ 1903321 w 3565123"/>
              <a:gd name="connsiteY6" fmla="*/ 2786727 h 2865787"/>
              <a:gd name="connsiteX7" fmla="*/ 1036067 w 3565123"/>
              <a:gd name="connsiteY7" fmla="*/ 2846732 h 2865787"/>
              <a:gd name="connsiteX8" fmla="*/ 336932 w 3565123"/>
              <a:gd name="connsiteY8" fmla="*/ 2519072 h 2865787"/>
              <a:gd name="connsiteX9" fmla="*/ 17846 w 3565123"/>
              <a:gd name="connsiteY9" fmla="*/ 1668439 h 2865787"/>
              <a:gd name="connsiteX0" fmla="*/ 17846 w 3565123"/>
              <a:gd name="connsiteY0" fmla="*/ 1640503 h 2837851"/>
              <a:gd name="connsiteX1" fmla="*/ 99762 w 3565123"/>
              <a:gd name="connsiteY1" fmla="*/ 303244 h 2837851"/>
              <a:gd name="connsiteX2" fmla="*/ 2201452 w 3565123"/>
              <a:gd name="connsiteY2" fmla="*/ 244 h 2837851"/>
              <a:gd name="connsiteX3" fmla="*/ 3511617 w 3565123"/>
              <a:gd name="connsiteY3" fmla="*/ 346055 h 2837851"/>
              <a:gd name="connsiteX4" fmla="*/ 3535629 w 3565123"/>
              <a:gd name="connsiteY4" fmla="*/ 1384833 h 2837851"/>
              <a:gd name="connsiteX5" fmla="*/ 3477325 w 3565123"/>
              <a:gd name="connsiteY5" fmla="*/ 2250155 h 2837851"/>
              <a:gd name="connsiteX6" fmla="*/ 1903321 w 3565123"/>
              <a:gd name="connsiteY6" fmla="*/ 2758791 h 2837851"/>
              <a:gd name="connsiteX7" fmla="*/ 1036067 w 3565123"/>
              <a:gd name="connsiteY7" fmla="*/ 2818796 h 2837851"/>
              <a:gd name="connsiteX8" fmla="*/ 336932 w 3565123"/>
              <a:gd name="connsiteY8" fmla="*/ 2491136 h 2837851"/>
              <a:gd name="connsiteX9" fmla="*/ 17846 w 3565123"/>
              <a:gd name="connsiteY9" fmla="*/ 1640503 h 2837851"/>
              <a:gd name="connsiteX0" fmla="*/ 17846 w 3565123"/>
              <a:gd name="connsiteY0" fmla="*/ 1564528 h 2761876"/>
              <a:gd name="connsiteX1" fmla="*/ 99762 w 3565123"/>
              <a:gd name="connsiteY1" fmla="*/ 227269 h 2761876"/>
              <a:gd name="connsiteX2" fmla="*/ 2049052 w 3565123"/>
              <a:gd name="connsiteY2" fmla="*/ 469 h 2761876"/>
              <a:gd name="connsiteX3" fmla="*/ 3511617 w 3565123"/>
              <a:gd name="connsiteY3" fmla="*/ 270080 h 2761876"/>
              <a:gd name="connsiteX4" fmla="*/ 3535629 w 3565123"/>
              <a:gd name="connsiteY4" fmla="*/ 1308858 h 2761876"/>
              <a:gd name="connsiteX5" fmla="*/ 3477325 w 3565123"/>
              <a:gd name="connsiteY5" fmla="*/ 2174180 h 2761876"/>
              <a:gd name="connsiteX6" fmla="*/ 1903321 w 3565123"/>
              <a:gd name="connsiteY6" fmla="*/ 2682816 h 2761876"/>
              <a:gd name="connsiteX7" fmla="*/ 1036067 w 3565123"/>
              <a:gd name="connsiteY7" fmla="*/ 2742821 h 2761876"/>
              <a:gd name="connsiteX8" fmla="*/ 336932 w 3565123"/>
              <a:gd name="connsiteY8" fmla="*/ 2415161 h 2761876"/>
              <a:gd name="connsiteX9" fmla="*/ 17846 w 3565123"/>
              <a:gd name="connsiteY9" fmla="*/ 1564528 h 2761876"/>
              <a:gd name="connsiteX0" fmla="*/ 17846 w 3565123"/>
              <a:gd name="connsiteY0" fmla="*/ 1564528 h 2761876"/>
              <a:gd name="connsiteX1" fmla="*/ 99762 w 3565123"/>
              <a:gd name="connsiteY1" fmla="*/ 227269 h 2761876"/>
              <a:gd name="connsiteX2" fmla="*/ 2049052 w 3565123"/>
              <a:gd name="connsiteY2" fmla="*/ 469 h 2761876"/>
              <a:gd name="connsiteX3" fmla="*/ 3511617 w 3565123"/>
              <a:gd name="connsiteY3" fmla="*/ 270080 h 2761876"/>
              <a:gd name="connsiteX4" fmla="*/ 3535629 w 3565123"/>
              <a:gd name="connsiteY4" fmla="*/ 1308858 h 2761876"/>
              <a:gd name="connsiteX5" fmla="*/ 3477325 w 3565123"/>
              <a:gd name="connsiteY5" fmla="*/ 2174180 h 2761876"/>
              <a:gd name="connsiteX6" fmla="*/ 1903321 w 3565123"/>
              <a:gd name="connsiteY6" fmla="*/ 2682816 h 2761876"/>
              <a:gd name="connsiteX7" fmla="*/ 1036067 w 3565123"/>
              <a:gd name="connsiteY7" fmla="*/ 2742821 h 2761876"/>
              <a:gd name="connsiteX8" fmla="*/ 336932 w 3565123"/>
              <a:gd name="connsiteY8" fmla="*/ 2415161 h 2761876"/>
              <a:gd name="connsiteX9" fmla="*/ 17846 w 3565123"/>
              <a:gd name="connsiteY9" fmla="*/ 1564528 h 276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5123" h="2761876">
                <a:moveTo>
                  <a:pt x="17846" y="1564528"/>
                </a:moveTo>
                <a:cubicBezTo>
                  <a:pt x="-21682" y="1199879"/>
                  <a:pt x="3956" y="364914"/>
                  <a:pt x="99762" y="227269"/>
                </a:cubicBezTo>
                <a:cubicBezTo>
                  <a:pt x="208903" y="67716"/>
                  <a:pt x="1663290" y="-6666"/>
                  <a:pt x="2049052" y="469"/>
                </a:cubicBezTo>
                <a:cubicBezTo>
                  <a:pt x="2434814" y="7604"/>
                  <a:pt x="3167334" y="115515"/>
                  <a:pt x="3511617" y="270080"/>
                </a:cubicBezTo>
                <a:cubicBezTo>
                  <a:pt x="3612060" y="653245"/>
                  <a:pt x="3541344" y="991508"/>
                  <a:pt x="3535629" y="1308858"/>
                </a:cubicBezTo>
                <a:cubicBezTo>
                  <a:pt x="3529914" y="1626208"/>
                  <a:pt x="3513156" y="1952807"/>
                  <a:pt x="3477325" y="2174180"/>
                </a:cubicBezTo>
                <a:cubicBezTo>
                  <a:pt x="3441494" y="2395553"/>
                  <a:pt x="2310197" y="2588043"/>
                  <a:pt x="1903321" y="2682816"/>
                </a:cubicBezTo>
                <a:cubicBezTo>
                  <a:pt x="1496445" y="2777589"/>
                  <a:pt x="1296338" y="2772508"/>
                  <a:pt x="1036067" y="2742821"/>
                </a:cubicBezTo>
                <a:cubicBezTo>
                  <a:pt x="920576" y="2667414"/>
                  <a:pt x="610458" y="2535343"/>
                  <a:pt x="336932" y="2415161"/>
                </a:cubicBezTo>
                <a:cubicBezTo>
                  <a:pt x="113889" y="2349271"/>
                  <a:pt x="57374" y="1929177"/>
                  <a:pt x="17846" y="1564528"/>
                </a:cubicBez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CasellaDiTesto 17">
            <a:extLst>
              <a:ext uri="{FF2B5EF4-FFF2-40B4-BE49-F238E27FC236}">
                <a16:creationId xmlns:a16="http://schemas.microsoft.com/office/drawing/2014/main" id="{39EF31C7-0D7C-F145-B06F-4D0551BAC9DA}"/>
              </a:ext>
            </a:extLst>
          </p:cNvPr>
          <p:cNvSpPr txBox="1"/>
          <p:nvPr/>
        </p:nvSpPr>
        <p:spPr>
          <a:xfrm>
            <a:off x="2550479" y="704453"/>
            <a:ext cx="957262" cy="246221"/>
          </a:xfrm>
          <a:prstGeom prst="rect">
            <a:avLst/>
          </a:prstGeom>
          <a:noFill/>
        </p:spPr>
        <p:txBody>
          <a:bodyPr wrap="square" rtlCol="0">
            <a:spAutoFit/>
          </a:bodyPr>
          <a:lstStyle/>
          <a:p>
            <a:r>
              <a:rPr lang="it-IT" sz="1000" dirty="0">
                <a:solidFill>
                  <a:schemeClr val="accent2"/>
                </a:solidFill>
                <a:latin typeface="Impact" panose="020B0806030902050204" pitchFamily="34" charset="0"/>
              </a:rPr>
              <a:t>BUILDING</a:t>
            </a:r>
          </a:p>
        </p:txBody>
      </p:sp>
      <p:sp>
        <p:nvSpPr>
          <p:cNvPr id="16" name="Mezza cornice 15">
            <a:extLst>
              <a:ext uri="{FF2B5EF4-FFF2-40B4-BE49-F238E27FC236}">
                <a16:creationId xmlns:a16="http://schemas.microsoft.com/office/drawing/2014/main" id="{D5DAD0CB-ABEC-7A1A-19A2-B10E0C1C30A5}"/>
              </a:ext>
            </a:extLst>
          </p:cNvPr>
          <p:cNvSpPr>
            <a:spLocks noChangeAspect="1"/>
          </p:cNvSpPr>
          <p:nvPr/>
        </p:nvSpPr>
        <p:spPr>
          <a:xfrm>
            <a:off x="2069083" y="736654"/>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0" name="CasellaDiTesto 19">
            <a:extLst>
              <a:ext uri="{FF2B5EF4-FFF2-40B4-BE49-F238E27FC236}">
                <a16:creationId xmlns:a16="http://schemas.microsoft.com/office/drawing/2014/main" id="{45D55AA3-2204-E1A6-51AC-E4D3F23822E8}"/>
              </a:ext>
            </a:extLst>
          </p:cNvPr>
          <p:cNvSpPr txBox="1"/>
          <p:nvPr/>
        </p:nvSpPr>
        <p:spPr>
          <a:xfrm>
            <a:off x="2889752" y="3174202"/>
            <a:ext cx="957262" cy="246221"/>
          </a:xfrm>
          <a:prstGeom prst="rect">
            <a:avLst/>
          </a:prstGeom>
          <a:noFill/>
        </p:spPr>
        <p:txBody>
          <a:bodyPr wrap="square" rtlCol="0">
            <a:spAutoFit/>
          </a:bodyPr>
          <a:lstStyle/>
          <a:p>
            <a:r>
              <a:rPr lang="it-IT" sz="1000" dirty="0">
                <a:solidFill>
                  <a:schemeClr val="accent6"/>
                </a:solidFill>
                <a:latin typeface="Impact" panose="020B0806030902050204" pitchFamily="34" charset="0"/>
              </a:rPr>
              <a:t>TRAFFIC LIGHT</a:t>
            </a:r>
          </a:p>
        </p:txBody>
      </p:sp>
      <p:sp>
        <p:nvSpPr>
          <p:cNvPr id="21" name="Mezza cornice 20">
            <a:extLst>
              <a:ext uri="{FF2B5EF4-FFF2-40B4-BE49-F238E27FC236}">
                <a16:creationId xmlns:a16="http://schemas.microsoft.com/office/drawing/2014/main" id="{D33D3EE5-6F25-7C26-3088-D80D78A3203C}"/>
              </a:ext>
            </a:extLst>
          </p:cNvPr>
          <p:cNvSpPr>
            <a:spLocks noChangeAspect="1"/>
          </p:cNvSpPr>
          <p:nvPr/>
        </p:nvSpPr>
        <p:spPr>
          <a:xfrm rot="10800000">
            <a:off x="2898231" y="4609841"/>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2" name="Mezza cornice 21">
            <a:extLst>
              <a:ext uri="{FF2B5EF4-FFF2-40B4-BE49-F238E27FC236}">
                <a16:creationId xmlns:a16="http://schemas.microsoft.com/office/drawing/2014/main" id="{D9287999-2ED2-E530-D6CE-3F06A45C5EB6}"/>
              </a:ext>
            </a:extLst>
          </p:cNvPr>
          <p:cNvSpPr>
            <a:spLocks noChangeAspect="1"/>
          </p:cNvSpPr>
          <p:nvPr/>
        </p:nvSpPr>
        <p:spPr>
          <a:xfrm>
            <a:off x="2363065" y="3210876"/>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CasellaDiTesto 23">
            <a:extLst>
              <a:ext uri="{FF2B5EF4-FFF2-40B4-BE49-F238E27FC236}">
                <a16:creationId xmlns:a16="http://schemas.microsoft.com/office/drawing/2014/main" id="{3264C8D2-5E1D-AD13-EB27-91BF24BF89D2}"/>
              </a:ext>
            </a:extLst>
          </p:cNvPr>
          <p:cNvSpPr txBox="1"/>
          <p:nvPr/>
        </p:nvSpPr>
        <p:spPr>
          <a:xfrm>
            <a:off x="6295871" y="3282001"/>
            <a:ext cx="957262" cy="246221"/>
          </a:xfrm>
          <a:prstGeom prst="rect">
            <a:avLst/>
          </a:prstGeom>
          <a:noFill/>
        </p:spPr>
        <p:txBody>
          <a:bodyPr wrap="square" rtlCol="0">
            <a:spAutoFit/>
          </a:bodyPr>
          <a:lstStyle/>
          <a:p>
            <a:r>
              <a:rPr lang="it-IT" sz="1000" dirty="0">
                <a:solidFill>
                  <a:schemeClr val="accent1"/>
                </a:solidFill>
                <a:latin typeface="Impact" panose="020B0806030902050204" pitchFamily="34" charset="0"/>
              </a:rPr>
              <a:t>AUTO</a:t>
            </a:r>
          </a:p>
        </p:txBody>
      </p:sp>
      <p:sp>
        <p:nvSpPr>
          <p:cNvPr id="25" name="Mezza cornice 24">
            <a:extLst>
              <a:ext uri="{FF2B5EF4-FFF2-40B4-BE49-F238E27FC236}">
                <a16:creationId xmlns:a16="http://schemas.microsoft.com/office/drawing/2014/main" id="{1E46B674-6F37-931C-B8E4-209FB447311E}"/>
              </a:ext>
            </a:extLst>
          </p:cNvPr>
          <p:cNvSpPr>
            <a:spLocks noChangeAspect="1"/>
          </p:cNvSpPr>
          <p:nvPr/>
        </p:nvSpPr>
        <p:spPr>
          <a:xfrm rot="10800000">
            <a:off x="7165500" y="3959404"/>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6" name="Mezza cornice 25">
            <a:extLst>
              <a:ext uri="{FF2B5EF4-FFF2-40B4-BE49-F238E27FC236}">
                <a16:creationId xmlns:a16="http://schemas.microsoft.com/office/drawing/2014/main" id="{5A98BEBB-E38B-A78E-D916-C9E2F10DB9AE}"/>
              </a:ext>
            </a:extLst>
          </p:cNvPr>
          <p:cNvSpPr>
            <a:spLocks noChangeAspect="1"/>
          </p:cNvSpPr>
          <p:nvPr/>
        </p:nvSpPr>
        <p:spPr>
          <a:xfrm>
            <a:off x="5816910" y="3295154"/>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7" name="Ovale 26">
            <a:extLst>
              <a:ext uri="{FF2B5EF4-FFF2-40B4-BE49-F238E27FC236}">
                <a16:creationId xmlns:a16="http://schemas.microsoft.com/office/drawing/2014/main" id="{E3439B00-79F5-C561-F1CB-E5788B89F48E}"/>
              </a:ext>
            </a:extLst>
          </p:cNvPr>
          <p:cNvSpPr/>
          <p:nvPr/>
        </p:nvSpPr>
        <p:spPr>
          <a:xfrm>
            <a:off x="2652546" y="3420423"/>
            <a:ext cx="514174" cy="1572122"/>
          </a:xfrm>
          <a:custGeom>
            <a:avLst/>
            <a:gdLst>
              <a:gd name="connsiteX0" fmla="*/ 0 w 439029"/>
              <a:gd name="connsiteY0" fmla="*/ 784564 h 1569128"/>
              <a:gd name="connsiteX1" fmla="*/ 219515 w 439029"/>
              <a:gd name="connsiteY1" fmla="*/ 0 h 1569128"/>
              <a:gd name="connsiteX2" fmla="*/ 439030 w 439029"/>
              <a:gd name="connsiteY2" fmla="*/ 784564 h 1569128"/>
              <a:gd name="connsiteX3" fmla="*/ 219515 w 439029"/>
              <a:gd name="connsiteY3" fmla="*/ 1569128 h 1569128"/>
              <a:gd name="connsiteX4" fmla="*/ 0 w 439029"/>
              <a:gd name="connsiteY4" fmla="*/ 784564 h 1569128"/>
              <a:gd name="connsiteX0" fmla="*/ 98915 w 537945"/>
              <a:gd name="connsiteY0" fmla="*/ 741701 h 1526265"/>
              <a:gd name="connsiteX1" fmla="*/ 51730 w 537945"/>
              <a:gd name="connsiteY1" fmla="*/ 0 h 1526265"/>
              <a:gd name="connsiteX2" fmla="*/ 537945 w 537945"/>
              <a:gd name="connsiteY2" fmla="*/ 741701 h 1526265"/>
              <a:gd name="connsiteX3" fmla="*/ 318430 w 537945"/>
              <a:gd name="connsiteY3" fmla="*/ 1526265 h 1526265"/>
              <a:gd name="connsiteX4" fmla="*/ 98915 w 537945"/>
              <a:gd name="connsiteY4" fmla="*/ 741701 h 1526265"/>
              <a:gd name="connsiteX0" fmla="*/ 76264 w 496244"/>
              <a:gd name="connsiteY0" fmla="*/ 748413 h 1534802"/>
              <a:gd name="connsiteX1" fmla="*/ 29079 w 496244"/>
              <a:gd name="connsiteY1" fmla="*/ 6712 h 1534802"/>
              <a:gd name="connsiteX2" fmla="*/ 496244 w 496244"/>
              <a:gd name="connsiteY2" fmla="*/ 519813 h 1534802"/>
              <a:gd name="connsiteX3" fmla="*/ 295779 w 496244"/>
              <a:gd name="connsiteY3" fmla="*/ 1532977 h 1534802"/>
              <a:gd name="connsiteX4" fmla="*/ 76264 w 496244"/>
              <a:gd name="connsiteY4" fmla="*/ 748413 h 1534802"/>
              <a:gd name="connsiteX0" fmla="*/ 76264 w 496706"/>
              <a:gd name="connsiteY0" fmla="*/ 748413 h 1534802"/>
              <a:gd name="connsiteX1" fmla="*/ 29079 w 496706"/>
              <a:gd name="connsiteY1" fmla="*/ 6712 h 1534802"/>
              <a:gd name="connsiteX2" fmla="*/ 496244 w 496706"/>
              <a:gd name="connsiteY2" fmla="*/ 519813 h 1534802"/>
              <a:gd name="connsiteX3" fmla="*/ 295779 w 496706"/>
              <a:gd name="connsiteY3" fmla="*/ 1532977 h 1534802"/>
              <a:gd name="connsiteX4" fmla="*/ 76264 w 496706"/>
              <a:gd name="connsiteY4" fmla="*/ 748413 h 1534802"/>
              <a:gd name="connsiteX0" fmla="*/ 76264 w 496706"/>
              <a:gd name="connsiteY0" fmla="*/ 756538 h 1542927"/>
              <a:gd name="connsiteX1" fmla="*/ 29079 w 496706"/>
              <a:gd name="connsiteY1" fmla="*/ 14837 h 1542927"/>
              <a:gd name="connsiteX2" fmla="*/ 496244 w 496706"/>
              <a:gd name="connsiteY2" fmla="*/ 527938 h 1542927"/>
              <a:gd name="connsiteX3" fmla="*/ 295779 w 496706"/>
              <a:gd name="connsiteY3" fmla="*/ 1541102 h 1542927"/>
              <a:gd name="connsiteX4" fmla="*/ 76264 w 496706"/>
              <a:gd name="connsiteY4" fmla="*/ 756538 h 1542927"/>
              <a:gd name="connsiteX0" fmla="*/ 81630 w 509046"/>
              <a:gd name="connsiteY0" fmla="*/ 756538 h 1547676"/>
              <a:gd name="connsiteX1" fmla="*/ 34445 w 509046"/>
              <a:gd name="connsiteY1" fmla="*/ 14837 h 1547676"/>
              <a:gd name="connsiteX2" fmla="*/ 501610 w 509046"/>
              <a:gd name="connsiteY2" fmla="*/ 527938 h 1547676"/>
              <a:gd name="connsiteX3" fmla="*/ 453545 w 509046"/>
              <a:gd name="connsiteY3" fmla="*/ 1545864 h 1547676"/>
              <a:gd name="connsiteX4" fmla="*/ 81630 w 509046"/>
              <a:gd name="connsiteY4" fmla="*/ 756538 h 1547676"/>
              <a:gd name="connsiteX0" fmla="*/ 73460 w 496932"/>
              <a:gd name="connsiteY0" fmla="*/ 756538 h 1585959"/>
              <a:gd name="connsiteX1" fmla="*/ 26275 w 496932"/>
              <a:gd name="connsiteY1" fmla="*/ 14837 h 1585959"/>
              <a:gd name="connsiteX2" fmla="*/ 493440 w 496932"/>
              <a:gd name="connsiteY2" fmla="*/ 527938 h 1585959"/>
              <a:gd name="connsiteX3" fmla="*/ 445375 w 496932"/>
              <a:gd name="connsiteY3" fmla="*/ 1545864 h 1585959"/>
              <a:gd name="connsiteX4" fmla="*/ 196229 w 496932"/>
              <a:gd name="connsiteY4" fmla="*/ 1320732 h 1585959"/>
              <a:gd name="connsiteX5" fmla="*/ 73460 w 496932"/>
              <a:gd name="connsiteY5" fmla="*/ 756538 h 1585959"/>
              <a:gd name="connsiteX0" fmla="*/ 73460 w 496932"/>
              <a:gd name="connsiteY0" fmla="*/ 756538 h 1585959"/>
              <a:gd name="connsiteX1" fmla="*/ 26275 w 496932"/>
              <a:gd name="connsiteY1" fmla="*/ 14837 h 1585959"/>
              <a:gd name="connsiteX2" fmla="*/ 493440 w 496932"/>
              <a:gd name="connsiteY2" fmla="*/ 527938 h 1585959"/>
              <a:gd name="connsiteX3" fmla="*/ 445375 w 496932"/>
              <a:gd name="connsiteY3" fmla="*/ 1545864 h 1585959"/>
              <a:gd name="connsiteX4" fmla="*/ 196229 w 496932"/>
              <a:gd name="connsiteY4" fmla="*/ 1320732 h 1585959"/>
              <a:gd name="connsiteX5" fmla="*/ 73460 w 496932"/>
              <a:gd name="connsiteY5" fmla="*/ 756538 h 1585959"/>
              <a:gd name="connsiteX0" fmla="*/ 196727 w 477324"/>
              <a:gd name="connsiteY0" fmla="*/ 456218 h 1571389"/>
              <a:gd name="connsiteX1" fmla="*/ 6667 w 477324"/>
              <a:gd name="connsiteY1" fmla="*/ 267 h 1571389"/>
              <a:gd name="connsiteX2" fmla="*/ 473832 w 477324"/>
              <a:gd name="connsiteY2" fmla="*/ 513368 h 1571389"/>
              <a:gd name="connsiteX3" fmla="*/ 425767 w 477324"/>
              <a:gd name="connsiteY3" fmla="*/ 1531294 h 1571389"/>
              <a:gd name="connsiteX4" fmla="*/ 176621 w 477324"/>
              <a:gd name="connsiteY4" fmla="*/ 1306162 h 1571389"/>
              <a:gd name="connsiteX5" fmla="*/ 196727 w 477324"/>
              <a:gd name="connsiteY5" fmla="*/ 456218 h 1571389"/>
              <a:gd name="connsiteX0" fmla="*/ 205524 w 486121"/>
              <a:gd name="connsiteY0" fmla="*/ 456169 h 1571340"/>
              <a:gd name="connsiteX1" fmla="*/ 15464 w 486121"/>
              <a:gd name="connsiteY1" fmla="*/ 218 h 1571340"/>
              <a:gd name="connsiteX2" fmla="*/ 482629 w 486121"/>
              <a:gd name="connsiteY2" fmla="*/ 513319 h 1571340"/>
              <a:gd name="connsiteX3" fmla="*/ 434564 w 486121"/>
              <a:gd name="connsiteY3" fmla="*/ 1531245 h 1571340"/>
              <a:gd name="connsiteX4" fmla="*/ 185418 w 486121"/>
              <a:gd name="connsiteY4" fmla="*/ 1306113 h 1571340"/>
              <a:gd name="connsiteX5" fmla="*/ 205524 w 486121"/>
              <a:gd name="connsiteY5" fmla="*/ 456169 h 1571340"/>
              <a:gd name="connsiteX0" fmla="*/ 143090 w 514174"/>
              <a:gd name="connsiteY0" fmla="*/ 399801 h 1572122"/>
              <a:gd name="connsiteX1" fmla="*/ 43517 w 514174"/>
              <a:gd name="connsiteY1" fmla="*/ 1000 h 1572122"/>
              <a:gd name="connsiteX2" fmla="*/ 510682 w 514174"/>
              <a:gd name="connsiteY2" fmla="*/ 514101 h 1572122"/>
              <a:gd name="connsiteX3" fmla="*/ 462617 w 514174"/>
              <a:gd name="connsiteY3" fmla="*/ 1532027 h 1572122"/>
              <a:gd name="connsiteX4" fmla="*/ 213471 w 514174"/>
              <a:gd name="connsiteY4" fmla="*/ 1306895 h 1572122"/>
              <a:gd name="connsiteX5" fmla="*/ 143090 w 514174"/>
              <a:gd name="connsiteY5" fmla="*/ 399801 h 157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174" h="1572122">
                <a:moveTo>
                  <a:pt x="143090" y="399801"/>
                </a:moveTo>
                <a:cubicBezTo>
                  <a:pt x="-37636" y="239302"/>
                  <a:pt x="-17748" y="-18050"/>
                  <a:pt x="43517" y="1000"/>
                </a:cubicBezTo>
                <a:cubicBezTo>
                  <a:pt x="104782" y="20050"/>
                  <a:pt x="463057" y="-43027"/>
                  <a:pt x="510682" y="514101"/>
                </a:cubicBezTo>
                <a:cubicBezTo>
                  <a:pt x="520207" y="771192"/>
                  <a:pt x="512152" y="1399895"/>
                  <a:pt x="462617" y="1532027"/>
                </a:cubicBezTo>
                <a:cubicBezTo>
                  <a:pt x="413082" y="1664159"/>
                  <a:pt x="275457" y="1438449"/>
                  <a:pt x="213471" y="1306895"/>
                </a:cubicBezTo>
                <a:cubicBezTo>
                  <a:pt x="218160" y="1080091"/>
                  <a:pt x="323816" y="560300"/>
                  <a:pt x="143090" y="399801"/>
                </a:cubicBezTo>
                <a:close/>
              </a:path>
            </a:pathLst>
          </a:cu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Ovale 27">
            <a:extLst>
              <a:ext uri="{FF2B5EF4-FFF2-40B4-BE49-F238E27FC236}">
                <a16:creationId xmlns:a16="http://schemas.microsoft.com/office/drawing/2014/main" id="{D66CA5E4-08FC-2054-F74D-94829BC9C41B}"/>
              </a:ext>
            </a:extLst>
          </p:cNvPr>
          <p:cNvSpPr/>
          <p:nvPr/>
        </p:nvSpPr>
        <p:spPr>
          <a:xfrm>
            <a:off x="6060919" y="3529076"/>
            <a:ext cx="1446646" cy="838161"/>
          </a:xfrm>
          <a:custGeom>
            <a:avLst/>
            <a:gdLst>
              <a:gd name="connsiteX0" fmla="*/ 0 w 1275405"/>
              <a:gd name="connsiteY0" fmla="*/ 299085 h 598170"/>
              <a:gd name="connsiteX1" fmla="*/ 637703 w 1275405"/>
              <a:gd name="connsiteY1" fmla="*/ 0 h 598170"/>
              <a:gd name="connsiteX2" fmla="*/ 1275406 w 1275405"/>
              <a:gd name="connsiteY2" fmla="*/ 299085 h 598170"/>
              <a:gd name="connsiteX3" fmla="*/ 637703 w 1275405"/>
              <a:gd name="connsiteY3" fmla="*/ 598170 h 598170"/>
              <a:gd name="connsiteX4" fmla="*/ 0 w 1275405"/>
              <a:gd name="connsiteY4" fmla="*/ 299085 h 598170"/>
              <a:gd name="connsiteX0" fmla="*/ 0 w 1437331"/>
              <a:gd name="connsiteY0" fmla="*/ 306809 h 682344"/>
              <a:gd name="connsiteX1" fmla="*/ 637703 w 1437331"/>
              <a:gd name="connsiteY1" fmla="*/ 7724 h 682344"/>
              <a:gd name="connsiteX2" fmla="*/ 1437331 w 1437331"/>
              <a:gd name="connsiteY2" fmla="*/ 592559 h 682344"/>
              <a:gd name="connsiteX3" fmla="*/ 637703 w 1437331"/>
              <a:gd name="connsiteY3" fmla="*/ 605894 h 682344"/>
              <a:gd name="connsiteX4" fmla="*/ 0 w 1437331"/>
              <a:gd name="connsiteY4" fmla="*/ 306809 h 682344"/>
              <a:gd name="connsiteX0" fmla="*/ 0 w 1441623"/>
              <a:gd name="connsiteY0" fmla="*/ 306809 h 839853"/>
              <a:gd name="connsiteX1" fmla="*/ 637703 w 1441623"/>
              <a:gd name="connsiteY1" fmla="*/ 7724 h 839853"/>
              <a:gd name="connsiteX2" fmla="*/ 1437331 w 1441623"/>
              <a:gd name="connsiteY2" fmla="*/ 592559 h 839853"/>
              <a:gd name="connsiteX3" fmla="*/ 839683 w 1441623"/>
              <a:gd name="connsiteY3" fmla="*/ 839829 h 839853"/>
              <a:gd name="connsiteX4" fmla="*/ 637703 w 1441623"/>
              <a:gd name="connsiteY4" fmla="*/ 605894 h 839853"/>
              <a:gd name="connsiteX5" fmla="*/ 0 w 1441623"/>
              <a:gd name="connsiteY5" fmla="*/ 306809 h 839853"/>
              <a:gd name="connsiteX0" fmla="*/ 5023 w 1446646"/>
              <a:gd name="connsiteY0" fmla="*/ 305117 h 838161"/>
              <a:gd name="connsiteX1" fmla="*/ 642726 w 1446646"/>
              <a:gd name="connsiteY1" fmla="*/ 6032 h 838161"/>
              <a:gd name="connsiteX2" fmla="*/ 1442354 w 1446646"/>
              <a:gd name="connsiteY2" fmla="*/ 590867 h 838161"/>
              <a:gd name="connsiteX3" fmla="*/ 844706 w 1446646"/>
              <a:gd name="connsiteY3" fmla="*/ 838137 h 838161"/>
              <a:gd name="connsiteX4" fmla="*/ 371263 w 1446646"/>
              <a:gd name="connsiteY4" fmla="*/ 604202 h 838161"/>
              <a:gd name="connsiteX5" fmla="*/ 5023 w 1446646"/>
              <a:gd name="connsiteY5" fmla="*/ 305117 h 83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646" h="838161">
                <a:moveTo>
                  <a:pt x="5023" y="305117"/>
                </a:moveTo>
                <a:cubicBezTo>
                  <a:pt x="50267" y="205422"/>
                  <a:pt x="403171" y="-41593"/>
                  <a:pt x="642726" y="6032"/>
                </a:cubicBezTo>
                <a:cubicBezTo>
                  <a:pt x="882281" y="53657"/>
                  <a:pt x="1385672" y="479964"/>
                  <a:pt x="1442354" y="590867"/>
                </a:cubicBezTo>
                <a:cubicBezTo>
                  <a:pt x="1499036" y="701770"/>
                  <a:pt x="977977" y="835915"/>
                  <a:pt x="844706" y="838137"/>
                </a:cubicBezTo>
                <a:cubicBezTo>
                  <a:pt x="711435" y="840359"/>
                  <a:pt x="511210" y="693039"/>
                  <a:pt x="371263" y="604202"/>
                </a:cubicBezTo>
                <a:cubicBezTo>
                  <a:pt x="231316" y="515365"/>
                  <a:pt x="-40221" y="404812"/>
                  <a:pt x="5023" y="305117"/>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5AF90903-E9AC-32F3-0E25-A2E1B1B72FF8}"/>
              </a:ext>
            </a:extLst>
          </p:cNvPr>
          <p:cNvSpPr txBox="1"/>
          <p:nvPr/>
        </p:nvSpPr>
        <p:spPr>
          <a:xfrm>
            <a:off x="6332724" y="-57740"/>
            <a:ext cx="455117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INSTANCE</a:t>
            </a:r>
            <a:endParaRPr lang="it-IT" b="1" dirty="0">
              <a:solidFill>
                <a:schemeClr val="bg1"/>
              </a:solidFill>
              <a:latin typeface="Agency FB" panose="020B0503020202020204" pitchFamily="34" charset="0"/>
            </a:endParaRPr>
          </a:p>
        </p:txBody>
      </p:sp>
      <p:sp>
        <p:nvSpPr>
          <p:cNvPr id="10" name="CasellaDiTesto 9">
            <a:extLst>
              <a:ext uri="{FF2B5EF4-FFF2-40B4-BE49-F238E27FC236}">
                <a16:creationId xmlns:a16="http://schemas.microsoft.com/office/drawing/2014/main" id="{0D9BEDC0-E041-250C-35A1-316AA594AE04}"/>
              </a:ext>
            </a:extLst>
          </p:cNvPr>
          <p:cNvSpPr txBox="1"/>
          <p:nvPr/>
        </p:nvSpPr>
        <p:spPr>
          <a:xfrm>
            <a:off x="5733689" y="1117337"/>
            <a:ext cx="690464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SEGMENTATION</a:t>
            </a:r>
            <a:endParaRPr lang="it-IT" b="1" dirty="0">
              <a:solidFill>
                <a:schemeClr val="bg1"/>
              </a:solidFill>
              <a:latin typeface="Agency FB" panose="020B0503020202020204" pitchFamily="34" charset="0"/>
            </a:endParaRPr>
          </a:p>
        </p:txBody>
      </p:sp>
      <p:sp>
        <p:nvSpPr>
          <p:cNvPr id="4" name="CasellaDiTesto 3">
            <a:extLst>
              <a:ext uri="{FF2B5EF4-FFF2-40B4-BE49-F238E27FC236}">
                <a16:creationId xmlns:a16="http://schemas.microsoft.com/office/drawing/2014/main" id="{DE9B7EFD-8376-8E90-5139-BED01EEE0019}"/>
              </a:ext>
            </a:extLst>
          </p:cNvPr>
          <p:cNvSpPr txBox="1"/>
          <p:nvPr/>
        </p:nvSpPr>
        <p:spPr>
          <a:xfrm>
            <a:off x="14029424" y="4191508"/>
            <a:ext cx="5715375" cy="461665"/>
          </a:xfrm>
          <a:prstGeom prst="rect">
            <a:avLst/>
          </a:prstGeom>
          <a:noFill/>
        </p:spPr>
        <p:txBody>
          <a:bodyPr wrap="square" rtlCol="0">
            <a:spAutoFit/>
          </a:bodyPr>
          <a:lstStyle/>
          <a:p>
            <a:r>
              <a:rPr lang="it-IT" sz="2400" dirty="0">
                <a:solidFill>
                  <a:schemeClr val="bg1"/>
                </a:solidFill>
              </a:rPr>
              <a:t>Costabile 	Luigia		M63001530</a:t>
            </a:r>
          </a:p>
        </p:txBody>
      </p:sp>
      <p:sp>
        <p:nvSpPr>
          <p:cNvPr id="5" name="CasellaDiTesto 4">
            <a:extLst>
              <a:ext uri="{FF2B5EF4-FFF2-40B4-BE49-F238E27FC236}">
                <a16:creationId xmlns:a16="http://schemas.microsoft.com/office/drawing/2014/main" id="{1B9B1634-4901-D0EA-ABED-C1738DE8BCB2}"/>
              </a:ext>
            </a:extLst>
          </p:cNvPr>
          <p:cNvSpPr txBox="1"/>
          <p:nvPr/>
        </p:nvSpPr>
        <p:spPr>
          <a:xfrm>
            <a:off x="13129424" y="3728010"/>
            <a:ext cx="5715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Negri		Federico	M63001486</a:t>
            </a:r>
          </a:p>
        </p:txBody>
      </p:sp>
      <p:sp>
        <p:nvSpPr>
          <p:cNvPr id="7" name="CasellaDiTesto 6">
            <a:extLst>
              <a:ext uri="{FF2B5EF4-FFF2-40B4-BE49-F238E27FC236}">
                <a16:creationId xmlns:a16="http://schemas.microsoft.com/office/drawing/2014/main" id="{784D6638-3DA0-4EA7-B615-E6D4734201B4}"/>
              </a:ext>
            </a:extLst>
          </p:cNvPr>
          <p:cNvSpPr txBox="1"/>
          <p:nvPr/>
        </p:nvSpPr>
        <p:spPr>
          <a:xfrm>
            <a:off x="15894223" y="4648222"/>
            <a:ext cx="5715376" cy="461665"/>
          </a:xfrm>
          <a:prstGeom prst="rect">
            <a:avLst/>
          </a:prstGeom>
          <a:noFill/>
        </p:spPr>
        <p:txBody>
          <a:bodyPr wrap="square" rtlCol="0">
            <a:spAutoFit/>
          </a:bodyPr>
          <a:lstStyle/>
          <a:p>
            <a:r>
              <a:rPr lang="it-IT" sz="2400" dirty="0">
                <a:solidFill>
                  <a:schemeClr val="bg1"/>
                </a:solidFill>
              </a:rPr>
              <a:t>Argentino	Simone	M63001555</a:t>
            </a:r>
          </a:p>
        </p:txBody>
      </p:sp>
      <p:sp>
        <p:nvSpPr>
          <p:cNvPr id="8" name="CasellaDiTesto 7">
            <a:extLst>
              <a:ext uri="{FF2B5EF4-FFF2-40B4-BE49-F238E27FC236}">
                <a16:creationId xmlns:a16="http://schemas.microsoft.com/office/drawing/2014/main" id="{0BD3CB73-8118-4A18-BB14-B0A0EB5EA8E0}"/>
              </a:ext>
            </a:extLst>
          </p:cNvPr>
          <p:cNvSpPr txBox="1"/>
          <p:nvPr/>
        </p:nvSpPr>
        <p:spPr>
          <a:xfrm>
            <a:off x="17730223" y="5109887"/>
            <a:ext cx="5715376" cy="461665"/>
          </a:xfrm>
          <a:prstGeom prst="rect">
            <a:avLst/>
          </a:prstGeom>
          <a:noFill/>
        </p:spPr>
        <p:txBody>
          <a:bodyPr wrap="square" rtlCol="0">
            <a:spAutoFit/>
          </a:bodyPr>
          <a:lstStyle/>
          <a:p>
            <a:r>
              <a:rPr lang="it-IT" sz="2400" dirty="0">
                <a:solidFill>
                  <a:schemeClr val="bg1"/>
                </a:solidFill>
              </a:rPr>
              <a:t>Romano	Vincenzo	M63001557</a:t>
            </a:r>
          </a:p>
        </p:txBody>
      </p:sp>
      <p:sp>
        <p:nvSpPr>
          <p:cNvPr id="11" name="CasellaDiTesto 10">
            <a:extLst>
              <a:ext uri="{FF2B5EF4-FFF2-40B4-BE49-F238E27FC236}">
                <a16:creationId xmlns:a16="http://schemas.microsoft.com/office/drawing/2014/main" id="{F2558D1A-45F3-2493-C61C-A6FC2676F083}"/>
              </a:ext>
            </a:extLst>
          </p:cNvPr>
          <p:cNvSpPr txBox="1"/>
          <p:nvPr/>
        </p:nvSpPr>
        <p:spPr>
          <a:xfrm>
            <a:off x="19573421" y="5566601"/>
            <a:ext cx="5715379" cy="461665"/>
          </a:xfrm>
          <a:prstGeom prst="rect">
            <a:avLst/>
          </a:prstGeom>
          <a:noFill/>
        </p:spPr>
        <p:txBody>
          <a:bodyPr wrap="square" rtlCol="0">
            <a:spAutoFit/>
          </a:bodyPr>
          <a:lstStyle/>
          <a:p>
            <a:r>
              <a:rPr lang="it-IT" sz="2400" dirty="0">
                <a:solidFill>
                  <a:schemeClr val="bg1"/>
                </a:solidFill>
              </a:rPr>
              <a:t>Borrelli		Francesco	M63001559</a:t>
            </a:r>
          </a:p>
        </p:txBody>
      </p:sp>
    </p:spTree>
    <p:extLst>
      <p:ext uri="{BB962C8B-B14F-4D97-AF65-F5344CB8AC3E}">
        <p14:creationId xmlns:p14="http://schemas.microsoft.com/office/powerpoint/2010/main" val="59260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460245" y="1395822"/>
            <a:ext cx="1978156" cy="228006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16" name="CasellaDiTesto 15">
            <a:extLst>
              <a:ext uri="{FF2B5EF4-FFF2-40B4-BE49-F238E27FC236}">
                <a16:creationId xmlns:a16="http://schemas.microsoft.com/office/drawing/2014/main" id="{B7595038-5EE9-0121-6D14-5E2B0B9ACD26}"/>
              </a:ext>
            </a:extLst>
          </p:cNvPr>
          <p:cNvSpPr txBox="1"/>
          <p:nvPr/>
        </p:nvSpPr>
        <p:spPr>
          <a:xfrm>
            <a:off x="-10721827"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DATASET UTILIZZATO: </a:t>
            </a:r>
            <a:r>
              <a:rPr lang="it-IT" sz="6000" b="1" dirty="0" err="1">
                <a:solidFill>
                  <a:schemeClr val="bg1"/>
                </a:solidFill>
                <a:latin typeface="Agency FB" panose="020B0503020202020204" pitchFamily="34" charset="0"/>
              </a:rPr>
              <a:t>CityScapes</a:t>
            </a:r>
            <a:endParaRPr lang="it-IT" sz="6000" b="1" dirty="0">
              <a:solidFill>
                <a:schemeClr val="bg1"/>
              </a:solidFill>
              <a:latin typeface="Agency FB" panose="020B0503020202020204" pitchFamily="34" charset="0"/>
            </a:endParaRPr>
          </a:p>
        </p:txBody>
      </p:sp>
      <p:sp>
        <p:nvSpPr>
          <p:cNvPr id="17" name="CasellaDiTesto 16">
            <a:extLst>
              <a:ext uri="{FF2B5EF4-FFF2-40B4-BE49-F238E27FC236}">
                <a16:creationId xmlns:a16="http://schemas.microsoft.com/office/drawing/2014/main" id="{B57E0AD7-572B-1917-5C0C-697923BF5DCA}"/>
              </a:ext>
            </a:extLst>
          </p:cNvPr>
          <p:cNvSpPr txBox="1"/>
          <p:nvPr/>
        </p:nvSpPr>
        <p:spPr>
          <a:xfrm>
            <a:off x="-10721827" y="1188720"/>
            <a:ext cx="3235882" cy="1754326"/>
          </a:xfrm>
          <a:prstGeom prst="rect">
            <a:avLst/>
          </a:prstGeom>
          <a:noFill/>
        </p:spPr>
        <p:txBody>
          <a:bodyPr wrap="square" rtlCol="0">
            <a:spAutoFit/>
          </a:bodyPr>
          <a:lstStyle/>
          <a:p>
            <a:r>
              <a:rPr lang="it-IT" dirty="0">
                <a:solidFill>
                  <a:schemeClr val="bg1"/>
                </a:solidFill>
              </a:rPr>
              <a:t>Visualizzando il file json2istanceImg.py, è stato possibile comprendere la gestione degli ID associati a ciascuna istanza della stessa classe:</a:t>
            </a:r>
          </a:p>
        </p:txBody>
      </p:sp>
      <p:sp>
        <p:nvSpPr>
          <p:cNvPr id="18" name="CasellaDiTesto 17">
            <a:extLst>
              <a:ext uri="{FF2B5EF4-FFF2-40B4-BE49-F238E27FC236}">
                <a16:creationId xmlns:a16="http://schemas.microsoft.com/office/drawing/2014/main" id="{09DF7F0C-9E9B-DA73-720A-0BB9D4A82E71}"/>
              </a:ext>
            </a:extLst>
          </p:cNvPr>
          <p:cNvSpPr txBox="1"/>
          <p:nvPr/>
        </p:nvSpPr>
        <p:spPr>
          <a:xfrm>
            <a:off x="-10721827" y="3226331"/>
            <a:ext cx="3235882" cy="2031325"/>
          </a:xfrm>
          <a:prstGeom prst="rect">
            <a:avLst/>
          </a:prstGeom>
          <a:noFill/>
        </p:spPr>
        <p:txBody>
          <a:bodyPr wrap="square" rtlCol="0">
            <a:spAutoFit/>
          </a:bodyPr>
          <a:lstStyle/>
          <a:p>
            <a:r>
              <a:rPr lang="it-IT" dirty="0">
                <a:solidFill>
                  <a:schemeClr val="bg1"/>
                </a:solidFill>
              </a:rPr>
              <a:t>Ad esempio se nell’immagine ho diverse istanze della classe car, il cui Id nel file labels.py associato alla classe car è 26, allora alle singole istanze  di car verranno assegnati i valori 26000, 26001, 26002, …,26_n°di istanze</a:t>
            </a:r>
          </a:p>
        </p:txBody>
      </p:sp>
      <p:sp>
        <p:nvSpPr>
          <p:cNvPr id="20" name="CasellaDiTesto 19">
            <a:extLst>
              <a:ext uri="{FF2B5EF4-FFF2-40B4-BE49-F238E27FC236}">
                <a16:creationId xmlns:a16="http://schemas.microsoft.com/office/drawing/2014/main" id="{B8CA1F8A-290C-E82B-7E87-3C7DEBC519E8}"/>
              </a:ext>
            </a:extLst>
          </p:cNvPr>
          <p:cNvSpPr txBox="1"/>
          <p:nvPr/>
        </p:nvSpPr>
        <p:spPr>
          <a:xfrm>
            <a:off x="-6322131" y="1050219"/>
            <a:ext cx="3235882" cy="1477328"/>
          </a:xfrm>
          <a:prstGeom prst="rect">
            <a:avLst/>
          </a:prstGeom>
          <a:noFill/>
        </p:spPr>
        <p:txBody>
          <a:bodyPr wrap="square" rtlCol="0">
            <a:spAutoFit/>
          </a:bodyPr>
          <a:lstStyle/>
          <a:p>
            <a:r>
              <a:rPr lang="it-IT" dirty="0">
                <a:solidFill>
                  <a:schemeClr val="bg1"/>
                </a:solidFill>
              </a:rPr>
              <a:t>In un gruppo di auto, se le singole auto non sono distinguibili, l’intero gruppo verrà identificato solo con l’Id 26.</a:t>
            </a:r>
          </a:p>
        </p:txBody>
      </p:sp>
      <p:sp>
        <p:nvSpPr>
          <p:cNvPr id="21" name="CasellaDiTesto 20">
            <a:extLst>
              <a:ext uri="{FF2B5EF4-FFF2-40B4-BE49-F238E27FC236}">
                <a16:creationId xmlns:a16="http://schemas.microsoft.com/office/drawing/2014/main" id="{6BC15435-C59C-D5A9-92B7-E80D5712880B}"/>
              </a:ext>
            </a:extLst>
          </p:cNvPr>
          <p:cNvSpPr txBox="1"/>
          <p:nvPr/>
        </p:nvSpPr>
        <p:spPr>
          <a:xfrm>
            <a:off x="-6233199" y="3503328"/>
            <a:ext cx="3235882" cy="1477328"/>
          </a:xfrm>
          <a:prstGeom prst="rect">
            <a:avLst/>
          </a:prstGeom>
          <a:noFill/>
        </p:spPr>
        <p:txBody>
          <a:bodyPr wrap="square" rtlCol="0">
            <a:spAutoFit/>
          </a:bodyPr>
          <a:lstStyle/>
          <a:p>
            <a:r>
              <a:rPr lang="it-IT" dirty="0">
                <a:solidFill>
                  <a:schemeClr val="bg1"/>
                </a:solidFill>
              </a:rPr>
              <a:t>Inoltre se la label ha la variabile </a:t>
            </a:r>
            <a:r>
              <a:rPr lang="it-IT" dirty="0" err="1">
                <a:solidFill>
                  <a:schemeClr val="bg1"/>
                </a:solidFill>
              </a:rPr>
              <a:t>HasInstances</a:t>
            </a:r>
            <a:r>
              <a:rPr lang="it-IT" dirty="0">
                <a:solidFill>
                  <a:schemeClr val="bg1"/>
                </a:solidFill>
              </a:rPr>
              <a:t>=False gli assegna direttamente il valore 26 perché non deve riconoscere le singole istanze.</a:t>
            </a:r>
          </a:p>
        </p:txBody>
      </p:sp>
      <p:sp>
        <p:nvSpPr>
          <p:cNvPr id="22" name="CasellaDiTesto 21">
            <a:extLst>
              <a:ext uri="{FF2B5EF4-FFF2-40B4-BE49-F238E27FC236}">
                <a16:creationId xmlns:a16="http://schemas.microsoft.com/office/drawing/2014/main" id="{564B28CE-E319-3907-A2DF-AAE42FC39877}"/>
              </a:ext>
            </a:extLst>
          </p:cNvPr>
          <p:cNvSpPr txBox="1"/>
          <p:nvPr/>
        </p:nvSpPr>
        <p:spPr>
          <a:xfrm>
            <a:off x="351073" y="1650384"/>
            <a:ext cx="2196499" cy="1754326"/>
          </a:xfrm>
          <a:prstGeom prst="rect">
            <a:avLst/>
          </a:prstGeom>
          <a:noFill/>
        </p:spPr>
        <p:txBody>
          <a:bodyPr wrap="square" rtlCol="0">
            <a:spAutoFit/>
          </a:bodyPr>
          <a:lstStyle/>
          <a:p>
            <a:pPr algn="ctr"/>
            <a:r>
              <a:rPr lang="it-IT" dirty="0"/>
              <a:t>Rete neurale utilizzata per l’</a:t>
            </a:r>
            <a:r>
              <a:rPr lang="it-IT" dirty="0" err="1"/>
              <a:t>Instance</a:t>
            </a:r>
            <a:r>
              <a:rPr lang="it-IT" dirty="0"/>
              <a:t> </a:t>
            </a:r>
            <a:r>
              <a:rPr lang="it-IT" dirty="0" err="1"/>
              <a:t>Segmentation</a:t>
            </a:r>
            <a:r>
              <a:rPr lang="it-IT" dirty="0"/>
              <a:t>. Evoluzione della </a:t>
            </a:r>
            <a:r>
              <a:rPr lang="it-IT" dirty="0" err="1"/>
              <a:t>Faster</a:t>
            </a:r>
            <a:r>
              <a:rPr lang="it-IT" dirty="0"/>
              <a:t> R-CNN.</a:t>
            </a:r>
          </a:p>
        </p:txBody>
      </p:sp>
    </p:spTree>
    <p:extLst>
      <p:ext uri="{BB962C8B-B14F-4D97-AF65-F5344CB8AC3E}">
        <p14:creationId xmlns:p14="http://schemas.microsoft.com/office/powerpoint/2010/main" val="118319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2691380" y="1050219"/>
            <a:ext cx="5318764" cy="3351093"/>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2" name="CasellaDiTesto 21">
            <a:extLst>
              <a:ext uri="{FF2B5EF4-FFF2-40B4-BE49-F238E27FC236}">
                <a16:creationId xmlns:a16="http://schemas.microsoft.com/office/drawing/2014/main" id="{564B28CE-E319-3907-A2DF-AAE42FC39877}"/>
              </a:ext>
            </a:extLst>
          </p:cNvPr>
          <p:cNvSpPr txBox="1"/>
          <p:nvPr/>
        </p:nvSpPr>
        <p:spPr>
          <a:xfrm>
            <a:off x="351073" y="1650384"/>
            <a:ext cx="2196499" cy="1754326"/>
          </a:xfrm>
          <a:prstGeom prst="rect">
            <a:avLst/>
          </a:prstGeom>
          <a:noFill/>
        </p:spPr>
        <p:txBody>
          <a:bodyPr wrap="square" rtlCol="0">
            <a:spAutoFit/>
          </a:bodyPr>
          <a:lstStyle/>
          <a:p>
            <a:pPr algn="ctr"/>
            <a:r>
              <a:rPr lang="it-IT" dirty="0">
                <a:solidFill>
                  <a:schemeClr val="bg1"/>
                </a:solidFill>
              </a:rPr>
              <a:t>Rete neurale utilizzata per l’</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Evoluzione della </a:t>
            </a:r>
            <a:r>
              <a:rPr lang="it-IT" dirty="0" err="1">
                <a:solidFill>
                  <a:schemeClr val="bg1"/>
                </a:solidFill>
              </a:rPr>
              <a:t>Faster</a:t>
            </a:r>
            <a:r>
              <a:rPr lang="it-IT" dirty="0">
                <a:solidFill>
                  <a:schemeClr val="bg1"/>
                </a:solidFill>
              </a:rPr>
              <a:t> R-CNN.</a:t>
            </a:r>
          </a:p>
        </p:txBody>
      </p:sp>
    </p:spTree>
    <p:extLst>
      <p:ext uri="{BB962C8B-B14F-4D97-AF65-F5344CB8AC3E}">
        <p14:creationId xmlns:p14="http://schemas.microsoft.com/office/powerpoint/2010/main" val="2955843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2" name="CasellaDiTesto 21">
            <a:extLst>
              <a:ext uri="{FF2B5EF4-FFF2-40B4-BE49-F238E27FC236}">
                <a16:creationId xmlns:a16="http://schemas.microsoft.com/office/drawing/2014/main" id="{564B28CE-E319-3907-A2DF-AAE42FC39877}"/>
              </a:ext>
            </a:extLst>
          </p:cNvPr>
          <p:cNvSpPr txBox="1"/>
          <p:nvPr/>
        </p:nvSpPr>
        <p:spPr>
          <a:xfrm>
            <a:off x="351073" y="1650384"/>
            <a:ext cx="2196499" cy="1754326"/>
          </a:xfrm>
          <a:prstGeom prst="rect">
            <a:avLst/>
          </a:prstGeom>
          <a:noFill/>
        </p:spPr>
        <p:txBody>
          <a:bodyPr wrap="square" rtlCol="0">
            <a:spAutoFit/>
          </a:bodyPr>
          <a:lstStyle/>
          <a:p>
            <a:pPr algn="ctr"/>
            <a:r>
              <a:rPr lang="it-IT" dirty="0">
                <a:solidFill>
                  <a:schemeClr val="bg1"/>
                </a:solidFill>
              </a:rPr>
              <a:t>Rete neurale utilizzata per l’</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Evoluzione della </a:t>
            </a:r>
            <a:r>
              <a:rPr lang="it-IT" dirty="0" err="1">
                <a:solidFill>
                  <a:schemeClr val="bg1"/>
                </a:solidFill>
              </a:rPr>
              <a:t>Faster</a:t>
            </a:r>
            <a:r>
              <a:rPr lang="it-IT" dirty="0">
                <a:solidFill>
                  <a:schemeClr val="bg1"/>
                </a:solidFill>
              </a:rPr>
              <a:t> R-CNN.</a:t>
            </a:r>
          </a:p>
        </p:txBody>
      </p:sp>
      <p:sp>
        <p:nvSpPr>
          <p:cNvPr id="2" name="CasellaDiTesto 1">
            <a:extLst>
              <a:ext uri="{FF2B5EF4-FFF2-40B4-BE49-F238E27FC236}">
                <a16:creationId xmlns:a16="http://schemas.microsoft.com/office/drawing/2014/main" id="{0D387D69-7B4D-D861-9706-22B1E2E8B2AB}"/>
              </a:ext>
            </a:extLst>
          </p:cNvPr>
          <p:cNvSpPr txBox="1"/>
          <p:nvPr/>
        </p:nvSpPr>
        <p:spPr>
          <a:xfrm>
            <a:off x="460244" y="1015663"/>
            <a:ext cx="3026111" cy="369332"/>
          </a:xfrm>
          <a:prstGeom prst="rect">
            <a:avLst/>
          </a:prstGeom>
          <a:noFill/>
        </p:spPr>
        <p:txBody>
          <a:bodyPr wrap="square" rtlCol="0">
            <a:spAutoFit/>
          </a:bodyPr>
          <a:lstStyle/>
          <a:p>
            <a:pPr algn="ctr"/>
            <a:r>
              <a:rPr lang="it-IT" dirty="0"/>
              <a:t>Mask R-CNN prevede 2 fasi:</a:t>
            </a:r>
          </a:p>
        </p:txBody>
      </p:sp>
      <p:sp>
        <p:nvSpPr>
          <p:cNvPr id="19" name="Rettangolo con angoli arrotondati 18">
            <a:extLst>
              <a:ext uri="{FF2B5EF4-FFF2-40B4-BE49-F238E27FC236}">
                <a16:creationId xmlns:a16="http://schemas.microsoft.com/office/drawing/2014/main" id="{570DF558-8700-DEC6-ED6A-DBBE615560A8}"/>
              </a:ext>
            </a:extLst>
          </p:cNvPr>
          <p:cNvSpPr/>
          <p:nvPr/>
        </p:nvSpPr>
        <p:spPr>
          <a:xfrm>
            <a:off x="2691380" y="1050219"/>
            <a:ext cx="5318764" cy="3351093"/>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Immagine 2">
            <a:extLst>
              <a:ext uri="{FF2B5EF4-FFF2-40B4-BE49-F238E27FC236}">
                <a16:creationId xmlns:a16="http://schemas.microsoft.com/office/drawing/2014/main" id="{B68E6869-50C7-F181-656A-B21B49A8FEDF}"/>
              </a:ext>
            </a:extLst>
          </p:cNvPr>
          <p:cNvPicPr>
            <a:picLocks noChangeAspect="1"/>
          </p:cNvPicPr>
          <p:nvPr/>
        </p:nvPicPr>
        <p:blipFill>
          <a:blip r:embed="rId6"/>
          <a:stretch>
            <a:fillRect/>
          </a:stretch>
        </p:blipFill>
        <p:spPr>
          <a:xfrm>
            <a:off x="2989576" y="1316819"/>
            <a:ext cx="4722372" cy="2817891"/>
          </a:xfrm>
          <a:prstGeom prst="rect">
            <a:avLst/>
          </a:prstGeom>
        </p:spPr>
      </p:pic>
    </p:spTree>
    <p:extLst>
      <p:ext uri="{BB962C8B-B14F-4D97-AF65-F5344CB8AC3E}">
        <p14:creationId xmlns:p14="http://schemas.microsoft.com/office/powerpoint/2010/main" val="38112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547873" y="937224"/>
            <a:ext cx="2850851" cy="5262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2" name="CasellaDiTesto 21">
            <a:extLst>
              <a:ext uri="{FF2B5EF4-FFF2-40B4-BE49-F238E27FC236}">
                <a16:creationId xmlns:a16="http://schemas.microsoft.com/office/drawing/2014/main" id="{564B28CE-E319-3907-A2DF-AAE42FC39877}"/>
              </a:ext>
            </a:extLst>
          </p:cNvPr>
          <p:cNvSpPr txBox="1"/>
          <p:nvPr/>
        </p:nvSpPr>
        <p:spPr>
          <a:xfrm>
            <a:off x="-7718910" y="1650384"/>
            <a:ext cx="2196499" cy="1754326"/>
          </a:xfrm>
          <a:prstGeom prst="rect">
            <a:avLst/>
          </a:prstGeom>
          <a:noFill/>
        </p:spPr>
        <p:txBody>
          <a:bodyPr wrap="square" rtlCol="0">
            <a:spAutoFit/>
          </a:bodyPr>
          <a:lstStyle/>
          <a:p>
            <a:pPr algn="ctr"/>
            <a:r>
              <a:rPr lang="it-IT" dirty="0">
                <a:solidFill>
                  <a:schemeClr val="bg1"/>
                </a:solidFill>
              </a:rPr>
              <a:t>Rete neurale utilizzata per l’</a:t>
            </a:r>
            <a:r>
              <a:rPr lang="it-IT" dirty="0" err="1">
                <a:solidFill>
                  <a:schemeClr val="bg1"/>
                </a:solidFill>
              </a:rPr>
              <a:t>Instance</a:t>
            </a:r>
            <a:r>
              <a:rPr lang="it-IT" dirty="0">
                <a:solidFill>
                  <a:schemeClr val="bg1"/>
                </a:solidFill>
              </a:rPr>
              <a:t> </a:t>
            </a:r>
            <a:r>
              <a:rPr lang="it-IT" dirty="0" err="1">
                <a:solidFill>
                  <a:schemeClr val="bg1"/>
                </a:solidFill>
              </a:rPr>
              <a:t>Segmentation</a:t>
            </a:r>
            <a:r>
              <a:rPr lang="it-IT" dirty="0">
                <a:solidFill>
                  <a:schemeClr val="bg1"/>
                </a:solidFill>
              </a:rPr>
              <a:t>. Evoluzione della </a:t>
            </a:r>
            <a:r>
              <a:rPr lang="it-IT" dirty="0" err="1">
                <a:solidFill>
                  <a:schemeClr val="bg1"/>
                </a:solidFill>
              </a:rPr>
              <a:t>Faster</a:t>
            </a:r>
            <a:r>
              <a:rPr lang="it-IT" dirty="0">
                <a:solidFill>
                  <a:schemeClr val="bg1"/>
                </a:solidFill>
              </a:rPr>
              <a:t> R-CNN.</a:t>
            </a:r>
          </a:p>
        </p:txBody>
      </p:sp>
      <p:pic>
        <p:nvPicPr>
          <p:cNvPr id="3" name="Immagine 2">
            <a:extLst>
              <a:ext uri="{FF2B5EF4-FFF2-40B4-BE49-F238E27FC236}">
                <a16:creationId xmlns:a16="http://schemas.microsoft.com/office/drawing/2014/main" id="{B68E6869-50C7-F181-656A-B21B49A8FEDF}"/>
              </a:ext>
            </a:extLst>
          </p:cNvPr>
          <p:cNvPicPr>
            <a:picLocks noChangeAspect="1"/>
          </p:cNvPicPr>
          <p:nvPr/>
        </p:nvPicPr>
        <p:blipFill>
          <a:blip r:embed="rId6"/>
          <a:stretch>
            <a:fillRect/>
          </a:stretch>
        </p:blipFill>
        <p:spPr>
          <a:xfrm>
            <a:off x="-5080407" y="1316819"/>
            <a:ext cx="4722372" cy="2817891"/>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t>Mask R-CNN prevede 2 fasi:</a:t>
            </a:r>
          </a:p>
        </p:txBody>
      </p:sp>
      <p:sp>
        <p:nvSpPr>
          <p:cNvPr id="4" name="CasellaDiTesto 3">
            <a:extLst>
              <a:ext uri="{FF2B5EF4-FFF2-40B4-BE49-F238E27FC236}">
                <a16:creationId xmlns:a16="http://schemas.microsoft.com/office/drawing/2014/main" id="{7808DD2A-801F-29FB-97FC-E71627F9CC6E}"/>
              </a:ext>
            </a:extLst>
          </p:cNvPr>
          <p:cNvSpPr txBox="1"/>
          <p:nvPr/>
        </p:nvSpPr>
        <p:spPr>
          <a:xfrm>
            <a:off x="762961" y="1759530"/>
            <a:ext cx="2088238" cy="1754326"/>
          </a:xfrm>
          <a:prstGeom prst="rect">
            <a:avLst/>
          </a:prstGeom>
          <a:noFill/>
        </p:spPr>
        <p:txBody>
          <a:bodyPr wrap="square" rtlCol="0">
            <a:spAutoFit/>
          </a:bodyPr>
          <a:lstStyle/>
          <a:p>
            <a:pPr algn="ctr"/>
            <a:r>
              <a:rPr lang="it-IT" dirty="0"/>
              <a:t>La prima in cui una RPN (</a:t>
            </a:r>
            <a:r>
              <a:rPr lang="it-IT" dirty="0" err="1"/>
              <a:t>Region</a:t>
            </a:r>
            <a:r>
              <a:rPr lang="it-IT" dirty="0"/>
              <a:t> </a:t>
            </a:r>
            <a:r>
              <a:rPr lang="it-IT" dirty="0" err="1"/>
              <a:t>Proposal</a:t>
            </a:r>
            <a:r>
              <a:rPr lang="it-IT" dirty="0"/>
              <a:t> Network) propone le regioni di interesse dette ROI</a:t>
            </a:r>
          </a:p>
        </p:txBody>
      </p:sp>
      <p:pic>
        <p:nvPicPr>
          <p:cNvPr id="5" name="Immagine 4">
            <a:extLst>
              <a:ext uri="{FF2B5EF4-FFF2-40B4-BE49-F238E27FC236}">
                <a16:creationId xmlns:a16="http://schemas.microsoft.com/office/drawing/2014/main" id="{AE8A4194-0C03-70D6-9772-4A21EF577486}"/>
              </a:ext>
            </a:extLst>
          </p:cNvPr>
          <p:cNvPicPr>
            <a:picLocks noChangeAspect="1"/>
          </p:cNvPicPr>
          <p:nvPr/>
        </p:nvPicPr>
        <p:blipFill>
          <a:blip r:embed="rId7"/>
          <a:stretch>
            <a:fillRect/>
          </a:stretch>
        </p:blipFill>
        <p:spPr>
          <a:xfrm>
            <a:off x="2846370" y="-2093247"/>
            <a:ext cx="1997095" cy="1618421"/>
          </a:xfrm>
          <a:prstGeom prst="rect">
            <a:avLst/>
          </a:prstGeom>
          <a:scene3d>
            <a:camera prst="isometricOffAxis2Right"/>
            <a:lightRig rig="threePt" dir="t"/>
          </a:scene3d>
        </p:spPr>
      </p:pic>
    </p:spTree>
    <p:extLst>
      <p:ext uri="{BB962C8B-B14F-4D97-AF65-F5344CB8AC3E}">
        <p14:creationId xmlns:p14="http://schemas.microsoft.com/office/powerpoint/2010/main" val="2321308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08833" y="1588321"/>
            <a:ext cx="2396495" cy="2105856"/>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t>La prima in cui una RPN (</a:t>
            </a:r>
            <a:r>
              <a:rPr lang="it-IT" dirty="0" err="1"/>
              <a:t>Region</a:t>
            </a:r>
            <a:r>
              <a:rPr lang="it-IT" dirty="0"/>
              <a:t> </a:t>
            </a:r>
            <a:r>
              <a:rPr lang="it-IT" dirty="0" err="1"/>
              <a:t>Proposal</a:t>
            </a:r>
            <a:r>
              <a:rPr lang="it-IT" dirty="0"/>
              <a:t> Network) propone le regioni di interesse dette ROI</a:t>
            </a:r>
          </a:p>
        </p:txBody>
      </p:sp>
      <p:sp>
        <p:nvSpPr>
          <p:cNvPr id="48" name="CasellaDiTesto 47">
            <a:extLst>
              <a:ext uri="{FF2B5EF4-FFF2-40B4-BE49-F238E27FC236}">
                <a16:creationId xmlns:a16="http://schemas.microsoft.com/office/drawing/2014/main" id="{9B2BAD2E-E0A2-0591-C96C-02820B4ACC5A}"/>
              </a:ext>
            </a:extLst>
          </p:cNvPr>
          <p:cNvSpPr txBox="1"/>
          <p:nvPr/>
        </p:nvSpPr>
        <p:spPr>
          <a:xfrm>
            <a:off x="762961" y="3783396"/>
            <a:ext cx="2088238" cy="1754326"/>
          </a:xfrm>
          <a:prstGeom prst="rect">
            <a:avLst/>
          </a:prstGeom>
          <a:noFill/>
        </p:spPr>
        <p:txBody>
          <a:bodyPr wrap="square" rtlCol="0">
            <a:spAutoFit/>
          </a:bodyPr>
          <a:lstStyle/>
          <a:p>
            <a:pPr algn="ctr"/>
            <a:r>
              <a:rPr lang="it-IT" dirty="0"/>
              <a:t>Nella seconda fase, la rete estrae le features usando dei Roi </a:t>
            </a:r>
            <a:r>
              <a:rPr lang="it-IT" dirty="0" err="1"/>
              <a:t>Align</a:t>
            </a:r>
            <a:r>
              <a:rPr lang="it-IT" dirty="0"/>
              <a:t> Layer per ogni regione proposta dall’RPN</a:t>
            </a:r>
            <a:endParaRPr lang="it-IT" dirty="0">
              <a:solidFill>
                <a:schemeClr val="bg1"/>
              </a:solidFill>
            </a:endParaRPr>
          </a:p>
        </p:txBody>
      </p:sp>
    </p:spTree>
    <p:extLst>
      <p:ext uri="{BB962C8B-B14F-4D97-AF65-F5344CB8AC3E}">
        <p14:creationId xmlns:p14="http://schemas.microsoft.com/office/powerpoint/2010/main" val="2035618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08833" y="3607631"/>
            <a:ext cx="2396495" cy="2105856"/>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762961" y="3783396"/>
            <a:ext cx="2088238" cy="1754326"/>
          </a:xfrm>
          <a:prstGeom prst="rect">
            <a:avLst/>
          </a:prstGeom>
          <a:noFill/>
        </p:spPr>
        <p:txBody>
          <a:bodyPr wrap="square" rtlCol="0">
            <a:spAutoFit/>
          </a:bodyPr>
          <a:lstStyle/>
          <a:p>
            <a:pPr algn="ctr"/>
            <a:r>
              <a:rPr lang="it-IT" dirty="0"/>
              <a:t>Nella seconda fase, la rete estrae le features usando dei Roi </a:t>
            </a:r>
            <a:r>
              <a:rPr lang="it-IT" dirty="0" err="1"/>
              <a:t>Align</a:t>
            </a:r>
            <a:r>
              <a:rPr lang="it-IT" dirty="0"/>
              <a:t> Layer per ogni regione proposta dall’RPN</a:t>
            </a:r>
            <a:endParaRPr lang="it-IT" dirty="0">
              <a:solidFill>
                <a:schemeClr val="bg1"/>
              </a:solidFill>
            </a:endParaRPr>
          </a:p>
        </p:txBody>
      </p:sp>
      <p:pic>
        <p:nvPicPr>
          <p:cNvPr id="6" name="Immagine 5">
            <a:extLst>
              <a:ext uri="{FF2B5EF4-FFF2-40B4-BE49-F238E27FC236}">
                <a16:creationId xmlns:a16="http://schemas.microsoft.com/office/drawing/2014/main" id="{22B62E12-A9AD-1391-8420-9B77A8FBA3C0}"/>
              </a:ext>
            </a:extLst>
          </p:cNvPr>
          <p:cNvPicPr>
            <a:picLocks noChangeAspect="1"/>
          </p:cNvPicPr>
          <p:nvPr/>
        </p:nvPicPr>
        <p:blipFill>
          <a:blip r:embed="rId6"/>
          <a:stretch>
            <a:fillRect/>
          </a:stretch>
        </p:blipFill>
        <p:spPr>
          <a:xfrm>
            <a:off x="3589328" y="-1998567"/>
            <a:ext cx="1997095" cy="1618421"/>
          </a:xfrm>
          <a:prstGeom prst="rect">
            <a:avLst/>
          </a:prstGeom>
          <a:scene3d>
            <a:camera prst="isometricOffAxis2Right"/>
            <a:lightRig rig="threePt" dir="t"/>
          </a:scene3d>
        </p:spPr>
      </p:pic>
    </p:spTree>
    <p:extLst>
      <p:ext uri="{BB962C8B-B14F-4D97-AF65-F5344CB8AC3E}">
        <p14:creationId xmlns:p14="http://schemas.microsoft.com/office/powerpoint/2010/main" val="121938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762961" y="3783396"/>
            <a:ext cx="2088238" cy="1754326"/>
          </a:xfrm>
          <a:prstGeom prst="rect">
            <a:avLst/>
          </a:prstGeom>
          <a:noFill/>
        </p:spPr>
        <p:txBody>
          <a:bodyPr wrap="square" rtlCol="0">
            <a:spAutoFit/>
          </a:bodyPr>
          <a:lstStyle/>
          <a:p>
            <a:pPr algn="ctr"/>
            <a:r>
              <a:rPr lang="it-IT" dirty="0">
                <a:solidFill>
                  <a:schemeClr val="bg1"/>
                </a:solidFill>
              </a:rPr>
              <a:t>Nella seconda fase, la rete estrae le features usando dei Roi </a:t>
            </a:r>
            <a:r>
              <a:rPr lang="it-IT" dirty="0" err="1">
                <a:solidFill>
                  <a:schemeClr val="bg1"/>
                </a:solidFill>
              </a:rPr>
              <a:t>Align</a:t>
            </a:r>
            <a:r>
              <a:rPr lang="it-IT" dirty="0">
                <a:solidFill>
                  <a:schemeClr val="bg1"/>
                </a:solidFill>
              </a:rPr>
              <a:t> Layer per ogni regione proposta dall’RPN</a:t>
            </a:r>
          </a:p>
        </p:txBody>
      </p:sp>
      <p:pic>
        <p:nvPicPr>
          <p:cNvPr id="58" name="Immagine 57">
            <a:extLst>
              <a:ext uri="{FF2B5EF4-FFF2-40B4-BE49-F238E27FC236}">
                <a16:creationId xmlns:a16="http://schemas.microsoft.com/office/drawing/2014/main" id="{47302862-FAF6-C369-C93B-12873B0E9F90}"/>
              </a:ext>
            </a:extLst>
          </p:cNvPr>
          <p:cNvPicPr>
            <a:picLocks noChangeAspect="1"/>
          </p:cNvPicPr>
          <p:nvPr/>
        </p:nvPicPr>
        <p:blipFill>
          <a:blip r:embed="rId6"/>
          <a:stretch>
            <a:fillRect/>
          </a:stretch>
        </p:blipFill>
        <p:spPr>
          <a:xfrm>
            <a:off x="3589328" y="1827482"/>
            <a:ext cx="1997095" cy="1618421"/>
          </a:xfrm>
          <a:prstGeom prst="rect">
            <a:avLst/>
          </a:prstGeom>
          <a:scene3d>
            <a:camera prst="isometricOffAxis2Right"/>
            <a:lightRig rig="threePt" dir="t"/>
          </a:scene3d>
        </p:spPr>
      </p:pic>
      <p:sp>
        <p:nvSpPr>
          <p:cNvPr id="75" name="Rettangolo con angoli arrotondati 74">
            <a:extLst>
              <a:ext uri="{FF2B5EF4-FFF2-40B4-BE49-F238E27FC236}">
                <a16:creationId xmlns:a16="http://schemas.microsoft.com/office/drawing/2014/main" id="{8779E41A-DAD1-0226-E850-E9C24280F4BC}"/>
              </a:ext>
            </a:extLst>
          </p:cNvPr>
          <p:cNvSpPr/>
          <p:nvPr/>
        </p:nvSpPr>
        <p:spPr>
          <a:xfrm>
            <a:off x="3815250" y="4596064"/>
            <a:ext cx="6038892" cy="52337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6" name="CasellaDiTesto 75">
            <a:extLst>
              <a:ext uri="{FF2B5EF4-FFF2-40B4-BE49-F238E27FC236}">
                <a16:creationId xmlns:a16="http://schemas.microsoft.com/office/drawing/2014/main" id="{D151FDE6-ED81-05DD-7350-BAE0FDD5BC4A}"/>
              </a:ext>
            </a:extLst>
          </p:cNvPr>
          <p:cNvSpPr txBox="1"/>
          <p:nvPr/>
        </p:nvSpPr>
        <p:spPr>
          <a:xfrm>
            <a:off x="3815250" y="4675493"/>
            <a:ext cx="6038892" cy="369332"/>
          </a:xfrm>
          <a:prstGeom prst="rect">
            <a:avLst/>
          </a:prstGeom>
          <a:noFill/>
        </p:spPr>
        <p:txBody>
          <a:bodyPr wrap="square" rtlCol="0">
            <a:spAutoFit/>
          </a:bodyPr>
          <a:lstStyle/>
          <a:p>
            <a:pPr algn="ctr"/>
            <a:r>
              <a:rPr lang="it-IT" dirty="0"/>
              <a:t>Presa una immagine Test</a:t>
            </a:r>
          </a:p>
        </p:txBody>
      </p:sp>
      <p:sp>
        <p:nvSpPr>
          <p:cNvPr id="77" name="Rettangolo 76">
            <a:extLst>
              <a:ext uri="{FF2B5EF4-FFF2-40B4-BE49-F238E27FC236}">
                <a16:creationId xmlns:a16="http://schemas.microsoft.com/office/drawing/2014/main" id="{6FBBE045-38B0-A1EF-9862-2123E943C262}"/>
              </a:ext>
            </a:extLst>
          </p:cNvPr>
          <p:cNvSpPr/>
          <p:nvPr/>
        </p:nvSpPr>
        <p:spPr>
          <a:xfrm>
            <a:off x="3925060" y="-2007118"/>
            <a:ext cx="2009787" cy="1635521"/>
          </a:xfrm>
          <a:prstGeom prst="rect">
            <a:avLst/>
          </a:prstGeom>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Rettangolo 77">
            <a:extLst>
              <a:ext uri="{FF2B5EF4-FFF2-40B4-BE49-F238E27FC236}">
                <a16:creationId xmlns:a16="http://schemas.microsoft.com/office/drawing/2014/main" id="{23A0E201-137A-0DDC-8595-DE217F1827C0}"/>
              </a:ext>
            </a:extLst>
          </p:cNvPr>
          <p:cNvSpPr/>
          <p:nvPr/>
        </p:nvSpPr>
        <p:spPr>
          <a:xfrm>
            <a:off x="4025704" y="-3126058"/>
            <a:ext cx="2009787" cy="1635521"/>
          </a:xfrm>
          <a:prstGeom prst="rect">
            <a:avLst/>
          </a:prstGeom>
          <a:solidFill>
            <a:schemeClr val="tx2"/>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Rettangolo 78">
            <a:extLst>
              <a:ext uri="{FF2B5EF4-FFF2-40B4-BE49-F238E27FC236}">
                <a16:creationId xmlns:a16="http://schemas.microsoft.com/office/drawing/2014/main" id="{2D51F872-3602-8AF3-42A1-B240FFD28356}"/>
              </a:ext>
            </a:extLst>
          </p:cNvPr>
          <p:cNvSpPr/>
          <p:nvPr/>
        </p:nvSpPr>
        <p:spPr>
          <a:xfrm>
            <a:off x="4128669" y="-4193386"/>
            <a:ext cx="2009787" cy="1635521"/>
          </a:xfrm>
          <a:prstGeom prst="rect">
            <a:avLst/>
          </a:prstGeom>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Rettangolo 79">
            <a:extLst>
              <a:ext uri="{FF2B5EF4-FFF2-40B4-BE49-F238E27FC236}">
                <a16:creationId xmlns:a16="http://schemas.microsoft.com/office/drawing/2014/main" id="{5E3D7340-86E0-9812-D124-724DE62B45B0}"/>
              </a:ext>
            </a:extLst>
          </p:cNvPr>
          <p:cNvSpPr/>
          <p:nvPr/>
        </p:nvSpPr>
        <p:spPr>
          <a:xfrm>
            <a:off x="4229313" y="-5432642"/>
            <a:ext cx="2009787" cy="1635521"/>
          </a:xfrm>
          <a:prstGeom prst="rect">
            <a:avLst/>
          </a:prstGeom>
          <a:solidFill>
            <a:schemeClr val="tx2"/>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Rettangolo 80">
            <a:extLst>
              <a:ext uri="{FF2B5EF4-FFF2-40B4-BE49-F238E27FC236}">
                <a16:creationId xmlns:a16="http://schemas.microsoft.com/office/drawing/2014/main" id="{225C2115-1427-D453-9462-99F0FB97E290}"/>
              </a:ext>
            </a:extLst>
          </p:cNvPr>
          <p:cNvSpPr/>
          <p:nvPr/>
        </p:nvSpPr>
        <p:spPr>
          <a:xfrm>
            <a:off x="4335156" y="-6732052"/>
            <a:ext cx="2009787" cy="1635521"/>
          </a:xfrm>
          <a:prstGeom prst="rect">
            <a:avLst/>
          </a:prstGeom>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Rettangolo 81">
            <a:extLst>
              <a:ext uri="{FF2B5EF4-FFF2-40B4-BE49-F238E27FC236}">
                <a16:creationId xmlns:a16="http://schemas.microsoft.com/office/drawing/2014/main" id="{D7E9C51E-29A5-1945-F282-1CC95A8F2702}"/>
              </a:ext>
            </a:extLst>
          </p:cNvPr>
          <p:cNvSpPr/>
          <p:nvPr/>
        </p:nvSpPr>
        <p:spPr>
          <a:xfrm>
            <a:off x="4435800" y="-7977324"/>
            <a:ext cx="2009787" cy="1635521"/>
          </a:xfrm>
          <a:prstGeom prst="rect">
            <a:avLst/>
          </a:prstGeom>
          <a:solidFill>
            <a:schemeClr val="tx2"/>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Rettangolo 82">
            <a:extLst>
              <a:ext uri="{FF2B5EF4-FFF2-40B4-BE49-F238E27FC236}">
                <a16:creationId xmlns:a16="http://schemas.microsoft.com/office/drawing/2014/main" id="{B7AF9972-0995-DC66-C672-546D1D7C3E40}"/>
              </a:ext>
            </a:extLst>
          </p:cNvPr>
          <p:cNvSpPr/>
          <p:nvPr/>
        </p:nvSpPr>
        <p:spPr>
          <a:xfrm>
            <a:off x="4538765" y="-9285284"/>
            <a:ext cx="2009787" cy="1635521"/>
          </a:xfrm>
          <a:prstGeom prst="rect">
            <a:avLst/>
          </a:prstGeom>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Rettangolo 83">
            <a:extLst>
              <a:ext uri="{FF2B5EF4-FFF2-40B4-BE49-F238E27FC236}">
                <a16:creationId xmlns:a16="http://schemas.microsoft.com/office/drawing/2014/main" id="{4C16A11D-DB02-0265-6759-D396D20838E8}"/>
              </a:ext>
            </a:extLst>
          </p:cNvPr>
          <p:cNvSpPr/>
          <p:nvPr/>
        </p:nvSpPr>
        <p:spPr>
          <a:xfrm>
            <a:off x="4639409" y="-10524540"/>
            <a:ext cx="2009787" cy="1635521"/>
          </a:xfrm>
          <a:prstGeom prst="rect">
            <a:avLst/>
          </a:prstGeom>
          <a:solidFill>
            <a:schemeClr val="tx2"/>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9" name="Rettangolo 88">
            <a:extLst>
              <a:ext uri="{FF2B5EF4-FFF2-40B4-BE49-F238E27FC236}">
                <a16:creationId xmlns:a16="http://schemas.microsoft.com/office/drawing/2014/main" id="{3DE81B37-F6FB-C4D5-769A-6A72A1C6C311}"/>
              </a:ext>
            </a:extLst>
          </p:cNvPr>
          <p:cNvSpPr/>
          <p:nvPr/>
        </p:nvSpPr>
        <p:spPr>
          <a:xfrm>
            <a:off x="4896587" y="-1958039"/>
            <a:ext cx="2009787" cy="1635521"/>
          </a:xfrm>
          <a:prstGeom prst="rect">
            <a:avLst/>
          </a:prstGeom>
          <a:solidFill>
            <a:schemeClr val="accent2"/>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0" name="Rettangolo 89">
            <a:extLst>
              <a:ext uri="{FF2B5EF4-FFF2-40B4-BE49-F238E27FC236}">
                <a16:creationId xmlns:a16="http://schemas.microsoft.com/office/drawing/2014/main" id="{135999C8-18DF-D375-ADEE-F41102D5A66D}"/>
              </a:ext>
            </a:extLst>
          </p:cNvPr>
          <p:cNvSpPr/>
          <p:nvPr/>
        </p:nvSpPr>
        <p:spPr>
          <a:xfrm>
            <a:off x="4944129" y="-3193513"/>
            <a:ext cx="2009787" cy="1635521"/>
          </a:xfrm>
          <a:prstGeom prst="rect">
            <a:avLst/>
          </a:prstGeom>
          <a:solidFill>
            <a:schemeClr val="accent2">
              <a:lumMod val="50000"/>
            </a:schemeClr>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1" name="Rettangolo 90">
            <a:extLst>
              <a:ext uri="{FF2B5EF4-FFF2-40B4-BE49-F238E27FC236}">
                <a16:creationId xmlns:a16="http://schemas.microsoft.com/office/drawing/2014/main" id="{6D2ABB9A-C681-856F-DABE-FFA6D0DB3B8B}"/>
              </a:ext>
            </a:extLst>
          </p:cNvPr>
          <p:cNvSpPr/>
          <p:nvPr/>
        </p:nvSpPr>
        <p:spPr>
          <a:xfrm>
            <a:off x="4992699" y="-4372113"/>
            <a:ext cx="2009787" cy="1635521"/>
          </a:xfrm>
          <a:prstGeom prst="rect">
            <a:avLst/>
          </a:prstGeom>
          <a:solidFill>
            <a:schemeClr val="accent2"/>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2" name="Rettangolo 91">
            <a:extLst>
              <a:ext uri="{FF2B5EF4-FFF2-40B4-BE49-F238E27FC236}">
                <a16:creationId xmlns:a16="http://schemas.microsoft.com/office/drawing/2014/main" id="{FA47BA80-9CF1-3002-2295-38EEEF3CC7D6}"/>
              </a:ext>
            </a:extLst>
          </p:cNvPr>
          <p:cNvSpPr/>
          <p:nvPr/>
        </p:nvSpPr>
        <p:spPr>
          <a:xfrm>
            <a:off x="5035473" y="-5607587"/>
            <a:ext cx="2009787" cy="1635521"/>
          </a:xfrm>
          <a:prstGeom prst="rect">
            <a:avLst/>
          </a:prstGeom>
          <a:solidFill>
            <a:schemeClr val="accent2">
              <a:lumMod val="50000"/>
            </a:schemeClr>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72032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815250" y="4596064"/>
            <a:ext cx="6038892" cy="52337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762961" y="3783396"/>
            <a:ext cx="2088238" cy="1754326"/>
          </a:xfrm>
          <a:prstGeom prst="rect">
            <a:avLst/>
          </a:prstGeom>
          <a:noFill/>
        </p:spPr>
        <p:txBody>
          <a:bodyPr wrap="square" rtlCol="0">
            <a:spAutoFit/>
          </a:bodyPr>
          <a:lstStyle/>
          <a:p>
            <a:pPr algn="ctr"/>
            <a:r>
              <a:rPr lang="it-IT" dirty="0">
                <a:solidFill>
                  <a:schemeClr val="bg1"/>
                </a:solidFill>
              </a:rPr>
              <a:t>Nella seconda fase, la rete estrae le features usando dei Roi </a:t>
            </a:r>
            <a:r>
              <a:rPr lang="it-IT" dirty="0" err="1">
                <a:solidFill>
                  <a:schemeClr val="bg1"/>
                </a:solidFill>
              </a:rPr>
              <a:t>Align</a:t>
            </a:r>
            <a:r>
              <a:rPr lang="it-IT" dirty="0">
                <a:solidFill>
                  <a:schemeClr val="bg1"/>
                </a:solidFill>
              </a:rPr>
              <a:t> Layer per ogni regione proposta dall’RPN</a:t>
            </a:r>
          </a:p>
        </p:txBody>
      </p:sp>
      <p:sp>
        <p:nvSpPr>
          <p:cNvPr id="6" name="CasellaDiTesto 5">
            <a:extLst>
              <a:ext uri="{FF2B5EF4-FFF2-40B4-BE49-F238E27FC236}">
                <a16:creationId xmlns:a16="http://schemas.microsoft.com/office/drawing/2014/main" id="{2295CAC6-DDF6-54FD-0745-55717D5A6E8D}"/>
              </a:ext>
            </a:extLst>
          </p:cNvPr>
          <p:cNvSpPr txBox="1"/>
          <p:nvPr/>
        </p:nvSpPr>
        <p:spPr>
          <a:xfrm>
            <a:off x="3815250" y="4675493"/>
            <a:ext cx="6038892" cy="369332"/>
          </a:xfrm>
          <a:prstGeom prst="rect">
            <a:avLst/>
          </a:prstGeom>
          <a:noFill/>
        </p:spPr>
        <p:txBody>
          <a:bodyPr wrap="square" rtlCol="0">
            <a:spAutoFit/>
          </a:bodyPr>
          <a:lstStyle/>
          <a:p>
            <a:pPr algn="ctr"/>
            <a:r>
              <a:rPr lang="it-IT" dirty="0"/>
              <a:t>Mask R-CNN prevede una prima elaborazione tramite </a:t>
            </a:r>
            <a:r>
              <a:rPr lang="it-IT" dirty="0" err="1"/>
              <a:t>ResNet</a:t>
            </a:r>
            <a:endParaRPr lang="it-IT" dirty="0"/>
          </a:p>
        </p:txBody>
      </p:sp>
      <p:sp>
        <p:nvSpPr>
          <p:cNvPr id="20" name="CasellaDiTesto 19">
            <a:extLst>
              <a:ext uri="{FF2B5EF4-FFF2-40B4-BE49-F238E27FC236}">
                <a16:creationId xmlns:a16="http://schemas.microsoft.com/office/drawing/2014/main" id="{003275BF-57B1-9343-5042-B05650A6D08A}"/>
              </a:ext>
            </a:extLst>
          </p:cNvPr>
          <p:cNvSpPr txBox="1"/>
          <p:nvPr/>
        </p:nvSpPr>
        <p:spPr>
          <a:xfrm>
            <a:off x="4142271" y="3783396"/>
            <a:ext cx="1355543" cy="369332"/>
          </a:xfrm>
          <a:prstGeom prst="rect">
            <a:avLst/>
          </a:prstGeom>
          <a:noFill/>
        </p:spPr>
        <p:txBody>
          <a:bodyPr wrap="square" rtlCol="0">
            <a:spAutoFit/>
          </a:bodyPr>
          <a:lstStyle/>
          <a:p>
            <a:pPr algn="ctr"/>
            <a:r>
              <a:rPr lang="it-IT" dirty="0" err="1">
                <a:solidFill>
                  <a:schemeClr val="bg1"/>
                </a:solidFill>
              </a:rPr>
              <a:t>ResNet</a:t>
            </a:r>
            <a:endParaRPr lang="it-IT" dirty="0">
              <a:solidFill>
                <a:schemeClr val="bg1"/>
              </a:solidFill>
            </a:endParaRPr>
          </a:p>
        </p:txBody>
      </p:sp>
      <p:pic>
        <p:nvPicPr>
          <p:cNvPr id="58" name="Immagine 57">
            <a:extLst>
              <a:ext uri="{FF2B5EF4-FFF2-40B4-BE49-F238E27FC236}">
                <a16:creationId xmlns:a16="http://schemas.microsoft.com/office/drawing/2014/main" id="{47302862-FAF6-C369-C93B-12873B0E9F90}"/>
              </a:ext>
            </a:extLst>
          </p:cNvPr>
          <p:cNvPicPr>
            <a:picLocks noChangeAspect="1"/>
          </p:cNvPicPr>
          <p:nvPr/>
        </p:nvPicPr>
        <p:blipFill>
          <a:blip r:embed="rId6"/>
          <a:stretch>
            <a:fillRect/>
          </a:stretch>
        </p:blipFill>
        <p:spPr>
          <a:xfrm>
            <a:off x="3589328" y="1827482"/>
            <a:ext cx="1997095" cy="1618421"/>
          </a:xfrm>
          <a:prstGeom prst="rect">
            <a:avLst/>
          </a:prstGeom>
          <a:scene3d>
            <a:camera prst="isometricOffAxis2Right"/>
            <a:lightRig rig="threePt" dir="t"/>
          </a:scene3d>
        </p:spPr>
      </p:pic>
      <p:sp>
        <p:nvSpPr>
          <p:cNvPr id="59" name="Rettangolo 58">
            <a:extLst>
              <a:ext uri="{FF2B5EF4-FFF2-40B4-BE49-F238E27FC236}">
                <a16:creationId xmlns:a16="http://schemas.microsoft.com/office/drawing/2014/main" id="{F155A2C8-E36D-200A-B9BA-D979428F5C1B}"/>
              </a:ext>
            </a:extLst>
          </p:cNvPr>
          <p:cNvSpPr/>
          <p:nvPr/>
        </p:nvSpPr>
        <p:spPr>
          <a:xfrm>
            <a:off x="3925060" y="1818931"/>
            <a:ext cx="2009787" cy="1635521"/>
          </a:xfrm>
          <a:prstGeom prst="rect">
            <a:avLst/>
          </a:prstGeom>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Rettangolo 59">
            <a:extLst>
              <a:ext uri="{FF2B5EF4-FFF2-40B4-BE49-F238E27FC236}">
                <a16:creationId xmlns:a16="http://schemas.microsoft.com/office/drawing/2014/main" id="{9288E2FE-84EC-06A5-2102-ED7D00DF1C3F}"/>
              </a:ext>
            </a:extLst>
          </p:cNvPr>
          <p:cNvSpPr/>
          <p:nvPr/>
        </p:nvSpPr>
        <p:spPr>
          <a:xfrm>
            <a:off x="4025704" y="1818930"/>
            <a:ext cx="2009787" cy="1635521"/>
          </a:xfrm>
          <a:prstGeom prst="rect">
            <a:avLst/>
          </a:prstGeom>
          <a:solidFill>
            <a:schemeClr val="tx2"/>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Rettangolo 60">
            <a:extLst>
              <a:ext uri="{FF2B5EF4-FFF2-40B4-BE49-F238E27FC236}">
                <a16:creationId xmlns:a16="http://schemas.microsoft.com/office/drawing/2014/main" id="{EE96A928-A23B-2287-CA4B-B5ED80B9C0E5}"/>
              </a:ext>
            </a:extLst>
          </p:cNvPr>
          <p:cNvSpPr/>
          <p:nvPr/>
        </p:nvSpPr>
        <p:spPr>
          <a:xfrm>
            <a:off x="4128669" y="1810383"/>
            <a:ext cx="2009787" cy="1635521"/>
          </a:xfrm>
          <a:prstGeom prst="rect">
            <a:avLst/>
          </a:prstGeom>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Rettangolo 61">
            <a:extLst>
              <a:ext uri="{FF2B5EF4-FFF2-40B4-BE49-F238E27FC236}">
                <a16:creationId xmlns:a16="http://schemas.microsoft.com/office/drawing/2014/main" id="{A0256A9D-BF77-D2F1-BCF1-2E953202153C}"/>
              </a:ext>
            </a:extLst>
          </p:cNvPr>
          <p:cNvSpPr/>
          <p:nvPr/>
        </p:nvSpPr>
        <p:spPr>
          <a:xfrm>
            <a:off x="4229313" y="1810382"/>
            <a:ext cx="2009787" cy="1635521"/>
          </a:xfrm>
          <a:prstGeom prst="rect">
            <a:avLst/>
          </a:prstGeom>
          <a:solidFill>
            <a:schemeClr val="tx2"/>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Rettangolo 62">
            <a:extLst>
              <a:ext uri="{FF2B5EF4-FFF2-40B4-BE49-F238E27FC236}">
                <a16:creationId xmlns:a16="http://schemas.microsoft.com/office/drawing/2014/main" id="{77DBF41A-5655-CC2A-3942-44E238C05B62}"/>
              </a:ext>
            </a:extLst>
          </p:cNvPr>
          <p:cNvSpPr/>
          <p:nvPr/>
        </p:nvSpPr>
        <p:spPr>
          <a:xfrm>
            <a:off x="4335156" y="1810385"/>
            <a:ext cx="2009787" cy="1635521"/>
          </a:xfrm>
          <a:prstGeom prst="rect">
            <a:avLst/>
          </a:prstGeom>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Rettangolo 63">
            <a:extLst>
              <a:ext uri="{FF2B5EF4-FFF2-40B4-BE49-F238E27FC236}">
                <a16:creationId xmlns:a16="http://schemas.microsoft.com/office/drawing/2014/main" id="{4ABC01DC-2F1F-463A-80A0-0223BB8A841A}"/>
              </a:ext>
            </a:extLst>
          </p:cNvPr>
          <p:cNvSpPr/>
          <p:nvPr/>
        </p:nvSpPr>
        <p:spPr>
          <a:xfrm>
            <a:off x="4435800" y="1810384"/>
            <a:ext cx="2009787" cy="1635521"/>
          </a:xfrm>
          <a:prstGeom prst="rect">
            <a:avLst/>
          </a:prstGeom>
          <a:solidFill>
            <a:schemeClr val="tx2"/>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Rettangolo 64">
            <a:extLst>
              <a:ext uri="{FF2B5EF4-FFF2-40B4-BE49-F238E27FC236}">
                <a16:creationId xmlns:a16="http://schemas.microsoft.com/office/drawing/2014/main" id="{B109B0EE-E450-17C9-138F-CCA10F2C84A1}"/>
              </a:ext>
            </a:extLst>
          </p:cNvPr>
          <p:cNvSpPr/>
          <p:nvPr/>
        </p:nvSpPr>
        <p:spPr>
          <a:xfrm>
            <a:off x="4538765" y="1801837"/>
            <a:ext cx="2009787" cy="1635521"/>
          </a:xfrm>
          <a:prstGeom prst="rect">
            <a:avLst/>
          </a:prstGeom>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ttangolo 65">
            <a:extLst>
              <a:ext uri="{FF2B5EF4-FFF2-40B4-BE49-F238E27FC236}">
                <a16:creationId xmlns:a16="http://schemas.microsoft.com/office/drawing/2014/main" id="{E9D67BB1-6012-1BE5-6932-7E94B361CC4F}"/>
              </a:ext>
            </a:extLst>
          </p:cNvPr>
          <p:cNvSpPr/>
          <p:nvPr/>
        </p:nvSpPr>
        <p:spPr>
          <a:xfrm>
            <a:off x="4639409" y="1801836"/>
            <a:ext cx="2009787" cy="1635521"/>
          </a:xfrm>
          <a:prstGeom prst="rect">
            <a:avLst/>
          </a:prstGeom>
          <a:solidFill>
            <a:schemeClr val="tx2"/>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1" name="Rettangolo 70">
            <a:extLst>
              <a:ext uri="{FF2B5EF4-FFF2-40B4-BE49-F238E27FC236}">
                <a16:creationId xmlns:a16="http://schemas.microsoft.com/office/drawing/2014/main" id="{403B0F29-63B6-4169-B690-1D2106B6F73B}"/>
              </a:ext>
            </a:extLst>
          </p:cNvPr>
          <p:cNvSpPr/>
          <p:nvPr/>
        </p:nvSpPr>
        <p:spPr>
          <a:xfrm>
            <a:off x="4896587" y="-1958039"/>
            <a:ext cx="2009787" cy="1635521"/>
          </a:xfrm>
          <a:prstGeom prst="rect">
            <a:avLst/>
          </a:prstGeom>
          <a:solidFill>
            <a:schemeClr val="accent2"/>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2" name="Rettangolo 71">
            <a:extLst>
              <a:ext uri="{FF2B5EF4-FFF2-40B4-BE49-F238E27FC236}">
                <a16:creationId xmlns:a16="http://schemas.microsoft.com/office/drawing/2014/main" id="{4AFBA362-2893-C209-1794-F3477CA5AE33}"/>
              </a:ext>
            </a:extLst>
          </p:cNvPr>
          <p:cNvSpPr/>
          <p:nvPr/>
        </p:nvSpPr>
        <p:spPr>
          <a:xfrm>
            <a:off x="4944129" y="-3193513"/>
            <a:ext cx="2009787" cy="1635521"/>
          </a:xfrm>
          <a:prstGeom prst="rect">
            <a:avLst/>
          </a:prstGeom>
          <a:solidFill>
            <a:schemeClr val="accent2">
              <a:lumMod val="50000"/>
            </a:schemeClr>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3" name="Rettangolo 72">
            <a:extLst>
              <a:ext uri="{FF2B5EF4-FFF2-40B4-BE49-F238E27FC236}">
                <a16:creationId xmlns:a16="http://schemas.microsoft.com/office/drawing/2014/main" id="{1EA69684-31A4-62BD-CD01-DB0478AE5850}"/>
              </a:ext>
            </a:extLst>
          </p:cNvPr>
          <p:cNvSpPr/>
          <p:nvPr/>
        </p:nvSpPr>
        <p:spPr>
          <a:xfrm>
            <a:off x="4992699" y="-4372113"/>
            <a:ext cx="2009787" cy="1635521"/>
          </a:xfrm>
          <a:prstGeom prst="rect">
            <a:avLst/>
          </a:prstGeom>
          <a:solidFill>
            <a:schemeClr val="accent2"/>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4" name="Rettangolo 73">
            <a:extLst>
              <a:ext uri="{FF2B5EF4-FFF2-40B4-BE49-F238E27FC236}">
                <a16:creationId xmlns:a16="http://schemas.microsoft.com/office/drawing/2014/main" id="{EAFB6016-4D89-3F1F-07E2-D4AFCE33EDE1}"/>
              </a:ext>
            </a:extLst>
          </p:cNvPr>
          <p:cNvSpPr/>
          <p:nvPr/>
        </p:nvSpPr>
        <p:spPr>
          <a:xfrm>
            <a:off x="5035473" y="-5607587"/>
            <a:ext cx="2009787" cy="1635521"/>
          </a:xfrm>
          <a:prstGeom prst="rect">
            <a:avLst/>
          </a:prstGeom>
          <a:solidFill>
            <a:schemeClr val="accent2">
              <a:lumMod val="50000"/>
            </a:schemeClr>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97345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762961" y="3783396"/>
            <a:ext cx="2088238" cy="1754326"/>
          </a:xfrm>
          <a:prstGeom prst="rect">
            <a:avLst/>
          </a:prstGeom>
          <a:noFill/>
        </p:spPr>
        <p:txBody>
          <a:bodyPr wrap="square" rtlCol="0">
            <a:spAutoFit/>
          </a:bodyPr>
          <a:lstStyle/>
          <a:p>
            <a:pPr algn="ctr"/>
            <a:r>
              <a:rPr lang="it-IT" dirty="0">
                <a:solidFill>
                  <a:schemeClr val="bg1"/>
                </a:solidFill>
              </a:rPr>
              <a:t>Nella seconda fase, la rete estrae le features usando dei Roi </a:t>
            </a:r>
            <a:r>
              <a:rPr lang="it-IT" dirty="0" err="1">
                <a:solidFill>
                  <a:schemeClr val="bg1"/>
                </a:solidFill>
              </a:rPr>
              <a:t>Align</a:t>
            </a:r>
            <a:r>
              <a:rPr lang="it-IT" dirty="0">
                <a:solidFill>
                  <a:schemeClr val="bg1"/>
                </a:solidFill>
              </a:rPr>
              <a:t> Layer per ogni regione proposta dall’RPN</a:t>
            </a:r>
          </a:p>
        </p:txBody>
      </p:sp>
      <p:pic>
        <p:nvPicPr>
          <p:cNvPr id="3" name="Immagine 2">
            <a:extLst>
              <a:ext uri="{FF2B5EF4-FFF2-40B4-BE49-F238E27FC236}">
                <a16:creationId xmlns:a16="http://schemas.microsoft.com/office/drawing/2014/main" id="{D0ED6289-B218-E2F7-6F21-98954362429A}"/>
              </a:ext>
            </a:extLst>
          </p:cNvPr>
          <p:cNvPicPr>
            <a:picLocks noChangeAspect="1"/>
          </p:cNvPicPr>
          <p:nvPr/>
        </p:nvPicPr>
        <p:blipFill>
          <a:blip r:embed="rId6"/>
          <a:stretch>
            <a:fillRect/>
          </a:stretch>
        </p:blipFill>
        <p:spPr>
          <a:xfrm>
            <a:off x="3589328" y="1827482"/>
            <a:ext cx="1997095" cy="1618421"/>
          </a:xfrm>
          <a:prstGeom prst="rect">
            <a:avLst/>
          </a:prstGeom>
          <a:scene3d>
            <a:camera prst="isometricOffAxis2Right"/>
            <a:lightRig rig="threePt" dir="t"/>
          </a:scene3d>
        </p:spPr>
      </p:pic>
      <p:sp>
        <p:nvSpPr>
          <p:cNvPr id="7" name="Rettangolo 6">
            <a:extLst>
              <a:ext uri="{FF2B5EF4-FFF2-40B4-BE49-F238E27FC236}">
                <a16:creationId xmlns:a16="http://schemas.microsoft.com/office/drawing/2014/main" id="{74EC19D7-004A-99DA-7928-8699CA4A638A}"/>
              </a:ext>
            </a:extLst>
          </p:cNvPr>
          <p:cNvSpPr/>
          <p:nvPr/>
        </p:nvSpPr>
        <p:spPr>
          <a:xfrm>
            <a:off x="3925060" y="1818931"/>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47A4437-0C23-C861-A8DB-E3BC006843C4}"/>
              </a:ext>
            </a:extLst>
          </p:cNvPr>
          <p:cNvSpPr/>
          <p:nvPr/>
        </p:nvSpPr>
        <p:spPr>
          <a:xfrm>
            <a:off x="4025704" y="1818930"/>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8316B49F-B91F-38EE-3DF9-B68C978E982D}"/>
              </a:ext>
            </a:extLst>
          </p:cNvPr>
          <p:cNvSpPr/>
          <p:nvPr/>
        </p:nvSpPr>
        <p:spPr>
          <a:xfrm>
            <a:off x="4128669" y="1810383"/>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672E036D-DE2E-C487-F1FE-683872732245}"/>
              </a:ext>
            </a:extLst>
          </p:cNvPr>
          <p:cNvSpPr/>
          <p:nvPr/>
        </p:nvSpPr>
        <p:spPr>
          <a:xfrm>
            <a:off x="4229313" y="1810382"/>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04F638A-06FD-F451-156B-7BF7F62C5E9A}"/>
              </a:ext>
            </a:extLst>
          </p:cNvPr>
          <p:cNvSpPr/>
          <p:nvPr/>
        </p:nvSpPr>
        <p:spPr>
          <a:xfrm>
            <a:off x="4335156" y="1810385"/>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97983F39-6513-1A17-48E9-ADEF8EF4A1F6}"/>
              </a:ext>
            </a:extLst>
          </p:cNvPr>
          <p:cNvSpPr/>
          <p:nvPr/>
        </p:nvSpPr>
        <p:spPr>
          <a:xfrm>
            <a:off x="4435800" y="1810384"/>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36726CCC-C032-6DA1-A4DD-3FAA322EF124}"/>
              </a:ext>
            </a:extLst>
          </p:cNvPr>
          <p:cNvSpPr/>
          <p:nvPr/>
        </p:nvSpPr>
        <p:spPr>
          <a:xfrm>
            <a:off x="4538765" y="1801837"/>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B441F6D4-11D4-6C1C-053C-74A441CF33C7}"/>
              </a:ext>
            </a:extLst>
          </p:cNvPr>
          <p:cNvSpPr/>
          <p:nvPr/>
        </p:nvSpPr>
        <p:spPr>
          <a:xfrm>
            <a:off x="4639409" y="1801836"/>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003275BF-57B1-9343-5042-B05650A6D08A}"/>
              </a:ext>
            </a:extLst>
          </p:cNvPr>
          <p:cNvSpPr txBox="1"/>
          <p:nvPr/>
        </p:nvSpPr>
        <p:spPr>
          <a:xfrm>
            <a:off x="4142271" y="3783396"/>
            <a:ext cx="1355543" cy="369332"/>
          </a:xfrm>
          <a:prstGeom prst="rect">
            <a:avLst/>
          </a:prstGeom>
          <a:noFill/>
        </p:spPr>
        <p:txBody>
          <a:bodyPr wrap="square" rtlCol="0">
            <a:spAutoFit/>
          </a:bodyPr>
          <a:lstStyle/>
          <a:p>
            <a:pPr algn="ctr"/>
            <a:r>
              <a:rPr lang="it-IT" dirty="0" err="1">
                <a:solidFill>
                  <a:schemeClr val="bg1"/>
                </a:solidFill>
              </a:rPr>
              <a:t>ResNet</a:t>
            </a:r>
            <a:endParaRPr lang="it-IT" dirty="0">
              <a:solidFill>
                <a:schemeClr val="bg1"/>
              </a:solidFill>
            </a:endParaRPr>
          </a:p>
        </p:txBody>
      </p:sp>
      <p:sp>
        <p:nvSpPr>
          <p:cNvPr id="21" name="Rettangolo 20">
            <a:extLst>
              <a:ext uri="{FF2B5EF4-FFF2-40B4-BE49-F238E27FC236}">
                <a16:creationId xmlns:a16="http://schemas.microsoft.com/office/drawing/2014/main" id="{8E4DD0A3-DA6C-F13D-A2C2-27AB629BE473}"/>
              </a:ext>
            </a:extLst>
          </p:cNvPr>
          <p:cNvSpPr/>
          <p:nvPr/>
        </p:nvSpPr>
        <p:spPr>
          <a:xfrm>
            <a:off x="4896587" y="1801836"/>
            <a:ext cx="2009787" cy="1635521"/>
          </a:xfrm>
          <a:prstGeom prst="rect">
            <a:avLst/>
          </a:prstGeom>
          <a:solidFill>
            <a:schemeClr val="accent2"/>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Rettangolo 21">
            <a:extLst>
              <a:ext uri="{FF2B5EF4-FFF2-40B4-BE49-F238E27FC236}">
                <a16:creationId xmlns:a16="http://schemas.microsoft.com/office/drawing/2014/main" id="{6511D52B-7AFC-77D0-64C9-0EE58BAF77B0}"/>
              </a:ext>
            </a:extLst>
          </p:cNvPr>
          <p:cNvSpPr/>
          <p:nvPr/>
        </p:nvSpPr>
        <p:spPr>
          <a:xfrm>
            <a:off x="4944129" y="1805617"/>
            <a:ext cx="2009787" cy="1635521"/>
          </a:xfrm>
          <a:prstGeom prst="rect">
            <a:avLst/>
          </a:prstGeom>
          <a:solidFill>
            <a:schemeClr val="accent2">
              <a:lumMod val="50000"/>
            </a:schemeClr>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Rettangolo 22">
            <a:extLst>
              <a:ext uri="{FF2B5EF4-FFF2-40B4-BE49-F238E27FC236}">
                <a16:creationId xmlns:a16="http://schemas.microsoft.com/office/drawing/2014/main" id="{B5AA969E-EE87-9B48-085D-42DC867E24B5}"/>
              </a:ext>
            </a:extLst>
          </p:cNvPr>
          <p:cNvSpPr/>
          <p:nvPr/>
        </p:nvSpPr>
        <p:spPr>
          <a:xfrm>
            <a:off x="4992699" y="1806114"/>
            <a:ext cx="2009787" cy="1635521"/>
          </a:xfrm>
          <a:prstGeom prst="rect">
            <a:avLst/>
          </a:prstGeom>
          <a:solidFill>
            <a:schemeClr val="accent2"/>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Rettangolo 23">
            <a:extLst>
              <a:ext uri="{FF2B5EF4-FFF2-40B4-BE49-F238E27FC236}">
                <a16:creationId xmlns:a16="http://schemas.microsoft.com/office/drawing/2014/main" id="{65F34715-D13F-B2CF-C0FA-5C6E97970106}"/>
              </a:ext>
            </a:extLst>
          </p:cNvPr>
          <p:cNvSpPr/>
          <p:nvPr/>
        </p:nvSpPr>
        <p:spPr>
          <a:xfrm>
            <a:off x="5035473" y="1809895"/>
            <a:ext cx="2009787" cy="1635521"/>
          </a:xfrm>
          <a:prstGeom prst="rect">
            <a:avLst/>
          </a:prstGeom>
          <a:solidFill>
            <a:schemeClr val="accent2">
              <a:lumMod val="50000"/>
            </a:schemeClr>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96523B4A-8456-25D9-694F-904406A59115}"/>
              </a:ext>
            </a:extLst>
          </p:cNvPr>
          <p:cNvSpPr txBox="1"/>
          <p:nvPr/>
        </p:nvSpPr>
        <p:spPr>
          <a:xfrm>
            <a:off x="5005154" y="3783396"/>
            <a:ext cx="1355543" cy="369332"/>
          </a:xfrm>
          <a:prstGeom prst="rect">
            <a:avLst/>
          </a:prstGeom>
          <a:noFill/>
        </p:spPr>
        <p:txBody>
          <a:bodyPr wrap="square" rtlCol="0">
            <a:spAutoFit/>
          </a:bodyPr>
          <a:lstStyle/>
          <a:p>
            <a:pPr algn="ctr"/>
            <a:r>
              <a:rPr lang="it-IT" dirty="0">
                <a:solidFill>
                  <a:schemeClr val="bg1"/>
                </a:solidFill>
              </a:rPr>
              <a:t>ROI</a:t>
            </a:r>
          </a:p>
        </p:txBody>
      </p:sp>
      <p:sp>
        <p:nvSpPr>
          <p:cNvPr id="26" name="Rettangolo 25">
            <a:extLst>
              <a:ext uri="{FF2B5EF4-FFF2-40B4-BE49-F238E27FC236}">
                <a16:creationId xmlns:a16="http://schemas.microsoft.com/office/drawing/2014/main" id="{B11A26BF-34DE-1FDE-78F8-1630D5A981C6}"/>
              </a:ext>
            </a:extLst>
          </p:cNvPr>
          <p:cNvSpPr/>
          <p:nvPr/>
        </p:nvSpPr>
        <p:spPr>
          <a:xfrm>
            <a:off x="11682457" y="728025"/>
            <a:ext cx="2009787" cy="1635521"/>
          </a:xfrm>
          <a:prstGeom prst="rect">
            <a:avLst/>
          </a:prstGeom>
          <a:solidFill>
            <a:schemeClr val="accent6"/>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Rettangolo 26">
            <a:extLst>
              <a:ext uri="{FF2B5EF4-FFF2-40B4-BE49-F238E27FC236}">
                <a16:creationId xmlns:a16="http://schemas.microsoft.com/office/drawing/2014/main" id="{B8645F8D-CE96-C943-3A64-1D5BA1475AAA}"/>
              </a:ext>
            </a:extLst>
          </p:cNvPr>
          <p:cNvSpPr/>
          <p:nvPr/>
        </p:nvSpPr>
        <p:spPr>
          <a:xfrm>
            <a:off x="12337596" y="731806"/>
            <a:ext cx="2009787" cy="1635521"/>
          </a:xfrm>
          <a:prstGeom prst="rect">
            <a:avLst/>
          </a:prstGeom>
          <a:solidFill>
            <a:schemeClr val="accent6">
              <a:lumMod val="50000"/>
            </a:schemeClr>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65D410CD-805E-DDDF-A175-2E062A0E4D78}"/>
              </a:ext>
            </a:extLst>
          </p:cNvPr>
          <p:cNvSpPr/>
          <p:nvPr/>
        </p:nvSpPr>
        <p:spPr>
          <a:xfrm>
            <a:off x="13177846" y="732303"/>
            <a:ext cx="2009787" cy="1635521"/>
          </a:xfrm>
          <a:prstGeom prst="rect">
            <a:avLst/>
          </a:prstGeom>
          <a:solidFill>
            <a:schemeClr val="accent6"/>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B5B3DD6E-D2CF-2AE1-8341-9C86A1C69BA9}"/>
              </a:ext>
            </a:extLst>
          </p:cNvPr>
          <p:cNvSpPr/>
          <p:nvPr/>
        </p:nvSpPr>
        <p:spPr>
          <a:xfrm>
            <a:off x="14110636" y="736084"/>
            <a:ext cx="2009787" cy="1635521"/>
          </a:xfrm>
          <a:prstGeom prst="rect">
            <a:avLst/>
          </a:prstGeom>
          <a:solidFill>
            <a:schemeClr val="accent6">
              <a:lumMod val="50000"/>
            </a:schemeClr>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5" name="Rettangolo con angoli arrotondati 44">
            <a:extLst>
              <a:ext uri="{FF2B5EF4-FFF2-40B4-BE49-F238E27FC236}">
                <a16:creationId xmlns:a16="http://schemas.microsoft.com/office/drawing/2014/main" id="{AA7CA982-BC54-F9BD-F13A-0991CEDD4807}"/>
              </a:ext>
            </a:extLst>
          </p:cNvPr>
          <p:cNvSpPr/>
          <p:nvPr/>
        </p:nvSpPr>
        <p:spPr>
          <a:xfrm>
            <a:off x="3815250" y="4596064"/>
            <a:ext cx="6038892" cy="52337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6" name="CasellaDiTesto 45">
            <a:extLst>
              <a:ext uri="{FF2B5EF4-FFF2-40B4-BE49-F238E27FC236}">
                <a16:creationId xmlns:a16="http://schemas.microsoft.com/office/drawing/2014/main" id="{236D58EA-B4B8-8E32-4D8C-CC5BFD21C726}"/>
              </a:ext>
            </a:extLst>
          </p:cNvPr>
          <p:cNvSpPr txBox="1"/>
          <p:nvPr/>
        </p:nvSpPr>
        <p:spPr>
          <a:xfrm>
            <a:off x="3815250" y="4675493"/>
            <a:ext cx="6038892" cy="369332"/>
          </a:xfrm>
          <a:prstGeom prst="rect">
            <a:avLst/>
          </a:prstGeom>
          <a:noFill/>
        </p:spPr>
        <p:txBody>
          <a:bodyPr wrap="square" rtlCol="0">
            <a:spAutoFit/>
          </a:bodyPr>
          <a:lstStyle/>
          <a:p>
            <a:pPr algn="ctr"/>
            <a:r>
              <a:rPr lang="it-IT" dirty="0"/>
              <a:t>Vengono aggiunte le ROI </a:t>
            </a:r>
          </a:p>
        </p:txBody>
      </p:sp>
      <p:sp>
        <p:nvSpPr>
          <p:cNvPr id="47" name="Rettangolo 46">
            <a:extLst>
              <a:ext uri="{FF2B5EF4-FFF2-40B4-BE49-F238E27FC236}">
                <a16:creationId xmlns:a16="http://schemas.microsoft.com/office/drawing/2014/main" id="{8494F842-59D1-95A7-3FEC-9CE9D36B9D2A}"/>
              </a:ext>
            </a:extLst>
          </p:cNvPr>
          <p:cNvSpPr/>
          <p:nvPr/>
        </p:nvSpPr>
        <p:spPr>
          <a:xfrm>
            <a:off x="11760627" y="2621061"/>
            <a:ext cx="2009787" cy="1635521"/>
          </a:xfrm>
          <a:prstGeom prst="rect">
            <a:avLst/>
          </a:prstGeom>
          <a:solidFill>
            <a:schemeClr val="accent6"/>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93C56D53-6D62-8090-55BB-99DCEF3156FC}"/>
              </a:ext>
            </a:extLst>
          </p:cNvPr>
          <p:cNvSpPr/>
          <p:nvPr/>
        </p:nvSpPr>
        <p:spPr>
          <a:xfrm>
            <a:off x="12606745" y="2624842"/>
            <a:ext cx="2009787" cy="1635521"/>
          </a:xfrm>
          <a:prstGeom prst="rect">
            <a:avLst/>
          </a:prstGeom>
          <a:solidFill>
            <a:schemeClr val="accent6">
              <a:lumMod val="50000"/>
            </a:schemeClr>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9" name="Rettangolo 48">
            <a:extLst>
              <a:ext uri="{FF2B5EF4-FFF2-40B4-BE49-F238E27FC236}">
                <a16:creationId xmlns:a16="http://schemas.microsoft.com/office/drawing/2014/main" id="{5C00A011-82BD-1E43-5E4F-810D9C09F170}"/>
              </a:ext>
            </a:extLst>
          </p:cNvPr>
          <p:cNvSpPr/>
          <p:nvPr/>
        </p:nvSpPr>
        <p:spPr>
          <a:xfrm>
            <a:off x="13484371" y="2625339"/>
            <a:ext cx="2009787" cy="1635521"/>
          </a:xfrm>
          <a:prstGeom prst="rect">
            <a:avLst/>
          </a:prstGeom>
          <a:solidFill>
            <a:schemeClr val="accent6"/>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0" name="Rettangolo 49">
            <a:extLst>
              <a:ext uri="{FF2B5EF4-FFF2-40B4-BE49-F238E27FC236}">
                <a16:creationId xmlns:a16="http://schemas.microsoft.com/office/drawing/2014/main" id="{3C6374D7-F59B-423E-E7BA-E3CFC6482344}"/>
              </a:ext>
            </a:extLst>
          </p:cNvPr>
          <p:cNvSpPr/>
          <p:nvPr/>
        </p:nvSpPr>
        <p:spPr>
          <a:xfrm>
            <a:off x="14246473" y="2629120"/>
            <a:ext cx="2009787" cy="1635521"/>
          </a:xfrm>
          <a:prstGeom prst="rect">
            <a:avLst/>
          </a:prstGeom>
          <a:solidFill>
            <a:schemeClr val="accent6">
              <a:lumMod val="50000"/>
            </a:schemeClr>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1" name="Rettangolo 50">
            <a:extLst>
              <a:ext uri="{FF2B5EF4-FFF2-40B4-BE49-F238E27FC236}">
                <a16:creationId xmlns:a16="http://schemas.microsoft.com/office/drawing/2014/main" id="{99E85E6C-5063-F888-C54F-BC47D0DD2DDF}"/>
              </a:ext>
            </a:extLst>
          </p:cNvPr>
          <p:cNvSpPr/>
          <p:nvPr/>
        </p:nvSpPr>
        <p:spPr>
          <a:xfrm>
            <a:off x="15001737" y="2622590"/>
            <a:ext cx="2009787" cy="1635521"/>
          </a:xfrm>
          <a:prstGeom prst="rect">
            <a:avLst/>
          </a:prstGeom>
          <a:solidFill>
            <a:schemeClr val="accent6"/>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2" name="Rettangolo 51">
            <a:extLst>
              <a:ext uri="{FF2B5EF4-FFF2-40B4-BE49-F238E27FC236}">
                <a16:creationId xmlns:a16="http://schemas.microsoft.com/office/drawing/2014/main" id="{B94EF5D7-2AE3-164C-E203-A936B6DFBA52}"/>
              </a:ext>
            </a:extLst>
          </p:cNvPr>
          <p:cNvSpPr/>
          <p:nvPr/>
        </p:nvSpPr>
        <p:spPr>
          <a:xfrm>
            <a:off x="15872239" y="2626371"/>
            <a:ext cx="2009787" cy="1635521"/>
          </a:xfrm>
          <a:prstGeom prst="rect">
            <a:avLst/>
          </a:prstGeom>
          <a:solidFill>
            <a:schemeClr val="accent6">
              <a:lumMod val="50000"/>
            </a:schemeClr>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Rettangolo 52">
            <a:extLst>
              <a:ext uri="{FF2B5EF4-FFF2-40B4-BE49-F238E27FC236}">
                <a16:creationId xmlns:a16="http://schemas.microsoft.com/office/drawing/2014/main" id="{0E57C150-F569-9121-6542-0B336A567893}"/>
              </a:ext>
            </a:extLst>
          </p:cNvPr>
          <p:cNvSpPr/>
          <p:nvPr/>
        </p:nvSpPr>
        <p:spPr>
          <a:xfrm>
            <a:off x="16749865" y="2626868"/>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4" name="Rettangolo 53">
            <a:extLst>
              <a:ext uri="{FF2B5EF4-FFF2-40B4-BE49-F238E27FC236}">
                <a16:creationId xmlns:a16="http://schemas.microsoft.com/office/drawing/2014/main" id="{F4D96270-380F-B615-02C7-43C0F55EB930}"/>
              </a:ext>
            </a:extLst>
          </p:cNvPr>
          <p:cNvSpPr/>
          <p:nvPr/>
        </p:nvSpPr>
        <p:spPr>
          <a:xfrm>
            <a:off x="17585119" y="2630649"/>
            <a:ext cx="2009787" cy="1635521"/>
          </a:xfrm>
          <a:prstGeom prst="rect">
            <a:avLst/>
          </a:prstGeom>
          <a:solidFill>
            <a:schemeClr val="accent6">
              <a:lumMod val="50000"/>
            </a:schemeClr>
          </a:solidFill>
          <a:ln>
            <a:solidFill>
              <a:schemeClr val="tx1">
                <a:lumMod val="85000"/>
                <a:lumOff val="1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9448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94EF43FE-3093-5BE8-16B4-8F4EC410FECC}"/>
              </a:ext>
            </a:extLst>
          </p:cNvPr>
          <p:cNvPicPr>
            <a:picLocks noChangeAspect="1"/>
          </p:cNvPicPr>
          <p:nvPr/>
        </p:nvPicPr>
        <p:blipFill>
          <a:blip r:embed="rId2"/>
          <a:stretch>
            <a:fillRect/>
          </a:stretch>
        </p:blipFill>
        <p:spPr>
          <a:xfrm>
            <a:off x="3586038" y="1825340"/>
            <a:ext cx="1997094" cy="1626971"/>
          </a:xfrm>
          <a:prstGeom prst="rect">
            <a:avLst/>
          </a:prstGeom>
          <a:scene3d>
            <a:camera prst="isometricOffAxis2Right"/>
            <a:lightRig rig="threePt" dir="t"/>
          </a:scene3d>
        </p:spPr>
      </p:pic>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815250" y="4596063"/>
            <a:ext cx="6038892" cy="105877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762961" y="3783396"/>
            <a:ext cx="2088238" cy="1754326"/>
          </a:xfrm>
          <a:prstGeom prst="rect">
            <a:avLst/>
          </a:prstGeom>
          <a:noFill/>
        </p:spPr>
        <p:txBody>
          <a:bodyPr wrap="square" rtlCol="0">
            <a:spAutoFit/>
          </a:bodyPr>
          <a:lstStyle/>
          <a:p>
            <a:pPr algn="ctr"/>
            <a:r>
              <a:rPr lang="it-IT" dirty="0">
                <a:solidFill>
                  <a:schemeClr val="bg1"/>
                </a:solidFill>
              </a:rPr>
              <a:t>Nella seconda fase, la rete estrae le features usando dei Roi </a:t>
            </a:r>
            <a:r>
              <a:rPr lang="it-IT" dirty="0" err="1">
                <a:solidFill>
                  <a:schemeClr val="bg1"/>
                </a:solidFill>
              </a:rPr>
              <a:t>Align</a:t>
            </a:r>
            <a:r>
              <a:rPr lang="it-IT" dirty="0">
                <a:solidFill>
                  <a:schemeClr val="bg1"/>
                </a:solidFill>
              </a:rPr>
              <a:t> Layer per ogni regione proposta dall’RPN</a:t>
            </a:r>
          </a:p>
        </p:txBody>
      </p:sp>
      <p:pic>
        <p:nvPicPr>
          <p:cNvPr id="3" name="Immagine 2">
            <a:extLst>
              <a:ext uri="{FF2B5EF4-FFF2-40B4-BE49-F238E27FC236}">
                <a16:creationId xmlns:a16="http://schemas.microsoft.com/office/drawing/2014/main" id="{D0ED6289-B218-E2F7-6F21-98954362429A}"/>
              </a:ext>
            </a:extLst>
          </p:cNvPr>
          <p:cNvPicPr>
            <a:picLocks noChangeAspect="1"/>
          </p:cNvPicPr>
          <p:nvPr/>
        </p:nvPicPr>
        <p:blipFill>
          <a:blip r:embed="rId7"/>
          <a:stretch>
            <a:fillRect/>
          </a:stretch>
        </p:blipFill>
        <p:spPr>
          <a:xfrm>
            <a:off x="3589328" y="1827482"/>
            <a:ext cx="1997095" cy="1618421"/>
          </a:xfrm>
          <a:prstGeom prst="rect">
            <a:avLst/>
          </a:prstGeom>
          <a:scene3d>
            <a:camera prst="isometricOffAxis2Right"/>
            <a:lightRig rig="threePt" dir="t"/>
          </a:scene3d>
        </p:spPr>
      </p:pic>
      <p:sp>
        <p:nvSpPr>
          <p:cNvPr id="6" name="CasellaDiTesto 5">
            <a:extLst>
              <a:ext uri="{FF2B5EF4-FFF2-40B4-BE49-F238E27FC236}">
                <a16:creationId xmlns:a16="http://schemas.microsoft.com/office/drawing/2014/main" id="{2295CAC6-DDF6-54FD-0745-55717D5A6E8D}"/>
              </a:ext>
            </a:extLst>
          </p:cNvPr>
          <p:cNvSpPr txBox="1"/>
          <p:nvPr/>
        </p:nvSpPr>
        <p:spPr>
          <a:xfrm>
            <a:off x="3815250" y="4675493"/>
            <a:ext cx="6038892" cy="923330"/>
          </a:xfrm>
          <a:prstGeom prst="rect">
            <a:avLst/>
          </a:prstGeom>
          <a:noFill/>
        </p:spPr>
        <p:txBody>
          <a:bodyPr wrap="square" rtlCol="0">
            <a:spAutoFit/>
          </a:bodyPr>
          <a:lstStyle/>
          <a:p>
            <a:pPr algn="ctr"/>
            <a:r>
              <a:rPr lang="it-IT" dirty="0"/>
              <a:t>In seguito all’estrazione delle ROI la rete esegue in parallelo:  Classificazione e </a:t>
            </a:r>
            <a:r>
              <a:rPr lang="it-IT" dirty="0" err="1"/>
              <a:t>Bounding</a:t>
            </a:r>
            <a:r>
              <a:rPr lang="it-IT" dirty="0"/>
              <a:t> Box </a:t>
            </a:r>
            <a:r>
              <a:rPr lang="it-IT" dirty="0" err="1"/>
              <a:t>Regression</a:t>
            </a:r>
            <a:r>
              <a:rPr lang="it-IT" dirty="0"/>
              <a:t> per ogni ipotesi di classe</a:t>
            </a:r>
          </a:p>
        </p:txBody>
      </p:sp>
      <p:sp>
        <p:nvSpPr>
          <p:cNvPr id="7" name="Rettangolo 6">
            <a:extLst>
              <a:ext uri="{FF2B5EF4-FFF2-40B4-BE49-F238E27FC236}">
                <a16:creationId xmlns:a16="http://schemas.microsoft.com/office/drawing/2014/main" id="{74EC19D7-004A-99DA-7928-8699CA4A638A}"/>
              </a:ext>
            </a:extLst>
          </p:cNvPr>
          <p:cNvSpPr/>
          <p:nvPr/>
        </p:nvSpPr>
        <p:spPr>
          <a:xfrm>
            <a:off x="3925060" y="1818931"/>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47A4437-0C23-C861-A8DB-E3BC006843C4}"/>
              </a:ext>
            </a:extLst>
          </p:cNvPr>
          <p:cNvSpPr/>
          <p:nvPr/>
        </p:nvSpPr>
        <p:spPr>
          <a:xfrm>
            <a:off x="4025704" y="1818930"/>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8316B49F-B91F-38EE-3DF9-B68C978E982D}"/>
              </a:ext>
            </a:extLst>
          </p:cNvPr>
          <p:cNvSpPr/>
          <p:nvPr/>
        </p:nvSpPr>
        <p:spPr>
          <a:xfrm>
            <a:off x="4128669" y="1810383"/>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672E036D-DE2E-C487-F1FE-683872732245}"/>
              </a:ext>
            </a:extLst>
          </p:cNvPr>
          <p:cNvSpPr/>
          <p:nvPr/>
        </p:nvSpPr>
        <p:spPr>
          <a:xfrm>
            <a:off x="4229313" y="1810382"/>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04F638A-06FD-F451-156B-7BF7F62C5E9A}"/>
              </a:ext>
            </a:extLst>
          </p:cNvPr>
          <p:cNvSpPr/>
          <p:nvPr/>
        </p:nvSpPr>
        <p:spPr>
          <a:xfrm>
            <a:off x="4335156" y="1810385"/>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97983F39-6513-1A17-48E9-ADEF8EF4A1F6}"/>
              </a:ext>
            </a:extLst>
          </p:cNvPr>
          <p:cNvSpPr/>
          <p:nvPr/>
        </p:nvSpPr>
        <p:spPr>
          <a:xfrm>
            <a:off x="4435800" y="1810384"/>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36726CCC-C032-6DA1-A4DD-3FAA322EF124}"/>
              </a:ext>
            </a:extLst>
          </p:cNvPr>
          <p:cNvSpPr/>
          <p:nvPr/>
        </p:nvSpPr>
        <p:spPr>
          <a:xfrm>
            <a:off x="4538765" y="1801837"/>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B441F6D4-11D4-6C1C-053C-74A441CF33C7}"/>
              </a:ext>
            </a:extLst>
          </p:cNvPr>
          <p:cNvSpPr/>
          <p:nvPr/>
        </p:nvSpPr>
        <p:spPr>
          <a:xfrm>
            <a:off x="4639409" y="1801836"/>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003275BF-57B1-9343-5042-B05650A6D08A}"/>
              </a:ext>
            </a:extLst>
          </p:cNvPr>
          <p:cNvSpPr txBox="1"/>
          <p:nvPr/>
        </p:nvSpPr>
        <p:spPr>
          <a:xfrm>
            <a:off x="4142271" y="3783396"/>
            <a:ext cx="1355543" cy="369332"/>
          </a:xfrm>
          <a:prstGeom prst="rect">
            <a:avLst/>
          </a:prstGeom>
          <a:noFill/>
        </p:spPr>
        <p:txBody>
          <a:bodyPr wrap="square" rtlCol="0">
            <a:spAutoFit/>
          </a:bodyPr>
          <a:lstStyle/>
          <a:p>
            <a:pPr algn="ctr"/>
            <a:r>
              <a:rPr lang="it-IT" dirty="0" err="1">
                <a:solidFill>
                  <a:schemeClr val="bg1"/>
                </a:solidFill>
              </a:rPr>
              <a:t>ResNet</a:t>
            </a:r>
            <a:endParaRPr lang="it-IT" dirty="0">
              <a:solidFill>
                <a:schemeClr val="bg1"/>
              </a:solidFill>
            </a:endParaRPr>
          </a:p>
        </p:txBody>
      </p:sp>
      <p:sp>
        <p:nvSpPr>
          <p:cNvPr id="21" name="Rettangolo 20">
            <a:extLst>
              <a:ext uri="{FF2B5EF4-FFF2-40B4-BE49-F238E27FC236}">
                <a16:creationId xmlns:a16="http://schemas.microsoft.com/office/drawing/2014/main" id="{8E4DD0A3-DA6C-F13D-A2C2-27AB629BE473}"/>
              </a:ext>
            </a:extLst>
          </p:cNvPr>
          <p:cNvSpPr/>
          <p:nvPr/>
        </p:nvSpPr>
        <p:spPr>
          <a:xfrm>
            <a:off x="4896587" y="1801836"/>
            <a:ext cx="2009787" cy="1635521"/>
          </a:xfrm>
          <a:prstGeom prst="rect">
            <a:avLst/>
          </a:prstGeom>
          <a:solidFill>
            <a:schemeClr val="accent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Rettangolo 21">
            <a:extLst>
              <a:ext uri="{FF2B5EF4-FFF2-40B4-BE49-F238E27FC236}">
                <a16:creationId xmlns:a16="http://schemas.microsoft.com/office/drawing/2014/main" id="{6511D52B-7AFC-77D0-64C9-0EE58BAF77B0}"/>
              </a:ext>
            </a:extLst>
          </p:cNvPr>
          <p:cNvSpPr/>
          <p:nvPr/>
        </p:nvSpPr>
        <p:spPr>
          <a:xfrm>
            <a:off x="4944129" y="1805617"/>
            <a:ext cx="2009787" cy="1635521"/>
          </a:xfrm>
          <a:prstGeom prst="rect">
            <a:avLst/>
          </a:prstGeom>
          <a:solidFill>
            <a:schemeClr val="accent2">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Rettangolo 22">
            <a:extLst>
              <a:ext uri="{FF2B5EF4-FFF2-40B4-BE49-F238E27FC236}">
                <a16:creationId xmlns:a16="http://schemas.microsoft.com/office/drawing/2014/main" id="{B5AA969E-EE87-9B48-085D-42DC867E24B5}"/>
              </a:ext>
            </a:extLst>
          </p:cNvPr>
          <p:cNvSpPr/>
          <p:nvPr/>
        </p:nvSpPr>
        <p:spPr>
          <a:xfrm>
            <a:off x="4992699" y="1806114"/>
            <a:ext cx="2009787" cy="1635521"/>
          </a:xfrm>
          <a:prstGeom prst="rect">
            <a:avLst/>
          </a:prstGeom>
          <a:solidFill>
            <a:schemeClr val="accent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Rettangolo 23">
            <a:extLst>
              <a:ext uri="{FF2B5EF4-FFF2-40B4-BE49-F238E27FC236}">
                <a16:creationId xmlns:a16="http://schemas.microsoft.com/office/drawing/2014/main" id="{65F34715-D13F-B2CF-C0FA-5C6E97970106}"/>
              </a:ext>
            </a:extLst>
          </p:cNvPr>
          <p:cNvSpPr/>
          <p:nvPr/>
        </p:nvSpPr>
        <p:spPr>
          <a:xfrm>
            <a:off x="5035473" y="1809895"/>
            <a:ext cx="2009787" cy="1635521"/>
          </a:xfrm>
          <a:prstGeom prst="rect">
            <a:avLst/>
          </a:prstGeom>
          <a:solidFill>
            <a:schemeClr val="accent2">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96523B4A-8456-25D9-694F-904406A59115}"/>
              </a:ext>
            </a:extLst>
          </p:cNvPr>
          <p:cNvSpPr txBox="1"/>
          <p:nvPr/>
        </p:nvSpPr>
        <p:spPr>
          <a:xfrm>
            <a:off x="5005154" y="3783396"/>
            <a:ext cx="1355543" cy="369332"/>
          </a:xfrm>
          <a:prstGeom prst="rect">
            <a:avLst/>
          </a:prstGeom>
          <a:noFill/>
        </p:spPr>
        <p:txBody>
          <a:bodyPr wrap="square" rtlCol="0">
            <a:spAutoFit/>
          </a:bodyPr>
          <a:lstStyle/>
          <a:p>
            <a:pPr algn="ctr"/>
            <a:r>
              <a:rPr lang="it-IT" dirty="0">
                <a:solidFill>
                  <a:schemeClr val="bg1"/>
                </a:solidFill>
              </a:rPr>
              <a:t>ROI</a:t>
            </a:r>
          </a:p>
        </p:txBody>
      </p:sp>
      <p:sp>
        <p:nvSpPr>
          <p:cNvPr id="26" name="Rettangolo 25">
            <a:extLst>
              <a:ext uri="{FF2B5EF4-FFF2-40B4-BE49-F238E27FC236}">
                <a16:creationId xmlns:a16="http://schemas.microsoft.com/office/drawing/2014/main" id="{B11A26BF-34DE-1FDE-78F8-1630D5A981C6}"/>
              </a:ext>
            </a:extLst>
          </p:cNvPr>
          <p:cNvSpPr/>
          <p:nvPr/>
        </p:nvSpPr>
        <p:spPr>
          <a:xfrm>
            <a:off x="6077178" y="728025"/>
            <a:ext cx="2009787" cy="1635521"/>
          </a:xfrm>
          <a:prstGeom prst="rect">
            <a:avLst/>
          </a:prstGeom>
          <a:solidFill>
            <a:schemeClr val="accent6"/>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Rettangolo 26">
            <a:extLst>
              <a:ext uri="{FF2B5EF4-FFF2-40B4-BE49-F238E27FC236}">
                <a16:creationId xmlns:a16="http://schemas.microsoft.com/office/drawing/2014/main" id="{B8645F8D-CE96-C943-3A64-1D5BA1475AAA}"/>
              </a:ext>
            </a:extLst>
          </p:cNvPr>
          <p:cNvSpPr/>
          <p:nvPr/>
        </p:nvSpPr>
        <p:spPr>
          <a:xfrm>
            <a:off x="6124720" y="731806"/>
            <a:ext cx="2009787" cy="1635521"/>
          </a:xfrm>
          <a:prstGeom prst="rect">
            <a:avLst/>
          </a:prstGeom>
          <a:solidFill>
            <a:schemeClr val="accent6">
              <a:lumMod val="50000"/>
            </a:schemeClr>
          </a:solidFill>
          <a:ln>
            <a:solidFill>
              <a:schemeClr val="accent1">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65D410CD-805E-DDDF-A175-2E062A0E4D78}"/>
              </a:ext>
            </a:extLst>
          </p:cNvPr>
          <p:cNvSpPr/>
          <p:nvPr/>
        </p:nvSpPr>
        <p:spPr>
          <a:xfrm>
            <a:off x="6173290" y="732303"/>
            <a:ext cx="2009787" cy="1635521"/>
          </a:xfrm>
          <a:prstGeom prst="rect">
            <a:avLst/>
          </a:prstGeom>
          <a:solidFill>
            <a:schemeClr val="accent6"/>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B5B3DD6E-D2CF-2AE1-8341-9C86A1C69BA9}"/>
              </a:ext>
            </a:extLst>
          </p:cNvPr>
          <p:cNvSpPr/>
          <p:nvPr/>
        </p:nvSpPr>
        <p:spPr>
          <a:xfrm>
            <a:off x="6216064" y="736084"/>
            <a:ext cx="2009787" cy="1635521"/>
          </a:xfrm>
          <a:prstGeom prst="rect">
            <a:avLst/>
          </a:prstGeom>
          <a:solidFill>
            <a:schemeClr val="accent6">
              <a:lumMod val="50000"/>
            </a:schemeClr>
          </a:solidFill>
          <a:ln>
            <a:solidFill>
              <a:schemeClr val="tx2">
                <a:lumMod val="50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Rettangolo 30">
            <a:extLst>
              <a:ext uri="{FF2B5EF4-FFF2-40B4-BE49-F238E27FC236}">
                <a16:creationId xmlns:a16="http://schemas.microsoft.com/office/drawing/2014/main" id="{810AA9B1-B3A7-A96A-F818-7883A15FF47E}"/>
              </a:ext>
            </a:extLst>
          </p:cNvPr>
          <p:cNvSpPr/>
          <p:nvPr/>
        </p:nvSpPr>
        <p:spPr>
          <a:xfrm>
            <a:off x="6079155" y="2621061"/>
            <a:ext cx="2009787" cy="1635521"/>
          </a:xfrm>
          <a:prstGeom prst="rect">
            <a:avLst/>
          </a:prstGeom>
          <a:solidFill>
            <a:schemeClr val="accent6"/>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2" name="Rettangolo 31">
            <a:extLst>
              <a:ext uri="{FF2B5EF4-FFF2-40B4-BE49-F238E27FC236}">
                <a16:creationId xmlns:a16="http://schemas.microsoft.com/office/drawing/2014/main" id="{8CFC89F0-94A0-CD17-B4E2-9C333862CC5D}"/>
              </a:ext>
            </a:extLst>
          </p:cNvPr>
          <p:cNvSpPr/>
          <p:nvPr/>
        </p:nvSpPr>
        <p:spPr>
          <a:xfrm>
            <a:off x="6126697" y="2624842"/>
            <a:ext cx="2009787" cy="1635521"/>
          </a:xfrm>
          <a:prstGeom prst="rect">
            <a:avLst/>
          </a:prstGeom>
          <a:solidFill>
            <a:schemeClr val="accent6">
              <a:lumMod val="50000"/>
            </a:schemeClr>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Rettangolo 32">
            <a:extLst>
              <a:ext uri="{FF2B5EF4-FFF2-40B4-BE49-F238E27FC236}">
                <a16:creationId xmlns:a16="http://schemas.microsoft.com/office/drawing/2014/main" id="{A33B35C1-7E2D-C645-E8B2-002E4EF1C09F}"/>
              </a:ext>
            </a:extLst>
          </p:cNvPr>
          <p:cNvSpPr/>
          <p:nvPr/>
        </p:nvSpPr>
        <p:spPr>
          <a:xfrm>
            <a:off x="6175267" y="2625339"/>
            <a:ext cx="2009787" cy="1635521"/>
          </a:xfrm>
          <a:prstGeom prst="rect">
            <a:avLst/>
          </a:prstGeom>
          <a:solidFill>
            <a:schemeClr val="accent6"/>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Rettangolo 33">
            <a:extLst>
              <a:ext uri="{FF2B5EF4-FFF2-40B4-BE49-F238E27FC236}">
                <a16:creationId xmlns:a16="http://schemas.microsoft.com/office/drawing/2014/main" id="{950FEE91-F3FA-1D04-02D0-A5CFEA61C7F3}"/>
              </a:ext>
            </a:extLst>
          </p:cNvPr>
          <p:cNvSpPr/>
          <p:nvPr/>
        </p:nvSpPr>
        <p:spPr>
          <a:xfrm>
            <a:off x="6218041" y="2629120"/>
            <a:ext cx="2009787" cy="1635521"/>
          </a:xfrm>
          <a:prstGeom prst="rect">
            <a:avLst/>
          </a:prstGeom>
          <a:solidFill>
            <a:schemeClr val="accent6">
              <a:lumMod val="50000"/>
            </a:schemeClr>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Rettangolo 34">
            <a:extLst>
              <a:ext uri="{FF2B5EF4-FFF2-40B4-BE49-F238E27FC236}">
                <a16:creationId xmlns:a16="http://schemas.microsoft.com/office/drawing/2014/main" id="{811D4370-200B-123B-9FE8-1F6C2ABFFE8D}"/>
              </a:ext>
            </a:extLst>
          </p:cNvPr>
          <p:cNvSpPr/>
          <p:nvPr/>
        </p:nvSpPr>
        <p:spPr>
          <a:xfrm>
            <a:off x="6266169" y="2622590"/>
            <a:ext cx="2009787" cy="1635521"/>
          </a:xfrm>
          <a:prstGeom prst="rect">
            <a:avLst/>
          </a:prstGeom>
          <a:solidFill>
            <a:schemeClr val="accent6"/>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6" name="Rettangolo 35">
            <a:extLst>
              <a:ext uri="{FF2B5EF4-FFF2-40B4-BE49-F238E27FC236}">
                <a16:creationId xmlns:a16="http://schemas.microsoft.com/office/drawing/2014/main" id="{2496AD32-2C5B-FD11-36C4-D3B82F460210}"/>
              </a:ext>
            </a:extLst>
          </p:cNvPr>
          <p:cNvSpPr/>
          <p:nvPr/>
        </p:nvSpPr>
        <p:spPr>
          <a:xfrm>
            <a:off x="6313711" y="2626371"/>
            <a:ext cx="2009787" cy="1635521"/>
          </a:xfrm>
          <a:prstGeom prst="rect">
            <a:avLst/>
          </a:prstGeom>
          <a:solidFill>
            <a:schemeClr val="accent6">
              <a:lumMod val="50000"/>
            </a:schemeClr>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7" name="Rettangolo 36">
            <a:extLst>
              <a:ext uri="{FF2B5EF4-FFF2-40B4-BE49-F238E27FC236}">
                <a16:creationId xmlns:a16="http://schemas.microsoft.com/office/drawing/2014/main" id="{CD8C060F-95ED-286A-E326-45C44984DD4A}"/>
              </a:ext>
            </a:extLst>
          </p:cNvPr>
          <p:cNvSpPr/>
          <p:nvPr/>
        </p:nvSpPr>
        <p:spPr>
          <a:xfrm>
            <a:off x="6362281" y="2626868"/>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8" name="Rettangolo 37">
            <a:extLst>
              <a:ext uri="{FF2B5EF4-FFF2-40B4-BE49-F238E27FC236}">
                <a16:creationId xmlns:a16="http://schemas.microsoft.com/office/drawing/2014/main" id="{EB0B72F2-B0B6-D92A-831F-05F31E75AC1C}"/>
              </a:ext>
            </a:extLst>
          </p:cNvPr>
          <p:cNvSpPr/>
          <p:nvPr/>
        </p:nvSpPr>
        <p:spPr>
          <a:xfrm>
            <a:off x="6405055" y="2630649"/>
            <a:ext cx="2009787" cy="1635521"/>
          </a:xfrm>
          <a:prstGeom prst="rect">
            <a:avLst/>
          </a:prstGeom>
          <a:solidFill>
            <a:schemeClr val="accent6">
              <a:lumMod val="50000"/>
            </a:schemeClr>
          </a:solidFill>
          <a:ln>
            <a:solidFill>
              <a:schemeClr val="tx1">
                <a:lumMod val="85000"/>
                <a:lumOff val="1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9" name="CasellaDiTesto 38">
            <a:extLst>
              <a:ext uri="{FF2B5EF4-FFF2-40B4-BE49-F238E27FC236}">
                <a16:creationId xmlns:a16="http://schemas.microsoft.com/office/drawing/2014/main" id="{B7F88BA0-0A8C-FBE1-AE8C-98B49BDBB32E}"/>
              </a:ext>
            </a:extLst>
          </p:cNvPr>
          <p:cNvSpPr txBox="1"/>
          <p:nvPr/>
        </p:nvSpPr>
        <p:spPr>
          <a:xfrm>
            <a:off x="5433343" y="4123843"/>
            <a:ext cx="1355543" cy="369332"/>
          </a:xfrm>
          <a:prstGeom prst="rect">
            <a:avLst/>
          </a:prstGeom>
          <a:noFill/>
        </p:spPr>
        <p:txBody>
          <a:bodyPr wrap="square" rtlCol="0">
            <a:spAutoFit/>
          </a:bodyPr>
          <a:lstStyle/>
          <a:p>
            <a:pPr algn="ctr"/>
            <a:r>
              <a:rPr lang="it-IT" dirty="0" err="1">
                <a:solidFill>
                  <a:schemeClr val="bg1"/>
                </a:solidFill>
              </a:rPr>
              <a:t>ConvLayer</a:t>
            </a:r>
            <a:endParaRPr lang="it-IT" dirty="0">
              <a:solidFill>
                <a:schemeClr val="bg1"/>
              </a:solidFill>
            </a:endParaRPr>
          </a:p>
        </p:txBody>
      </p:sp>
      <p:sp>
        <p:nvSpPr>
          <p:cNvPr id="40" name="CasellaDiTesto 39">
            <a:extLst>
              <a:ext uri="{FF2B5EF4-FFF2-40B4-BE49-F238E27FC236}">
                <a16:creationId xmlns:a16="http://schemas.microsoft.com/office/drawing/2014/main" id="{12318178-15AF-C989-5534-0F071B5AA1B9}"/>
              </a:ext>
            </a:extLst>
          </p:cNvPr>
          <p:cNvSpPr txBox="1"/>
          <p:nvPr/>
        </p:nvSpPr>
        <p:spPr>
          <a:xfrm>
            <a:off x="5418228" y="461185"/>
            <a:ext cx="1355543" cy="923330"/>
          </a:xfrm>
          <a:prstGeom prst="rect">
            <a:avLst/>
          </a:prstGeom>
          <a:noFill/>
        </p:spPr>
        <p:txBody>
          <a:bodyPr wrap="square" rtlCol="0">
            <a:spAutoFit/>
          </a:bodyPr>
          <a:lstStyle/>
          <a:p>
            <a:pPr algn="ctr"/>
            <a:r>
              <a:rPr lang="it-IT" dirty="0" err="1">
                <a:solidFill>
                  <a:schemeClr val="bg1"/>
                </a:solidFill>
              </a:rPr>
              <a:t>Fully</a:t>
            </a:r>
            <a:r>
              <a:rPr lang="it-IT" dirty="0">
                <a:solidFill>
                  <a:schemeClr val="bg1"/>
                </a:solidFill>
              </a:rPr>
              <a:t> </a:t>
            </a:r>
            <a:r>
              <a:rPr lang="it-IT" dirty="0" err="1">
                <a:solidFill>
                  <a:schemeClr val="bg1"/>
                </a:solidFill>
              </a:rPr>
              <a:t>Connected</a:t>
            </a:r>
            <a:r>
              <a:rPr lang="it-IT" dirty="0">
                <a:solidFill>
                  <a:schemeClr val="bg1"/>
                </a:solidFill>
              </a:rPr>
              <a:t> </a:t>
            </a:r>
            <a:r>
              <a:rPr lang="it-IT" dirty="0" err="1">
                <a:solidFill>
                  <a:schemeClr val="bg1"/>
                </a:solidFill>
              </a:rPr>
              <a:t>Layers</a:t>
            </a:r>
            <a:endParaRPr lang="it-IT" dirty="0">
              <a:solidFill>
                <a:schemeClr val="bg1"/>
              </a:solidFill>
            </a:endParaRPr>
          </a:p>
        </p:txBody>
      </p:sp>
      <p:sp>
        <p:nvSpPr>
          <p:cNvPr id="41" name="CasellaDiTesto 40">
            <a:extLst>
              <a:ext uri="{FF2B5EF4-FFF2-40B4-BE49-F238E27FC236}">
                <a16:creationId xmlns:a16="http://schemas.microsoft.com/office/drawing/2014/main" id="{CAF5E45E-18A7-FC9D-50FB-543946714763}"/>
              </a:ext>
            </a:extLst>
          </p:cNvPr>
          <p:cNvSpPr txBox="1"/>
          <p:nvPr/>
        </p:nvSpPr>
        <p:spPr>
          <a:xfrm>
            <a:off x="7646370" y="457503"/>
            <a:ext cx="1355543" cy="369332"/>
          </a:xfrm>
          <a:prstGeom prst="rect">
            <a:avLst/>
          </a:prstGeom>
          <a:noFill/>
        </p:spPr>
        <p:txBody>
          <a:bodyPr wrap="square" rtlCol="0">
            <a:spAutoFit/>
          </a:bodyPr>
          <a:lstStyle/>
          <a:p>
            <a:pPr algn="ctr"/>
            <a:r>
              <a:rPr lang="it-IT" dirty="0">
                <a:solidFill>
                  <a:schemeClr val="bg1"/>
                </a:solidFill>
              </a:rPr>
              <a:t>Box</a:t>
            </a:r>
          </a:p>
        </p:txBody>
      </p:sp>
      <p:sp>
        <p:nvSpPr>
          <p:cNvPr id="42" name="CasellaDiTesto 41">
            <a:extLst>
              <a:ext uri="{FF2B5EF4-FFF2-40B4-BE49-F238E27FC236}">
                <a16:creationId xmlns:a16="http://schemas.microsoft.com/office/drawing/2014/main" id="{D61FE147-9DC8-1303-C11B-ECCDA7D9BC7B}"/>
              </a:ext>
            </a:extLst>
          </p:cNvPr>
          <p:cNvSpPr txBox="1"/>
          <p:nvPr/>
        </p:nvSpPr>
        <p:spPr>
          <a:xfrm>
            <a:off x="7652071" y="1390222"/>
            <a:ext cx="1355543" cy="369332"/>
          </a:xfrm>
          <a:prstGeom prst="rect">
            <a:avLst/>
          </a:prstGeom>
          <a:noFill/>
        </p:spPr>
        <p:txBody>
          <a:bodyPr wrap="square" rtlCol="0">
            <a:spAutoFit/>
          </a:bodyPr>
          <a:lstStyle/>
          <a:p>
            <a:pPr algn="ctr"/>
            <a:r>
              <a:rPr lang="it-IT" dirty="0">
                <a:solidFill>
                  <a:schemeClr val="bg1"/>
                </a:solidFill>
              </a:rPr>
              <a:t>Class</a:t>
            </a:r>
          </a:p>
        </p:txBody>
      </p:sp>
      <p:sp>
        <p:nvSpPr>
          <p:cNvPr id="43" name="CasellaDiTesto 42">
            <a:extLst>
              <a:ext uri="{FF2B5EF4-FFF2-40B4-BE49-F238E27FC236}">
                <a16:creationId xmlns:a16="http://schemas.microsoft.com/office/drawing/2014/main" id="{C7F979A8-9244-93FD-AEBB-A8238B887004}"/>
              </a:ext>
            </a:extLst>
          </p:cNvPr>
          <p:cNvSpPr txBox="1"/>
          <p:nvPr/>
        </p:nvSpPr>
        <p:spPr>
          <a:xfrm>
            <a:off x="7644933" y="3156933"/>
            <a:ext cx="1355543" cy="369332"/>
          </a:xfrm>
          <a:prstGeom prst="rect">
            <a:avLst/>
          </a:prstGeom>
          <a:noFill/>
        </p:spPr>
        <p:txBody>
          <a:bodyPr wrap="square" rtlCol="0">
            <a:spAutoFit/>
          </a:bodyPr>
          <a:lstStyle/>
          <a:p>
            <a:pPr algn="ctr"/>
            <a:r>
              <a:rPr lang="it-IT" dirty="0">
                <a:solidFill>
                  <a:schemeClr val="bg1"/>
                </a:solidFill>
              </a:rPr>
              <a:t>Mask</a:t>
            </a:r>
          </a:p>
        </p:txBody>
      </p:sp>
    </p:spTree>
    <p:extLst>
      <p:ext uri="{BB962C8B-B14F-4D97-AF65-F5344CB8AC3E}">
        <p14:creationId xmlns:p14="http://schemas.microsoft.com/office/powerpoint/2010/main" val="52868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2E4BBEE0-DA4C-94B6-75AC-8E927810AB42}"/>
                  </a:ext>
                </a:extLst>
              </p:cNvPr>
              <p:cNvGraphicFramePr>
                <a:graphicFrameLocks noChangeAspect="1"/>
              </p:cNvGraphicFramePr>
              <p:nvPr>
                <p:extLst>
                  <p:ext uri="{D42A27DB-BD31-4B8C-83A1-F6EECF244321}">
                    <p14:modId xmlns:p14="http://schemas.microsoft.com/office/powerpoint/2010/main" val="505690492"/>
                  </p:ext>
                </p:extLst>
              </p:nvPr>
            </p:nvGraphicFramePr>
            <p:xfrm>
              <a:off x="-2567723" y="-2335292"/>
              <a:ext cx="9566137" cy="8242618"/>
            </p:xfrm>
            <a:graphic>
              <a:graphicData uri="http://schemas.microsoft.com/office/drawing/2017/model3d">
                <am3d:model3d r:embed="rId2">
                  <am3d:spPr>
                    <a:xfrm>
                      <a:off x="0" y="0"/>
                      <a:ext cx="9566137" cy="8242618"/>
                    </a:xfrm>
                    <a:prstGeom prst="rect">
                      <a:avLst/>
                    </a:prstGeom>
                  </am3d:spPr>
                  <am3d:camera>
                    <am3d:pos x="0" y="0" z="68965310"/>
                    <am3d:up dx="0" dy="36000000" dz="0"/>
                    <am3d:lookAt x="0" y="0" z="0"/>
                    <am3d:perspective fov="2700000"/>
                  </am3d:camera>
                  <am3d:trans>
                    <am3d:meterPerModelUnit n="41754" d="1000000"/>
                    <am3d:preTrans dx="-187341" dy="-5355347" dz="263"/>
                    <am3d:scale>
                      <am3d:sx n="1000000" d="1000000"/>
                      <am3d:sy n="1000000" d="1000000"/>
                      <am3d:sz n="1000000" d="1000000"/>
                    </am3d:scale>
                    <am3d:rot ax="1383318" ay="2001233" az="790230"/>
                    <am3d:postTrans dx="0" dy="0" dz="0"/>
                  </am3d:trans>
                  <am3d:raster rName="Office3DRenderer" rVer="16.0.8326">
                    <am3d:blip r:embed="rId3"/>
                  </am3d:raster>
                  <am3d:objViewport viewportSz="108265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2E4BBEE0-DA4C-94B6-75AC-8E927810AB42}"/>
                  </a:ext>
                </a:extLst>
              </p:cNvPr>
              <p:cNvPicPr>
                <a:picLocks noGrp="1" noRot="1" noChangeAspect="1" noMove="1" noResize="1" noEditPoints="1" noAdjustHandles="1" noChangeArrowheads="1" noChangeShapeType="1" noCrop="1"/>
              </p:cNvPicPr>
              <p:nvPr/>
            </p:nvPicPr>
            <p:blipFill>
              <a:blip r:embed="rId3"/>
              <a:stretch>
                <a:fillRect/>
              </a:stretch>
            </p:blipFill>
            <p:spPr>
              <a:xfrm>
                <a:off x="-2567723" y="-2335292"/>
                <a:ext cx="9566137" cy="8242618"/>
              </a:xfrm>
              <a:prstGeom prst="rect">
                <a:avLst/>
              </a:prstGeom>
            </p:spPr>
          </p:pic>
        </mc:Fallback>
      </mc:AlternateContent>
      <p:sp>
        <p:nvSpPr>
          <p:cNvPr id="13" name="Ovale 12">
            <a:extLst>
              <a:ext uri="{FF2B5EF4-FFF2-40B4-BE49-F238E27FC236}">
                <a16:creationId xmlns:a16="http://schemas.microsoft.com/office/drawing/2014/main" id="{FF1ABEC7-C52B-DDE8-F3F2-8DFF4879A6FE}"/>
              </a:ext>
            </a:extLst>
          </p:cNvPr>
          <p:cNvSpPr/>
          <p:nvPr/>
        </p:nvSpPr>
        <p:spPr>
          <a:xfrm>
            <a:off x="-1475901" y="1315869"/>
            <a:ext cx="1581972" cy="1680186"/>
          </a:xfrm>
          <a:custGeom>
            <a:avLst/>
            <a:gdLst>
              <a:gd name="connsiteX0" fmla="*/ 0 w 823913"/>
              <a:gd name="connsiteY0" fmla="*/ 438203 h 876405"/>
              <a:gd name="connsiteX1" fmla="*/ 411957 w 823913"/>
              <a:gd name="connsiteY1" fmla="*/ 0 h 876405"/>
              <a:gd name="connsiteX2" fmla="*/ 823914 w 823913"/>
              <a:gd name="connsiteY2" fmla="*/ 438203 h 876405"/>
              <a:gd name="connsiteX3" fmla="*/ 411957 w 823913"/>
              <a:gd name="connsiteY3" fmla="*/ 876406 h 876405"/>
              <a:gd name="connsiteX4" fmla="*/ 0 w 823913"/>
              <a:gd name="connsiteY4" fmla="*/ 438203 h 876405"/>
              <a:gd name="connsiteX0" fmla="*/ 22 w 823936"/>
              <a:gd name="connsiteY0" fmla="*/ 862066 h 1300269"/>
              <a:gd name="connsiteX1" fmla="*/ 426266 w 823936"/>
              <a:gd name="connsiteY1" fmla="*/ 0 h 1300269"/>
              <a:gd name="connsiteX2" fmla="*/ 823936 w 823936"/>
              <a:gd name="connsiteY2" fmla="*/ 862066 h 1300269"/>
              <a:gd name="connsiteX3" fmla="*/ 411979 w 823936"/>
              <a:gd name="connsiteY3" fmla="*/ 1300269 h 1300269"/>
              <a:gd name="connsiteX4" fmla="*/ 22 w 823936"/>
              <a:gd name="connsiteY4" fmla="*/ 862066 h 1300269"/>
              <a:gd name="connsiteX0" fmla="*/ 22 w 1352573"/>
              <a:gd name="connsiteY0" fmla="*/ 864188 h 1333363"/>
              <a:gd name="connsiteX1" fmla="*/ 426266 w 1352573"/>
              <a:gd name="connsiteY1" fmla="*/ 2122 h 1333363"/>
              <a:gd name="connsiteX2" fmla="*/ 1352573 w 1352573"/>
              <a:gd name="connsiteY2" fmla="*/ 1135650 h 1333363"/>
              <a:gd name="connsiteX3" fmla="*/ 411979 w 1352573"/>
              <a:gd name="connsiteY3" fmla="*/ 1302391 h 1333363"/>
              <a:gd name="connsiteX4" fmla="*/ 22 w 1352573"/>
              <a:gd name="connsiteY4" fmla="*/ 864188 h 1333363"/>
              <a:gd name="connsiteX0" fmla="*/ 17385 w 1369936"/>
              <a:gd name="connsiteY0" fmla="*/ 864362 h 1640463"/>
              <a:gd name="connsiteX1" fmla="*/ 443629 w 1369936"/>
              <a:gd name="connsiteY1" fmla="*/ 2296 h 1640463"/>
              <a:gd name="connsiteX2" fmla="*/ 1369936 w 1369936"/>
              <a:gd name="connsiteY2" fmla="*/ 1135824 h 1640463"/>
              <a:gd name="connsiteX3" fmla="*/ 996080 w 1369936"/>
              <a:gd name="connsiteY3" fmla="*/ 1635940 h 1640463"/>
              <a:gd name="connsiteX4" fmla="*/ 17385 w 1369936"/>
              <a:gd name="connsiteY4" fmla="*/ 864362 h 1640463"/>
              <a:gd name="connsiteX0" fmla="*/ 17385 w 1412035"/>
              <a:gd name="connsiteY0" fmla="*/ 864362 h 1657482"/>
              <a:gd name="connsiteX1" fmla="*/ 443629 w 1412035"/>
              <a:gd name="connsiteY1" fmla="*/ 2296 h 1657482"/>
              <a:gd name="connsiteX2" fmla="*/ 1369936 w 1412035"/>
              <a:gd name="connsiteY2" fmla="*/ 1135824 h 1657482"/>
              <a:gd name="connsiteX3" fmla="*/ 1198484 w 1412035"/>
              <a:gd name="connsiteY3" fmla="*/ 1416864 h 1657482"/>
              <a:gd name="connsiteX4" fmla="*/ 996080 w 1412035"/>
              <a:gd name="connsiteY4" fmla="*/ 1635940 h 1657482"/>
              <a:gd name="connsiteX5" fmla="*/ 17385 w 1412035"/>
              <a:gd name="connsiteY5" fmla="*/ 864362 h 1657482"/>
              <a:gd name="connsiteX0" fmla="*/ 17385 w 1370704"/>
              <a:gd name="connsiteY0" fmla="*/ 864362 h 1657482"/>
              <a:gd name="connsiteX1" fmla="*/ 443629 w 1370704"/>
              <a:gd name="connsiteY1" fmla="*/ 2296 h 1657482"/>
              <a:gd name="connsiteX2" fmla="*/ 1369936 w 1370704"/>
              <a:gd name="connsiteY2" fmla="*/ 1135824 h 1657482"/>
              <a:gd name="connsiteX3" fmla="*/ 1198484 w 1370704"/>
              <a:gd name="connsiteY3" fmla="*/ 1416864 h 1657482"/>
              <a:gd name="connsiteX4" fmla="*/ 996080 w 1370704"/>
              <a:gd name="connsiteY4" fmla="*/ 1635940 h 1657482"/>
              <a:gd name="connsiteX5" fmla="*/ 17385 w 1370704"/>
              <a:gd name="connsiteY5" fmla="*/ 864362 h 1657482"/>
              <a:gd name="connsiteX0" fmla="*/ 17385 w 1370704"/>
              <a:gd name="connsiteY0" fmla="*/ 864362 h 1637798"/>
              <a:gd name="connsiteX1" fmla="*/ 443629 w 1370704"/>
              <a:gd name="connsiteY1" fmla="*/ 2296 h 1637798"/>
              <a:gd name="connsiteX2" fmla="*/ 1369936 w 1370704"/>
              <a:gd name="connsiteY2" fmla="*/ 1135824 h 1637798"/>
              <a:gd name="connsiteX3" fmla="*/ 1198484 w 1370704"/>
              <a:gd name="connsiteY3" fmla="*/ 1416864 h 1637798"/>
              <a:gd name="connsiteX4" fmla="*/ 996080 w 1370704"/>
              <a:gd name="connsiteY4" fmla="*/ 1635940 h 1637798"/>
              <a:gd name="connsiteX5" fmla="*/ 17385 w 1370704"/>
              <a:gd name="connsiteY5" fmla="*/ 864362 h 1637798"/>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25577 w 1378896"/>
              <a:gd name="connsiteY0" fmla="*/ 864328 h 1636584"/>
              <a:gd name="connsiteX1" fmla="*/ 451821 w 1378896"/>
              <a:gd name="connsiteY1" fmla="*/ 2262 h 1636584"/>
              <a:gd name="connsiteX2" fmla="*/ 1378128 w 1378896"/>
              <a:gd name="connsiteY2" fmla="*/ 1135790 h 1636584"/>
              <a:gd name="connsiteX3" fmla="*/ 1206676 w 1378896"/>
              <a:gd name="connsiteY3" fmla="*/ 1416830 h 1636584"/>
              <a:gd name="connsiteX4" fmla="*/ 1004272 w 1378896"/>
              <a:gd name="connsiteY4" fmla="*/ 1635906 h 1636584"/>
              <a:gd name="connsiteX5" fmla="*/ 678038 w 1378896"/>
              <a:gd name="connsiteY5" fmla="*/ 1345391 h 1636584"/>
              <a:gd name="connsiteX6" fmla="*/ 192263 w 1378896"/>
              <a:gd name="connsiteY6" fmla="*/ 1573991 h 1636584"/>
              <a:gd name="connsiteX7" fmla="*/ 25577 w 1378896"/>
              <a:gd name="connsiteY7" fmla="*/ 864328 h 1636584"/>
              <a:gd name="connsiteX0" fmla="*/ 5580 w 1587499"/>
              <a:gd name="connsiteY0" fmla="*/ 958184 h 1635190"/>
              <a:gd name="connsiteX1" fmla="*/ 660424 w 1587499"/>
              <a:gd name="connsiteY1" fmla="*/ 868 h 1635190"/>
              <a:gd name="connsiteX2" fmla="*/ 1586731 w 1587499"/>
              <a:gd name="connsiteY2" fmla="*/ 1134396 h 1635190"/>
              <a:gd name="connsiteX3" fmla="*/ 1415279 w 1587499"/>
              <a:gd name="connsiteY3" fmla="*/ 1415436 h 1635190"/>
              <a:gd name="connsiteX4" fmla="*/ 1212875 w 1587499"/>
              <a:gd name="connsiteY4" fmla="*/ 1634512 h 1635190"/>
              <a:gd name="connsiteX5" fmla="*/ 886641 w 1587499"/>
              <a:gd name="connsiteY5" fmla="*/ 1343997 h 1635190"/>
              <a:gd name="connsiteX6" fmla="*/ 400866 w 1587499"/>
              <a:gd name="connsiteY6" fmla="*/ 1572597 h 1635190"/>
              <a:gd name="connsiteX7" fmla="*/ 5580 w 1587499"/>
              <a:gd name="connsiteY7" fmla="*/ 958184 h 1635190"/>
              <a:gd name="connsiteX0" fmla="*/ 44 w 1581963"/>
              <a:gd name="connsiteY0" fmla="*/ 981524 h 1658530"/>
              <a:gd name="connsiteX1" fmla="*/ 371520 w 1581963"/>
              <a:gd name="connsiteY1" fmla="*/ 429125 h 1658530"/>
              <a:gd name="connsiteX2" fmla="*/ 654888 w 1581963"/>
              <a:gd name="connsiteY2" fmla="*/ 24208 h 1658530"/>
              <a:gd name="connsiteX3" fmla="*/ 1581195 w 1581963"/>
              <a:gd name="connsiteY3" fmla="*/ 1157736 h 1658530"/>
              <a:gd name="connsiteX4" fmla="*/ 1409743 w 1581963"/>
              <a:gd name="connsiteY4" fmla="*/ 1438776 h 1658530"/>
              <a:gd name="connsiteX5" fmla="*/ 1207339 w 1581963"/>
              <a:gd name="connsiteY5" fmla="*/ 1657852 h 1658530"/>
              <a:gd name="connsiteX6" fmla="*/ 881105 w 1581963"/>
              <a:gd name="connsiteY6" fmla="*/ 1367337 h 1658530"/>
              <a:gd name="connsiteX7" fmla="*/ 395330 w 1581963"/>
              <a:gd name="connsiteY7" fmla="*/ 1595937 h 1658530"/>
              <a:gd name="connsiteX8" fmla="*/ 44 w 1581963"/>
              <a:gd name="connsiteY8" fmla="*/ 981524 h 1658530"/>
              <a:gd name="connsiteX0" fmla="*/ 53 w 1581972"/>
              <a:gd name="connsiteY0" fmla="*/ 981524 h 1658530"/>
              <a:gd name="connsiteX1" fmla="*/ 371529 w 1581972"/>
              <a:gd name="connsiteY1" fmla="*/ 429125 h 1658530"/>
              <a:gd name="connsiteX2" fmla="*/ 654897 w 1581972"/>
              <a:gd name="connsiteY2" fmla="*/ 24208 h 1658530"/>
              <a:gd name="connsiteX3" fmla="*/ 1581204 w 1581972"/>
              <a:gd name="connsiteY3" fmla="*/ 1157736 h 1658530"/>
              <a:gd name="connsiteX4" fmla="*/ 1409752 w 1581972"/>
              <a:gd name="connsiteY4" fmla="*/ 1438776 h 1658530"/>
              <a:gd name="connsiteX5" fmla="*/ 1207348 w 1581972"/>
              <a:gd name="connsiteY5" fmla="*/ 1657852 h 1658530"/>
              <a:gd name="connsiteX6" fmla="*/ 881114 w 1581972"/>
              <a:gd name="connsiteY6" fmla="*/ 1367337 h 1658530"/>
              <a:gd name="connsiteX7" fmla="*/ 395339 w 1581972"/>
              <a:gd name="connsiteY7" fmla="*/ 1595937 h 1658530"/>
              <a:gd name="connsiteX8" fmla="*/ 53 w 1581972"/>
              <a:gd name="connsiteY8" fmla="*/ 981524 h 1658530"/>
              <a:gd name="connsiteX0" fmla="*/ 53 w 1581972"/>
              <a:gd name="connsiteY0" fmla="*/ 958323 h 1635329"/>
              <a:gd name="connsiteX1" fmla="*/ 371529 w 1581972"/>
              <a:gd name="connsiteY1" fmla="*/ 405924 h 1635329"/>
              <a:gd name="connsiteX2" fmla="*/ 654897 w 1581972"/>
              <a:gd name="connsiteY2" fmla="*/ 1007 h 1635329"/>
              <a:gd name="connsiteX3" fmla="*/ 1581204 w 1581972"/>
              <a:gd name="connsiteY3" fmla="*/ 1134535 h 1635329"/>
              <a:gd name="connsiteX4" fmla="*/ 1409752 w 1581972"/>
              <a:gd name="connsiteY4" fmla="*/ 1415575 h 1635329"/>
              <a:gd name="connsiteX5" fmla="*/ 1207348 w 1581972"/>
              <a:gd name="connsiteY5" fmla="*/ 1634651 h 1635329"/>
              <a:gd name="connsiteX6" fmla="*/ 881114 w 1581972"/>
              <a:gd name="connsiteY6" fmla="*/ 1344136 h 1635329"/>
              <a:gd name="connsiteX7" fmla="*/ 395339 w 1581972"/>
              <a:gd name="connsiteY7" fmla="*/ 1572736 h 1635329"/>
              <a:gd name="connsiteX8" fmla="*/ 53 w 1581972"/>
              <a:gd name="connsiteY8" fmla="*/ 958323 h 1635329"/>
              <a:gd name="connsiteX0" fmla="*/ 53 w 1581972"/>
              <a:gd name="connsiteY0" fmla="*/ 1001142 h 1678148"/>
              <a:gd name="connsiteX1" fmla="*/ 371529 w 1581972"/>
              <a:gd name="connsiteY1" fmla="*/ 448743 h 1678148"/>
              <a:gd name="connsiteX2" fmla="*/ 659659 w 1581972"/>
              <a:gd name="connsiteY2" fmla="*/ 963 h 1678148"/>
              <a:gd name="connsiteX3" fmla="*/ 1581204 w 1581972"/>
              <a:gd name="connsiteY3" fmla="*/ 1177354 h 1678148"/>
              <a:gd name="connsiteX4" fmla="*/ 1409752 w 1581972"/>
              <a:gd name="connsiteY4" fmla="*/ 1458394 h 1678148"/>
              <a:gd name="connsiteX5" fmla="*/ 1207348 w 1581972"/>
              <a:gd name="connsiteY5" fmla="*/ 1677470 h 1678148"/>
              <a:gd name="connsiteX6" fmla="*/ 881114 w 1581972"/>
              <a:gd name="connsiteY6" fmla="*/ 1386955 h 1678148"/>
              <a:gd name="connsiteX7" fmla="*/ 395339 w 1581972"/>
              <a:gd name="connsiteY7" fmla="*/ 1615555 h 1678148"/>
              <a:gd name="connsiteX8" fmla="*/ 53 w 1581972"/>
              <a:gd name="connsiteY8" fmla="*/ 1001142 h 1678148"/>
              <a:gd name="connsiteX0" fmla="*/ 53 w 1581972"/>
              <a:gd name="connsiteY0" fmla="*/ 1003601 h 1680607"/>
              <a:gd name="connsiteX1" fmla="*/ 371529 w 1581972"/>
              <a:gd name="connsiteY1" fmla="*/ 451202 h 1680607"/>
              <a:gd name="connsiteX2" fmla="*/ 659659 w 1581972"/>
              <a:gd name="connsiteY2" fmla="*/ 3422 h 1680607"/>
              <a:gd name="connsiteX3" fmla="*/ 1581204 w 1581972"/>
              <a:gd name="connsiteY3" fmla="*/ 1179813 h 1680607"/>
              <a:gd name="connsiteX4" fmla="*/ 1409752 w 1581972"/>
              <a:gd name="connsiteY4" fmla="*/ 1460853 h 1680607"/>
              <a:gd name="connsiteX5" fmla="*/ 1207348 w 1581972"/>
              <a:gd name="connsiteY5" fmla="*/ 1679929 h 1680607"/>
              <a:gd name="connsiteX6" fmla="*/ 881114 w 1581972"/>
              <a:gd name="connsiteY6" fmla="*/ 1389414 h 1680607"/>
              <a:gd name="connsiteX7" fmla="*/ 395339 w 1581972"/>
              <a:gd name="connsiteY7" fmla="*/ 1618014 h 1680607"/>
              <a:gd name="connsiteX8" fmla="*/ 53 w 1581972"/>
              <a:gd name="connsiteY8" fmla="*/ 1003601 h 1680607"/>
              <a:gd name="connsiteX0" fmla="*/ 53 w 1581972"/>
              <a:gd name="connsiteY0" fmla="*/ 1003601 h 1680186"/>
              <a:gd name="connsiteX1" fmla="*/ 371529 w 1581972"/>
              <a:gd name="connsiteY1" fmla="*/ 451202 h 1680186"/>
              <a:gd name="connsiteX2" fmla="*/ 659659 w 1581972"/>
              <a:gd name="connsiteY2" fmla="*/ 3422 h 1680186"/>
              <a:gd name="connsiteX3" fmla="*/ 1581204 w 1581972"/>
              <a:gd name="connsiteY3" fmla="*/ 1179813 h 1680186"/>
              <a:gd name="connsiteX4" fmla="*/ 1409752 w 1581972"/>
              <a:gd name="connsiteY4" fmla="*/ 1460853 h 1680186"/>
              <a:gd name="connsiteX5" fmla="*/ 1207348 w 1581972"/>
              <a:gd name="connsiteY5" fmla="*/ 1679929 h 1680186"/>
              <a:gd name="connsiteX6" fmla="*/ 881114 w 1581972"/>
              <a:gd name="connsiteY6" fmla="*/ 1389414 h 1680186"/>
              <a:gd name="connsiteX7" fmla="*/ 395339 w 1581972"/>
              <a:gd name="connsiteY7" fmla="*/ 1618014 h 1680186"/>
              <a:gd name="connsiteX8" fmla="*/ 53 w 1581972"/>
              <a:gd name="connsiteY8" fmla="*/ 1003601 h 16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972" h="1680186">
                <a:moveTo>
                  <a:pt x="53" y="1003601"/>
                </a:moveTo>
                <a:cubicBezTo>
                  <a:pt x="-3915" y="809132"/>
                  <a:pt x="214763" y="596467"/>
                  <a:pt x="371529" y="451202"/>
                </a:cubicBezTo>
                <a:cubicBezTo>
                  <a:pt x="480670" y="291649"/>
                  <a:pt x="515197" y="-37051"/>
                  <a:pt x="659659" y="3422"/>
                </a:cubicBezTo>
                <a:cubicBezTo>
                  <a:pt x="804121" y="43895"/>
                  <a:pt x="1441107" y="936114"/>
                  <a:pt x="1581204" y="1179813"/>
                </a:cubicBezTo>
                <a:cubicBezTo>
                  <a:pt x="1592713" y="1404462"/>
                  <a:pt x="1472061" y="1377500"/>
                  <a:pt x="1409752" y="1460853"/>
                </a:cubicBezTo>
                <a:cubicBezTo>
                  <a:pt x="1347443" y="1544206"/>
                  <a:pt x="1414516" y="1687072"/>
                  <a:pt x="1207348" y="1679929"/>
                </a:cubicBezTo>
                <a:cubicBezTo>
                  <a:pt x="1000180" y="1672786"/>
                  <a:pt x="996605" y="1464821"/>
                  <a:pt x="881114" y="1389414"/>
                </a:cubicBezTo>
                <a:cubicBezTo>
                  <a:pt x="765623" y="1314007"/>
                  <a:pt x="661245" y="1631516"/>
                  <a:pt x="395339" y="1618014"/>
                </a:cubicBezTo>
                <a:cubicBezTo>
                  <a:pt x="172296" y="1552124"/>
                  <a:pt x="4021" y="1198070"/>
                  <a:pt x="53" y="1003601"/>
                </a:cubicBezTo>
                <a:close/>
              </a:path>
            </a:pathLst>
          </a:cu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807AAA0-1E67-8FA8-9F6B-8B8648282D99}"/>
              </a:ext>
            </a:extLst>
          </p:cNvPr>
          <p:cNvSpPr txBox="1"/>
          <p:nvPr/>
        </p:nvSpPr>
        <p:spPr>
          <a:xfrm>
            <a:off x="-920585" y="1002598"/>
            <a:ext cx="957262" cy="246221"/>
          </a:xfrm>
          <a:prstGeom prst="rect">
            <a:avLst/>
          </a:prstGeom>
          <a:noFill/>
        </p:spPr>
        <p:txBody>
          <a:bodyPr wrap="square" rtlCol="0">
            <a:spAutoFit/>
          </a:bodyPr>
          <a:lstStyle/>
          <a:p>
            <a:r>
              <a:rPr lang="it-IT" sz="1000" dirty="0">
                <a:solidFill>
                  <a:schemeClr val="accent4"/>
                </a:solidFill>
                <a:latin typeface="Impact" panose="020B0806030902050204" pitchFamily="34" charset="0"/>
              </a:rPr>
              <a:t>NATURE</a:t>
            </a:r>
          </a:p>
        </p:txBody>
      </p:sp>
      <p:sp>
        <p:nvSpPr>
          <p:cNvPr id="2" name="Mezza cornice 1">
            <a:extLst>
              <a:ext uri="{FF2B5EF4-FFF2-40B4-BE49-F238E27FC236}">
                <a16:creationId xmlns:a16="http://schemas.microsoft.com/office/drawing/2014/main" id="{D0F800E6-7B5B-BCDD-1E66-F8B229E540EF}"/>
              </a:ext>
            </a:extLst>
          </p:cNvPr>
          <p:cNvSpPr>
            <a:spLocks noChangeAspect="1"/>
          </p:cNvSpPr>
          <p:nvPr/>
        </p:nvSpPr>
        <p:spPr>
          <a:xfrm rot="10800000">
            <a:off x="-249981" y="2674482"/>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 name="Mezza cornice 2">
            <a:extLst>
              <a:ext uri="{FF2B5EF4-FFF2-40B4-BE49-F238E27FC236}">
                <a16:creationId xmlns:a16="http://schemas.microsoft.com/office/drawing/2014/main" id="{F6FA0CEF-FA6C-D0EE-2FCD-1B5C62FDED59}"/>
              </a:ext>
            </a:extLst>
          </p:cNvPr>
          <p:cNvSpPr>
            <a:spLocks noChangeAspect="1"/>
          </p:cNvSpPr>
          <p:nvPr/>
        </p:nvSpPr>
        <p:spPr>
          <a:xfrm>
            <a:off x="-1447272" y="1039272"/>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5" name="Mezza cornice 14">
            <a:extLst>
              <a:ext uri="{FF2B5EF4-FFF2-40B4-BE49-F238E27FC236}">
                <a16:creationId xmlns:a16="http://schemas.microsoft.com/office/drawing/2014/main" id="{8795EFDF-9910-C3B4-841A-5449750A5F22}"/>
              </a:ext>
            </a:extLst>
          </p:cNvPr>
          <p:cNvSpPr>
            <a:spLocks noChangeAspect="1"/>
          </p:cNvSpPr>
          <p:nvPr/>
        </p:nvSpPr>
        <p:spPr>
          <a:xfrm rot="10800000">
            <a:off x="3815182" y="1856877"/>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Ovale 12">
            <a:extLst>
              <a:ext uri="{FF2B5EF4-FFF2-40B4-BE49-F238E27FC236}">
                <a16:creationId xmlns:a16="http://schemas.microsoft.com/office/drawing/2014/main" id="{832D2676-89B5-6F6C-AF1F-0AA7603F253A}"/>
              </a:ext>
            </a:extLst>
          </p:cNvPr>
          <p:cNvSpPr/>
          <p:nvPr/>
        </p:nvSpPr>
        <p:spPr>
          <a:xfrm>
            <a:off x="698761" y="-348553"/>
            <a:ext cx="3565123" cy="2761876"/>
          </a:xfrm>
          <a:custGeom>
            <a:avLst/>
            <a:gdLst>
              <a:gd name="connsiteX0" fmla="*/ 0 w 823913"/>
              <a:gd name="connsiteY0" fmla="*/ 438203 h 876405"/>
              <a:gd name="connsiteX1" fmla="*/ 411957 w 823913"/>
              <a:gd name="connsiteY1" fmla="*/ 0 h 876405"/>
              <a:gd name="connsiteX2" fmla="*/ 823914 w 823913"/>
              <a:gd name="connsiteY2" fmla="*/ 438203 h 876405"/>
              <a:gd name="connsiteX3" fmla="*/ 411957 w 823913"/>
              <a:gd name="connsiteY3" fmla="*/ 876406 h 876405"/>
              <a:gd name="connsiteX4" fmla="*/ 0 w 823913"/>
              <a:gd name="connsiteY4" fmla="*/ 438203 h 876405"/>
              <a:gd name="connsiteX0" fmla="*/ 22 w 823936"/>
              <a:gd name="connsiteY0" fmla="*/ 862066 h 1300269"/>
              <a:gd name="connsiteX1" fmla="*/ 426266 w 823936"/>
              <a:gd name="connsiteY1" fmla="*/ 0 h 1300269"/>
              <a:gd name="connsiteX2" fmla="*/ 823936 w 823936"/>
              <a:gd name="connsiteY2" fmla="*/ 862066 h 1300269"/>
              <a:gd name="connsiteX3" fmla="*/ 411979 w 823936"/>
              <a:gd name="connsiteY3" fmla="*/ 1300269 h 1300269"/>
              <a:gd name="connsiteX4" fmla="*/ 22 w 823936"/>
              <a:gd name="connsiteY4" fmla="*/ 862066 h 1300269"/>
              <a:gd name="connsiteX0" fmla="*/ 22 w 1352573"/>
              <a:gd name="connsiteY0" fmla="*/ 864188 h 1333363"/>
              <a:gd name="connsiteX1" fmla="*/ 426266 w 1352573"/>
              <a:gd name="connsiteY1" fmla="*/ 2122 h 1333363"/>
              <a:gd name="connsiteX2" fmla="*/ 1352573 w 1352573"/>
              <a:gd name="connsiteY2" fmla="*/ 1135650 h 1333363"/>
              <a:gd name="connsiteX3" fmla="*/ 411979 w 1352573"/>
              <a:gd name="connsiteY3" fmla="*/ 1302391 h 1333363"/>
              <a:gd name="connsiteX4" fmla="*/ 22 w 1352573"/>
              <a:gd name="connsiteY4" fmla="*/ 864188 h 1333363"/>
              <a:gd name="connsiteX0" fmla="*/ 17385 w 1369936"/>
              <a:gd name="connsiteY0" fmla="*/ 864362 h 1640463"/>
              <a:gd name="connsiteX1" fmla="*/ 443629 w 1369936"/>
              <a:gd name="connsiteY1" fmla="*/ 2296 h 1640463"/>
              <a:gd name="connsiteX2" fmla="*/ 1369936 w 1369936"/>
              <a:gd name="connsiteY2" fmla="*/ 1135824 h 1640463"/>
              <a:gd name="connsiteX3" fmla="*/ 996080 w 1369936"/>
              <a:gd name="connsiteY3" fmla="*/ 1635940 h 1640463"/>
              <a:gd name="connsiteX4" fmla="*/ 17385 w 1369936"/>
              <a:gd name="connsiteY4" fmla="*/ 864362 h 1640463"/>
              <a:gd name="connsiteX0" fmla="*/ 17385 w 1412035"/>
              <a:gd name="connsiteY0" fmla="*/ 864362 h 1657482"/>
              <a:gd name="connsiteX1" fmla="*/ 443629 w 1412035"/>
              <a:gd name="connsiteY1" fmla="*/ 2296 h 1657482"/>
              <a:gd name="connsiteX2" fmla="*/ 1369936 w 1412035"/>
              <a:gd name="connsiteY2" fmla="*/ 1135824 h 1657482"/>
              <a:gd name="connsiteX3" fmla="*/ 1198484 w 1412035"/>
              <a:gd name="connsiteY3" fmla="*/ 1416864 h 1657482"/>
              <a:gd name="connsiteX4" fmla="*/ 996080 w 1412035"/>
              <a:gd name="connsiteY4" fmla="*/ 1635940 h 1657482"/>
              <a:gd name="connsiteX5" fmla="*/ 17385 w 1412035"/>
              <a:gd name="connsiteY5" fmla="*/ 864362 h 1657482"/>
              <a:gd name="connsiteX0" fmla="*/ 17385 w 1370704"/>
              <a:gd name="connsiteY0" fmla="*/ 864362 h 1657482"/>
              <a:gd name="connsiteX1" fmla="*/ 443629 w 1370704"/>
              <a:gd name="connsiteY1" fmla="*/ 2296 h 1657482"/>
              <a:gd name="connsiteX2" fmla="*/ 1369936 w 1370704"/>
              <a:gd name="connsiteY2" fmla="*/ 1135824 h 1657482"/>
              <a:gd name="connsiteX3" fmla="*/ 1198484 w 1370704"/>
              <a:gd name="connsiteY3" fmla="*/ 1416864 h 1657482"/>
              <a:gd name="connsiteX4" fmla="*/ 996080 w 1370704"/>
              <a:gd name="connsiteY4" fmla="*/ 1635940 h 1657482"/>
              <a:gd name="connsiteX5" fmla="*/ 17385 w 1370704"/>
              <a:gd name="connsiteY5" fmla="*/ 864362 h 1657482"/>
              <a:gd name="connsiteX0" fmla="*/ 17385 w 1370704"/>
              <a:gd name="connsiteY0" fmla="*/ 864362 h 1637798"/>
              <a:gd name="connsiteX1" fmla="*/ 443629 w 1370704"/>
              <a:gd name="connsiteY1" fmla="*/ 2296 h 1637798"/>
              <a:gd name="connsiteX2" fmla="*/ 1369936 w 1370704"/>
              <a:gd name="connsiteY2" fmla="*/ 1135824 h 1637798"/>
              <a:gd name="connsiteX3" fmla="*/ 1198484 w 1370704"/>
              <a:gd name="connsiteY3" fmla="*/ 1416864 h 1637798"/>
              <a:gd name="connsiteX4" fmla="*/ 996080 w 1370704"/>
              <a:gd name="connsiteY4" fmla="*/ 1635940 h 1637798"/>
              <a:gd name="connsiteX5" fmla="*/ 17385 w 1370704"/>
              <a:gd name="connsiteY5" fmla="*/ 864362 h 1637798"/>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25577 w 1378896"/>
              <a:gd name="connsiteY0" fmla="*/ 864328 h 1636584"/>
              <a:gd name="connsiteX1" fmla="*/ 451821 w 1378896"/>
              <a:gd name="connsiteY1" fmla="*/ 2262 h 1636584"/>
              <a:gd name="connsiteX2" fmla="*/ 1378128 w 1378896"/>
              <a:gd name="connsiteY2" fmla="*/ 1135790 h 1636584"/>
              <a:gd name="connsiteX3" fmla="*/ 1206676 w 1378896"/>
              <a:gd name="connsiteY3" fmla="*/ 1416830 h 1636584"/>
              <a:gd name="connsiteX4" fmla="*/ 1004272 w 1378896"/>
              <a:gd name="connsiteY4" fmla="*/ 1635906 h 1636584"/>
              <a:gd name="connsiteX5" fmla="*/ 678038 w 1378896"/>
              <a:gd name="connsiteY5" fmla="*/ 1345391 h 1636584"/>
              <a:gd name="connsiteX6" fmla="*/ 192263 w 1378896"/>
              <a:gd name="connsiteY6" fmla="*/ 1573991 h 1636584"/>
              <a:gd name="connsiteX7" fmla="*/ 25577 w 1378896"/>
              <a:gd name="connsiteY7" fmla="*/ 864328 h 1636584"/>
              <a:gd name="connsiteX0" fmla="*/ 5580 w 1587499"/>
              <a:gd name="connsiteY0" fmla="*/ 958184 h 1635190"/>
              <a:gd name="connsiteX1" fmla="*/ 660424 w 1587499"/>
              <a:gd name="connsiteY1" fmla="*/ 868 h 1635190"/>
              <a:gd name="connsiteX2" fmla="*/ 1586731 w 1587499"/>
              <a:gd name="connsiteY2" fmla="*/ 1134396 h 1635190"/>
              <a:gd name="connsiteX3" fmla="*/ 1415279 w 1587499"/>
              <a:gd name="connsiteY3" fmla="*/ 1415436 h 1635190"/>
              <a:gd name="connsiteX4" fmla="*/ 1212875 w 1587499"/>
              <a:gd name="connsiteY4" fmla="*/ 1634512 h 1635190"/>
              <a:gd name="connsiteX5" fmla="*/ 886641 w 1587499"/>
              <a:gd name="connsiteY5" fmla="*/ 1343997 h 1635190"/>
              <a:gd name="connsiteX6" fmla="*/ 400866 w 1587499"/>
              <a:gd name="connsiteY6" fmla="*/ 1572597 h 1635190"/>
              <a:gd name="connsiteX7" fmla="*/ 5580 w 1587499"/>
              <a:gd name="connsiteY7" fmla="*/ 958184 h 1635190"/>
              <a:gd name="connsiteX0" fmla="*/ 44 w 1581963"/>
              <a:gd name="connsiteY0" fmla="*/ 981524 h 1658530"/>
              <a:gd name="connsiteX1" fmla="*/ 371520 w 1581963"/>
              <a:gd name="connsiteY1" fmla="*/ 429125 h 1658530"/>
              <a:gd name="connsiteX2" fmla="*/ 654888 w 1581963"/>
              <a:gd name="connsiteY2" fmla="*/ 24208 h 1658530"/>
              <a:gd name="connsiteX3" fmla="*/ 1581195 w 1581963"/>
              <a:gd name="connsiteY3" fmla="*/ 1157736 h 1658530"/>
              <a:gd name="connsiteX4" fmla="*/ 1409743 w 1581963"/>
              <a:gd name="connsiteY4" fmla="*/ 1438776 h 1658530"/>
              <a:gd name="connsiteX5" fmla="*/ 1207339 w 1581963"/>
              <a:gd name="connsiteY5" fmla="*/ 1657852 h 1658530"/>
              <a:gd name="connsiteX6" fmla="*/ 881105 w 1581963"/>
              <a:gd name="connsiteY6" fmla="*/ 1367337 h 1658530"/>
              <a:gd name="connsiteX7" fmla="*/ 395330 w 1581963"/>
              <a:gd name="connsiteY7" fmla="*/ 1595937 h 1658530"/>
              <a:gd name="connsiteX8" fmla="*/ 44 w 1581963"/>
              <a:gd name="connsiteY8" fmla="*/ 981524 h 1658530"/>
              <a:gd name="connsiteX0" fmla="*/ 53 w 1581972"/>
              <a:gd name="connsiteY0" fmla="*/ 981524 h 1658530"/>
              <a:gd name="connsiteX1" fmla="*/ 371529 w 1581972"/>
              <a:gd name="connsiteY1" fmla="*/ 429125 h 1658530"/>
              <a:gd name="connsiteX2" fmla="*/ 654897 w 1581972"/>
              <a:gd name="connsiteY2" fmla="*/ 24208 h 1658530"/>
              <a:gd name="connsiteX3" fmla="*/ 1581204 w 1581972"/>
              <a:gd name="connsiteY3" fmla="*/ 1157736 h 1658530"/>
              <a:gd name="connsiteX4" fmla="*/ 1409752 w 1581972"/>
              <a:gd name="connsiteY4" fmla="*/ 1438776 h 1658530"/>
              <a:gd name="connsiteX5" fmla="*/ 1207348 w 1581972"/>
              <a:gd name="connsiteY5" fmla="*/ 1657852 h 1658530"/>
              <a:gd name="connsiteX6" fmla="*/ 881114 w 1581972"/>
              <a:gd name="connsiteY6" fmla="*/ 1367337 h 1658530"/>
              <a:gd name="connsiteX7" fmla="*/ 395339 w 1581972"/>
              <a:gd name="connsiteY7" fmla="*/ 1595937 h 1658530"/>
              <a:gd name="connsiteX8" fmla="*/ 53 w 1581972"/>
              <a:gd name="connsiteY8" fmla="*/ 981524 h 1658530"/>
              <a:gd name="connsiteX0" fmla="*/ 53 w 1581972"/>
              <a:gd name="connsiteY0" fmla="*/ 958323 h 1635329"/>
              <a:gd name="connsiteX1" fmla="*/ 371529 w 1581972"/>
              <a:gd name="connsiteY1" fmla="*/ 405924 h 1635329"/>
              <a:gd name="connsiteX2" fmla="*/ 654897 w 1581972"/>
              <a:gd name="connsiteY2" fmla="*/ 1007 h 1635329"/>
              <a:gd name="connsiteX3" fmla="*/ 1581204 w 1581972"/>
              <a:gd name="connsiteY3" fmla="*/ 1134535 h 1635329"/>
              <a:gd name="connsiteX4" fmla="*/ 1409752 w 1581972"/>
              <a:gd name="connsiteY4" fmla="*/ 1415575 h 1635329"/>
              <a:gd name="connsiteX5" fmla="*/ 1207348 w 1581972"/>
              <a:gd name="connsiteY5" fmla="*/ 1634651 h 1635329"/>
              <a:gd name="connsiteX6" fmla="*/ 881114 w 1581972"/>
              <a:gd name="connsiteY6" fmla="*/ 1344136 h 1635329"/>
              <a:gd name="connsiteX7" fmla="*/ 395339 w 1581972"/>
              <a:gd name="connsiteY7" fmla="*/ 1572736 h 1635329"/>
              <a:gd name="connsiteX8" fmla="*/ 53 w 1581972"/>
              <a:gd name="connsiteY8" fmla="*/ 958323 h 1635329"/>
              <a:gd name="connsiteX0" fmla="*/ 53 w 1581972"/>
              <a:gd name="connsiteY0" fmla="*/ 1001142 h 1678148"/>
              <a:gd name="connsiteX1" fmla="*/ 371529 w 1581972"/>
              <a:gd name="connsiteY1" fmla="*/ 448743 h 1678148"/>
              <a:gd name="connsiteX2" fmla="*/ 659659 w 1581972"/>
              <a:gd name="connsiteY2" fmla="*/ 963 h 1678148"/>
              <a:gd name="connsiteX3" fmla="*/ 1581204 w 1581972"/>
              <a:gd name="connsiteY3" fmla="*/ 1177354 h 1678148"/>
              <a:gd name="connsiteX4" fmla="*/ 1409752 w 1581972"/>
              <a:gd name="connsiteY4" fmla="*/ 1458394 h 1678148"/>
              <a:gd name="connsiteX5" fmla="*/ 1207348 w 1581972"/>
              <a:gd name="connsiteY5" fmla="*/ 1677470 h 1678148"/>
              <a:gd name="connsiteX6" fmla="*/ 881114 w 1581972"/>
              <a:gd name="connsiteY6" fmla="*/ 1386955 h 1678148"/>
              <a:gd name="connsiteX7" fmla="*/ 395339 w 1581972"/>
              <a:gd name="connsiteY7" fmla="*/ 1615555 h 1678148"/>
              <a:gd name="connsiteX8" fmla="*/ 53 w 1581972"/>
              <a:gd name="connsiteY8" fmla="*/ 1001142 h 1678148"/>
              <a:gd name="connsiteX0" fmla="*/ 53 w 1581972"/>
              <a:gd name="connsiteY0" fmla="*/ 1003601 h 1680607"/>
              <a:gd name="connsiteX1" fmla="*/ 371529 w 1581972"/>
              <a:gd name="connsiteY1" fmla="*/ 451202 h 1680607"/>
              <a:gd name="connsiteX2" fmla="*/ 659659 w 1581972"/>
              <a:gd name="connsiteY2" fmla="*/ 3422 h 1680607"/>
              <a:gd name="connsiteX3" fmla="*/ 1581204 w 1581972"/>
              <a:gd name="connsiteY3" fmla="*/ 1179813 h 1680607"/>
              <a:gd name="connsiteX4" fmla="*/ 1409752 w 1581972"/>
              <a:gd name="connsiteY4" fmla="*/ 1460853 h 1680607"/>
              <a:gd name="connsiteX5" fmla="*/ 1207348 w 1581972"/>
              <a:gd name="connsiteY5" fmla="*/ 1679929 h 1680607"/>
              <a:gd name="connsiteX6" fmla="*/ 881114 w 1581972"/>
              <a:gd name="connsiteY6" fmla="*/ 1389414 h 1680607"/>
              <a:gd name="connsiteX7" fmla="*/ 395339 w 1581972"/>
              <a:gd name="connsiteY7" fmla="*/ 1618014 h 1680607"/>
              <a:gd name="connsiteX8" fmla="*/ 53 w 1581972"/>
              <a:gd name="connsiteY8" fmla="*/ 1003601 h 1680607"/>
              <a:gd name="connsiteX0" fmla="*/ 53 w 1581972"/>
              <a:gd name="connsiteY0" fmla="*/ 1003601 h 1680186"/>
              <a:gd name="connsiteX1" fmla="*/ 371529 w 1581972"/>
              <a:gd name="connsiteY1" fmla="*/ 451202 h 1680186"/>
              <a:gd name="connsiteX2" fmla="*/ 659659 w 1581972"/>
              <a:gd name="connsiteY2" fmla="*/ 3422 h 1680186"/>
              <a:gd name="connsiteX3" fmla="*/ 1581204 w 1581972"/>
              <a:gd name="connsiteY3" fmla="*/ 1179813 h 1680186"/>
              <a:gd name="connsiteX4" fmla="*/ 1409752 w 1581972"/>
              <a:gd name="connsiteY4" fmla="*/ 1460853 h 1680186"/>
              <a:gd name="connsiteX5" fmla="*/ 1207348 w 1581972"/>
              <a:gd name="connsiteY5" fmla="*/ 1679929 h 1680186"/>
              <a:gd name="connsiteX6" fmla="*/ 881114 w 1581972"/>
              <a:gd name="connsiteY6" fmla="*/ 1389414 h 1680186"/>
              <a:gd name="connsiteX7" fmla="*/ 395339 w 1581972"/>
              <a:gd name="connsiteY7" fmla="*/ 1618014 h 1680186"/>
              <a:gd name="connsiteX8" fmla="*/ 53 w 1581972"/>
              <a:gd name="connsiteY8" fmla="*/ 1003601 h 1680186"/>
              <a:gd name="connsiteX0" fmla="*/ 9 w 2549668"/>
              <a:gd name="connsiteY0" fmla="*/ 874061 h 1680186"/>
              <a:gd name="connsiteX1" fmla="*/ 1339225 w 2549668"/>
              <a:gd name="connsiteY1" fmla="*/ 451202 h 1680186"/>
              <a:gd name="connsiteX2" fmla="*/ 1627355 w 2549668"/>
              <a:gd name="connsiteY2" fmla="*/ 3422 h 1680186"/>
              <a:gd name="connsiteX3" fmla="*/ 2548900 w 2549668"/>
              <a:gd name="connsiteY3" fmla="*/ 1179813 h 1680186"/>
              <a:gd name="connsiteX4" fmla="*/ 2377448 w 2549668"/>
              <a:gd name="connsiteY4" fmla="*/ 1460853 h 1680186"/>
              <a:gd name="connsiteX5" fmla="*/ 2175044 w 2549668"/>
              <a:gd name="connsiteY5" fmla="*/ 1679929 h 1680186"/>
              <a:gd name="connsiteX6" fmla="*/ 1848810 w 2549668"/>
              <a:gd name="connsiteY6" fmla="*/ 1389414 h 1680186"/>
              <a:gd name="connsiteX7" fmla="*/ 1363035 w 2549668"/>
              <a:gd name="connsiteY7" fmla="*/ 1618014 h 1680186"/>
              <a:gd name="connsiteX8" fmla="*/ 9 w 2549668"/>
              <a:gd name="connsiteY8" fmla="*/ 874061 h 1680186"/>
              <a:gd name="connsiteX0" fmla="*/ 109290 w 2658949"/>
              <a:gd name="connsiteY0" fmla="*/ 1377162 h 2183287"/>
              <a:gd name="connsiteX1" fmla="*/ 191206 w 2658949"/>
              <a:gd name="connsiteY1" fmla="*/ 39903 h 2183287"/>
              <a:gd name="connsiteX2" fmla="*/ 1736636 w 2658949"/>
              <a:gd name="connsiteY2" fmla="*/ 506523 h 2183287"/>
              <a:gd name="connsiteX3" fmla="*/ 2658181 w 2658949"/>
              <a:gd name="connsiteY3" fmla="*/ 1682914 h 2183287"/>
              <a:gd name="connsiteX4" fmla="*/ 2486729 w 2658949"/>
              <a:gd name="connsiteY4" fmla="*/ 1963954 h 2183287"/>
              <a:gd name="connsiteX5" fmla="*/ 2284325 w 2658949"/>
              <a:gd name="connsiteY5" fmla="*/ 2183030 h 2183287"/>
              <a:gd name="connsiteX6" fmla="*/ 1958091 w 2658949"/>
              <a:gd name="connsiteY6" fmla="*/ 1892515 h 2183287"/>
              <a:gd name="connsiteX7" fmla="*/ 1472316 w 2658949"/>
              <a:gd name="connsiteY7" fmla="*/ 2121115 h 2183287"/>
              <a:gd name="connsiteX8" fmla="*/ 109290 w 2658949"/>
              <a:gd name="connsiteY8" fmla="*/ 1377162 h 2183287"/>
              <a:gd name="connsiteX0" fmla="*/ 95012 w 2644671"/>
              <a:gd name="connsiteY0" fmla="*/ 1377162 h 2183287"/>
              <a:gd name="connsiteX1" fmla="*/ 176928 w 2644671"/>
              <a:gd name="connsiteY1" fmla="*/ 39903 h 2183287"/>
              <a:gd name="connsiteX2" fmla="*/ 1722358 w 2644671"/>
              <a:gd name="connsiteY2" fmla="*/ 506523 h 2183287"/>
              <a:gd name="connsiteX3" fmla="*/ 2643903 w 2644671"/>
              <a:gd name="connsiteY3" fmla="*/ 1682914 h 2183287"/>
              <a:gd name="connsiteX4" fmla="*/ 2472451 w 2644671"/>
              <a:gd name="connsiteY4" fmla="*/ 1963954 h 2183287"/>
              <a:gd name="connsiteX5" fmla="*/ 2270047 w 2644671"/>
              <a:gd name="connsiteY5" fmla="*/ 2183030 h 2183287"/>
              <a:gd name="connsiteX6" fmla="*/ 1943813 w 2644671"/>
              <a:gd name="connsiteY6" fmla="*/ 1892515 h 2183287"/>
              <a:gd name="connsiteX7" fmla="*/ 1458038 w 2644671"/>
              <a:gd name="connsiteY7" fmla="*/ 2121115 h 2183287"/>
              <a:gd name="connsiteX8" fmla="*/ 95012 w 2644671"/>
              <a:gd name="connsiteY8" fmla="*/ 1377162 h 2183287"/>
              <a:gd name="connsiteX0" fmla="*/ 10586 w 2560245"/>
              <a:gd name="connsiteY0" fmla="*/ 1377162 h 2183287"/>
              <a:gd name="connsiteX1" fmla="*/ 92502 w 2560245"/>
              <a:gd name="connsiteY1" fmla="*/ 39903 h 2183287"/>
              <a:gd name="connsiteX2" fmla="*/ 1637932 w 2560245"/>
              <a:gd name="connsiteY2" fmla="*/ 506523 h 2183287"/>
              <a:gd name="connsiteX3" fmla="*/ 2559477 w 2560245"/>
              <a:gd name="connsiteY3" fmla="*/ 1682914 h 2183287"/>
              <a:gd name="connsiteX4" fmla="*/ 2388025 w 2560245"/>
              <a:gd name="connsiteY4" fmla="*/ 1963954 h 2183287"/>
              <a:gd name="connsiteX5" fmla="*/ 2185621 w 2560245"/>
              <a:gd name="connsiteY5" fmla="*/ 2183030 h 2183287"/>
              <a:gd name="connsiteX6" fmla="*/ 1859387 w 2560245"/>
              <a:gd name="connsiteY6" fmla="*/ 1892515 h 2183287"/>
              <a:gd name="connsiteX7" fmla="*/ 1373612 w 2560245"/>
              <a:gd name="connsiteY7" fmla="*/ 2121115 h 2183287"/>
              <a:gd name="connsiteX8" fmla="*/ 10586 w 2560245"/>
              <a:gd name="connsiteY8" fmla="*/ 1377162 h 2183287"/>
              <a:gd name="connsiteX0" fmla="*/ 21208 w 2570867"/>
              <a:gd name="connsiteY0" fmla="*/ 1377162 h 2190041"/>
              <a:gd name="connsiteX1" fmla="*/ 103124 w 2570867"/>
              <a:gd name="connsiteY1" fmla="*/ 39903 h 2190041"/>
              <a:gd name="connsiteX2" fmla="*/ 1648554 w 2570867"/>
              <a:gd name="connsiteY2" fmla="*/ 506523 h 2190041"/>
              <a:gd name="connsiteX3" fmla="*/ 2570099 w 2570867"/>
              <a:gd name="connsiteY3" fmla="*/ 1682914 h 2190041"/>
              <a:gd name="connsiteX4" fmla="*/ 2398647 w 2570867"/>
              <a:gd name="connsiteY4" fmla="*/ 1963954 h 2190041"/>
              <a:gd name="connsiteX5" fmla="*/ 2196243 w 2570867"/>
              <a:gd name="connsiteY5" fmla="*/ 2183030 h 2190041"/>
              <a:gd name="connsiteX6" fmla="*/ 1870009 w 2570867"/>
              <a:gd name="connsiteY6" fmla="*/ 1892515 h 2190041"/>
              <a:gd name="connsiteX7" fmla="*/ 386014 w 2570867"/>
              <a:gd name="connsiteY7" fmla="*/ 2189695 h 2190041"/>
              <a:gd name="connsiteX8" fmla="*/ 21208 w 2570867"/>
              <a:gd name="connsiteY8" fmla="*/ 1377162 h 2190041"/>
              <a:gd name="connsiteX0" fmla="*/ 21208 w 2570867"/>
              <a:gd name="connsiteY0" fmla="*/ 1377162 h 2551131"/>
              <a:gd name="connsiteX1" fmla="*/ 103124 w 2570867"/>
              <a:gd name="connsiteY1" fmla="*/ 39903 h 2551131"/>
              <a:gd name="connsiteX2" fmla="*/ 1648554 w 2570867"/>
              <a:gd name="connsiteY2" fmla="*/ 506523 h 2551131"/>
              <a:gd name="connsiteX3" fmla="*/ 2570099 w 2570867"/>
              <a:gd name="connsiteY3" fmla="*/ 1682914 h 2551131"/>
              <a:gd name="connsiteX4" fmla="*/ 2398647 w 2570867"/>
              <a:gd name="connsiteY4" fmla="*/ 1963954 h 2551131"/>
              <a:gd name="connsiteX5" fmla="*/ 2196243 w 2570867"/>
              <a:gd name="connsiteY5" fmla="*/ 2183030 h 2551131"/>
              <a:gd name="connsiteX6" fmla="*/ 1138489 w 2570867"/>
              <a:gd name="connsiteY6" fmla="*/ 2540215 h 2551131"/>
              <a:gd name="connsiteX7" fmla="*/ 386014 w 2570867"/>
              <a:gd name="connsiteY7" fmla="*/ 2189695 h 2551131"/>
              <a:gd name="connsiteX8" fmla="*/ 21208 w 2570867"/>
              <a:gd name="connsiteY8" fmla="*/ 1377162 h 2551131"/>
              <a:gd name="connsiteX0" fmla="*/ 21208 w 2570867"/>
              <a:gd name="connsiteY0" fmla="*/ 1377162 h 2551131"/>
              <a:gd name="connsiteX1" fmla="*/ 103124 w 2570867"/>
              <a:gd name="connsiteY1" fmla="*/ 39903 h 2551131"/>
              <a:gd name="connsiteX2" fmla="*/ 1648554 w 2570867"/>
              <a:gd name="connsiteY2" fmla="*/ 506523 h 2551131"/>
              <a:gd name="connsiteX3" fmla="*/ 2570099 w 2570867"/>
              <a:gd name="connsiteY3" fmla="*/ 1682914 h 2551131"/>
              <a:gd name="connsiteX4" fmla="*/ 2398647 w 2570867"/>
              <a:gd name="connsiteY4" fmla="*/ 1963954 h 2551131"/>
              <a:gd name="connsiteX5" fmla="*/ 2196243 w 2570867"/>
              <a:gd name="connsiteY5" fmla="*/ 2183030 h 2551131"/>
              <a:gd name="connsiteX6" fmla="*/ 1138489 w 2570867"/>
              <a:gd name="connsiteY6" fmla="*/ 2540215 h 2551131"/>
              <a:gd name="connsiteX7" fmla="*/ 386014 w 2570867"/>
              <a:gd name="connsiteY7" fmla="*/ 2189695 h 2551131"/>
              <a:gd name="connsiteX8" fmla="*/ 21208 w 2570867"/>
              <a:gd name="connsiteY8" fmla="*/ 1377162 h 2551131"/>
              <a:gd name="connsiteX0" fmla="*/ 21208 w 2571298"/>
              <a:gd name="connsiteY0" fmla="*/ 1377162 h 2584694"/>
              <a:gd name="connsiteX1" fmla="*/ 103124 w 2571298"/>
              <a:gd name="connsiteY1" fmla="*/ 39903 h 2584694"/>
              <a:gd name="connsiteX2" fmla="*/ 1648554 w 2571298"/>
              <a:gd name="connsiteY2" fmla="*/ 506523 h 2584694"/>
              <a:gd name="connsiteX3" fmla="*/ 2570099 w 2571298"/>
              <a:gd name="connsiteY3" fmla="*/ 1682914 h 2584694"/>
              <a:gd name="connsiteX4" fmla="*/ 2398647 w 2571298"/>
              <a:gd name="connsiteY4" fmla="*/ 1963954 h 2584694"/>
              <a:gd name="connsiteX5" fmla="*/ 1906683 w 2571298"/>
              <a:gd name="connsiteY5" fmla="*/ 2495450 h 2584694"/>
              <a:gd name="connsiteX6" fmla="*/ 1138489 w 2571298"/>
              <a:gd name="connsiteY6" fmla="*/ 2540215 h 2584694"/>
              <a:gd name="connsiteX7" fmla="*/ 386014 w 2571298"/>
              <a:gd name="connsiteY7" fmla="*/ 2189695 h 2584694"/>
              <a:gd name="connsiteX8" fmla="*/ 21208 w 2571298"/>
              <a:gd name="connsiteY8" fmla="*/ 1377162 h 2584694"/>
              <a:gd name="connsiteX0" fmla="*/ 21208 w 3489146"/>
              <a:gd name="connsiteY0" fmla="*/ 1377162 h 2583605"/>
              <a:gd name="connsiteX1" fmla="*/ 103124 w 3489146"/>
              <a:gd name="connsiteY1" fmla="*/ 39903 h 2583605"/>
              <a:gd name="connsiteX2" fmla="*/ 1648554 w 3489146"/>
              <a:gd name="connsiteY2" fmla="*/ 506523 h 2583605"/>
              <a:gd name="connsiteX3" fmla="*/ 2570099 w 3489146"/>
              <a:gd name="connsiteY3" fmla="*/ 1682914 h 2583605"/>
              <a:gd name="connsiteX4" fmla="*/ 3480687 w 3489146"/>
              <a:gd name="connsiteY4" fmla="*/ 1986814 h 2583605"/>
              <a:gd name="connsiteX5" fmla="*/ 1906683 w 3489146"/>
              <a:gd name="connsiteY5" fmla="*/ 2495450 h 2583605"/>
              <a:gd name="connsiteX6" fmla="*/ 1138489 w 3489146"/>
              <a:gd name="connsiteY6" fmla="*/ 2540215 h 2583605"/>
              <a:gd name="connsiteX7" fmla="*/ 386014 w 3489146"/>
              <a:gd name="connsiteY7" fmla="*/ 2189695 h 2583605"/>
              <a:gd name="connsiteX8" fmla="*/ 21208 w 3489146"/>
              <a:gd name="connsiteY8" fmla="*/ 1377162 h 2583605"/>
              <a:gd name="connsiteX0" fmla="*/ 21208 w 3612370"/>
              <a:gd name="connsiteY0" fmla="*/ 1363531 h 2569974"/>
              <a:gd name="connsiteX1" fmla="*/ 103124 w 3612370"/>
              <a:gd name="connsiteY1" fmla="*/ 26272 h 2569974"/>
              <a:gd name="connsiteX2" fmla="*/ 1648554 w 3612370"/>
              <a:gd name="connsiteY2" fmla="*/ 492892 h 2569974"/>
              <a:gd name="connsiteX3" fmla="*/ 3514979 w 3612370"/>
              <a:gd name="connsiteY3" fmla="*/ 69083 h 2569974"/>
              <a:gd name="connsiteX4" fmla="*/ 3480687 w 3612370"/>
              <a:gd name="connsiteY4" fmla="*/ 1973183 h 2569974"/>
              <a:gd name="connsiteX5" fmla="*/ 1906683 w 3612370"/>
              <a:gd name="connsiteY5" fmla="*/ 2481819 h 2569974"/>
              <a:gd name="connsiteX6" fmla="*/ 1138489 w 3612370"/>
              <a:gd name="connsiteY6" fmla="*/ 2526584 h 2569974"/>
              <a:gd name="connsiteX7" fmla="*/ 386014 w 3612370"/>
              <a:gd name="connsiteY7" fmla="*/ 2176064 h 2569974"/>
              <a:gd name="connsiteX8" fmla="*/ 21208 w 3612370"/>
              <a:gd name="connsiteY8" fmla="*/ 1363531 h 2569974"/>
              <a:gd name="connsiteX0" fmla="*/ 21208 w 3612370"/>
              <a:gd name="connsiteY0" fmla="*/ 1579694 h 2786137"/>
              <a:gd name="connsiteX1" fmla="*/ 103124 w 3612370"/>
              <a:gd name="connsiteY1" fmla="*/ 242435 h 2786137"/>
              <a:gd name="connsiteX2" fmla="*/ 2067654 w 3612370"/>
              <a:gd name="connsiteY2" fmla="*/ 395 h 2786137"/>
              <a:gd name="connsiteX3" fmla="*/ 3514979 w 3612370"/>
              <a:gd name="connsiteY3" fmla="*/ 285246 h 2786137"/>
              <a:gd name="connsiteX4" fmla="*/ 3480687 w 3612370"/>
              <a:gd name="connsiteY4" fmla="*/ 2189346 h 2786137"/>
              <a:gd name="connsiteX5" fmla="*/ 1906683 w 3612370"/>
              <a:gd name="connsiteY5" fmla="*/ 2697982 h 2786137"/>
              <a:gd name="connsiteX6" fmla="*/ 1138489 w 3612370"/>
              <a:gd name="connsiteY6" fmla="*/ 2742747 h 2786137"/>
              <a:gd name="connsiteX7" fmla="*/ 386014 w 3612370"/>
              <a:gd name="connsiteY7" fmla="*/ 2392227 h 2786137"/>
              <a:gd name="connsiteX8" fmla="*/ 21208 w 3612370"/>
              <a:gd name="connsiteY8" fmla="*/ 1579694 h 2786137"/>
              <a:gd name="connsiteX0" fmla="*/ 21208 w 3612370"/>
              <a:gd name="connsiteY0" fmla="*/ 1613190 h 2819633"/>
              <a:gd name="connsiteX1" fmla="*/ 103124 w 3612370"/>
              <a:gd name="connsiteY1" fmla="*/ 275931 h 2819633"/>
              <a:gd name="connsiteX2" fmla="*/ 2067654 w 3612370"/>
              <a:gd name="connsiteY2" fmla="*/ 33891 h 2819633"/>
              <a:gd name="connsiteX3" fmla="*/ 3514979 w 3612370"/>
              <a:gd name="connsiteY3" fmla="*/ 318742 h 2819633"/>
              <a:gd name="connsiteX4" fmla="*/ 3480687 w 3612370"/>
              <a:gd name="connsiteY4" fmla="*/ 2222842 h 2819633"/>
              <a:gd name="connsiteX5" fmla="*/ 1906683 w 3612370"/>
              <a:gd name="connsiteY5" fmla="*/ 2731478 h 2819633"/>
              <a:gd name="connsiteX6" fmla="*/ 1138489 w 3612370"/>
              <a:gd name="connsiteY6" fmla="*/ 2776243 h 2819633"/>
              <a:gd name="connsiteX7" fmla="*/ 386014 w 3612370"/>
              <a:gd name="connsiteY7" fmla="*/ 2425723 h 2819633"/>
              <a:gd name="connsiteX8" fmla="*/ 21208 w 3612370"/>
              <a:gd name="connsiteY8" fmla="*/ 1613190 h 2819633"/>
              <a:gd name="connsiteX0" fmla="*/ 21208 w 3612370"/>
              <a:gd name="connsiteY0" fmla="*/ 1613190 h 2819633"/>
              <a:gd name="connsiteX1" fmla="*/ 103124 w 3612370"/>
              <a:gd name="connsiteY1" fmla="*/ 275931 h 2819633"/>
              <a:gd name="connsiteX2" fmla="*/ 2067654 w 3612370"/>
              <a:gd name="connsiteY2" fmla="*/ 33891 h 2819633"/>
              <a:gd name="connsiteX3" fmla="*/ 3514979 w 3612370"/>
              <a:gd name="connsiteY3" fmla="*/ 318742 h 2819633"/>
              <a:gd name="connsiteX4" fmla="*/ 3480687 w 3612370"/>
              <a:gd name="connsiteY4" fmla="*/ 2222842 h 2819633"/>
              <a:gd name="connsiteX5" fmla="*/ 1906683 w 3612370"/>
              <a:gd name="connsiteY5" fmla="*/ 2731478 h 2819633"/>
              <a:gd name="connsiteX6" fmla="*/ 1138489 w 3612370"/>
              <a:gd name="connsiteY6" fmla="*/ 2776243 h 2819633"/>
              <a:gd name="connsiteX7" fmla="*/ 386014 w 3612370"/>
              <a:gd name="connsiteY7" fmla="*/ 2425723 h 2819633"/>
              <a:gd name="connsiteX8" fmla="*/ 21208 w 3612370"/>
              <a:gd name="connsiteY8" fmla="*/ 1613190 h 2819633"/>
              <a:gd name="connsiteX0" fmla="*/ 21208 w 3627318"/>
              <a:gd name="connsiteY0" fmla="*/ 1613190 h 2819633"/>
              <a:gd name="connsiteX1" fmla="*/ 103124 w 3627318"/>
              <a:gd name="connsiteY1" fmla="*/ 275931 h 2819633"/>
              <a:gd name="connsiteX2" fmla="*/ 2067654 w 3627318"/>
              <a:gd name="connsiteY2" fmla="*/ 33891 h 2819633"/>
              <a:gd name="connsiteX3" fmla="*/ 3514979 w 3627318"/>
              <a:gd name="connsiteY3" fmla="*/ 318742 h 2819633"/>
              <a:gd name="connsiteX4" fmla="*/ 3480687 w 3627318"/>
              <a:gd name="connsiteY4" fmla="*/ 2222842 h 2819633"/>
              <a:gd name="connsiteX5" fmla="*/ 1906683 w 3627318"/>
              <a:gd name="connsiteY5" fmla="*/ 2731478 h 2819633"/>
              <a:gd name="connsiteX6" fmla="*/ 1138489 w 3627318"/>
              <a:gd name="connsiteY6" fmla="*/ 2776243 h 2819633"/>
              <a:gd name="connsiteX7" fmla="*/ 386014 w 3627318"/>
              <a:gd name="connsiteY7" fmla="*/ 2425723 h 2819633"/>
              <a:gd name="connsiteX8" fmla="*/ 21208 w 3627318"/>
              <a:gd name="connsiteY8" fmla="*/ 1613190 h 2819633"/>
              <a:gd name="connsiteX0" fmla="*/ 21208 w 3638717"/>
              <a:gd name="connsiteY0" fmla="*/ 1613190 h 2819633"/>
              <a:gd name="connsiteX1" fmla="*/ 103124 w 3638717"/>
              <a:gd name="connsiteY1" fmla="*/ 275931 h 2819633"/>
              <a:gd name="connsiteX2" fmla="*/ 2067654 w 3638717"/>
              <a:gd name="connsiteY2" fmla="*/ 33891 h 2819633"/>
              <a:gd name="connsiteX3" fmla="*/ 3514979 w 3638717"/>
              <a:gd name="connsiteY3" fmla="*/ 318742 h 2819633"/>
              <a:gd name="connsiteX4" fmla="*/ 3538991 w 3638717"/>
              <a:gd name="connsiteY4" fmla="*/ 1357520 h 2819633"/>
              <a:gd name="connsiteX5" fmla="*/ 3480687 w 3638717"/>
              <a:gd name="connsiteY5" fmla="*/ 2222842 h 2819633"/>
              <a:gd name="connsiteX6" fmla="*/ 1906683 w 3638717"/>
              <a:gd name="connsiteY6" fmla="*/ 2731478 h 2819633"/>
              <a:gd name="connsiteX7" fmla="*/ 1138489 w 3638717"/>
              <a:gd name="connsiteY7" fmla="*/ 2776243 h 2819633"/>
              <a:gd name="connsiteX8" fmla="*/ 386014 w 3638717"/>
              <a:gd name="connsiteY8" fmla="*/ 2425723 h 2819633"/>
              <a:gd name="connsiteX9" fmla="*/ 21208 w 3638717"/>
              <a:gd name="connsiteY9" fmla="*/ 1613190 h 2819633"/>
              <a:gd name="connsiteX0" fmla="*/ 21208 w 3617241"/>
              <a:gd name="connsiteY0" fmla="*/ 1613190 h 2819633"/>
              <a:gd name="connsiteX1" fmla="*/ 103124 w 3617241"/>
              <a:gd name="connsiteY1" fmla="*/ 275931 h 2819633"/>
              <a:gd name="connsiteX2" fmla="*/ 2067654 w 3617241"/>
              <a:gd name="connsiteY2" fmla="*/ 33891 h 2819633"/>
              <a:gd name="connsiteX3" fmla="*/ 3514979 w 3617241"/>
              <a:gd name="connsiteY3" fmla="*/ 318742 h 2819633"/>
              <a:gd name="connsiteX4" fmla="*/ 3538991 w 3617241"/>
              <a:gd name="connsiteY4" fmla="*/ 1357520 h 2819633"/>
              <a:gd name="connsiteX5" fmla="*/ 3480687 w 3617241"/>
              <a:gd name="connsiteY5" fmla="*/ 2222842 h 2819633"/>
              <a:gd name="connsiteX6" fmla="*/ 1906683 w 3617241"/>
              <a:gd name="connsiteY6" fmla="*/ 2731478 h 2819633"/>
              <a:gd name="connsiteX7" fmla="*/ 1138489 w 3617241"/>
              <a:gd name="connsiteY7" fmla="*/ 2776243 h 2819633"/>
              <a:gd name="connsiteX8" fmla="*/ 386014 w 3617241"/>
              <a:gd name="connsiteY8" fmla="*/ 2425723 h 2819633"/>
              <a:gd name="connsiteX9" fmla="*/ 21208 w 3617241"/>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17846 w 3565123"/>
              <a:gd name="connsiteY0" fmla="*/ 1613190 h 2819633"/>
              <a:gd name="connsiteX1" fmla="*/ 99762 w 3565123"/>
              <a:gd name="connsiteY1" fmla="*/ 275931 h 2819633"/>
              <a:gd name="connsiteX2" fmla="*/ 2064292 w 3565123"/>
              <a:gd name="connsiteY2" fmla="*/ 33891 h 2819633"/>
              <a:gd name="connsiteX3" fmla="*/ 3511617 w 3565123"/>
              <a:gd name="connsiteY3" fmla="*/ 318742 h 2819633"/>
              <a:gd name="connsiteX4" fmla="*/ 3535629 w 3565123"/>
              <a:gd name="connsiteY4" fmla="*/ 1357520 h 2819633"/>
              <a:gd name="connsiteX5" fmla="*/ 3477325 w 3565123"/>
              <a:gd name="connsiteY5" fmla="*/ 2222842 h 2819633"/>
              <a:gd name="connsiteX6" fmla="*/ 1903321 w 3565123"/>
              <a:gd name="connsiteY6" fmla="*/ 2731478 h 2819633"/>
              <a:gd name="connsiteX7" fmla="*/ 1135127 w 3565123"/>
              <a:gd name="connsiteY7" fmla="*/ 2776243 h 2819633"/>
              <a:gd name="connsiteX8" fmla="*/ 336932 w 3565123"/>
              <a:gd name="connsiteY8" fmla="*/ 2463823 h 2819633"/>
              <a:gd name="connsiteX9" fmla="*/ 17846 w 3565123"/>
              <a:gd name="connsiteY9" fmla="*/ 1613190 h 2819633"/>
              <a:gd name="connsiteX0" fmla="*/ 17846 w 3565123"/>
              <a:gd name="connsiteY0" fmla="*/ 1613190 h 2830692"/>
              <a:gd name="connsiteX1" fmla="*/ 99762 w 3565123"/>
              <a:gd name="connsiteY1" fmla="*/ 275931 h 2830692"/>
              <a:gd name="connsiteX2" fmla="*/ 2064292 w 3565123"/>
              <a:gd name="connsiteY2" fmla="*/ 33891 h 2830692"/>
              <a:gd name="connsiteX3" fmla="*/ 3511617 w 3565123"/>
              <a:gd name="connsiteY3" fmla="*/ 318742 h 2830692"/>
              <a:gd name="connsiteX4" fmla="*/ 3535629 w 3565123"/>
              <a:gd name="connsiteY4" fmla="*/ 1357520 h 2830692"/>
              <a:gd name="connsiteX5" fmla="*/ 3477325 w 3565123"/>
              <a:gd name="connsiteY5" fmla="*/ 2222842 h 2830692"/>
              <a:gd name="connsiteX6" fmla="*/ 1903321 w 3565123"/>
              <a:gd name="connsiteY6" fmla="*/ 2731478 h 2830692"/>
              <a:gd name="connsiteX7" fmla="*/ 1036067 w 3565123"/>
              <a:gd name="connsiteY7" fmla="*/ 2791483 h 2830692"/>
              <a:gd name="connsiteX8" fmla="*/ 336932 w 3565123"/>
              <a:gd name="connsiteY8" fmla="*/ 2463823 h 2830692"/>
              <a:gd name="connsiteX9" fmla="*/ 17846 w 3565123"/>
              <a:gd name="connsiteY9" fmla="*/ 1613190 h 2830692"/>
              <a:gd name="connsiteX0" fmla="*/ 17846 w 3565123"/>
              <a:gd name="connsiteY0" fmla="*/ 1613190 h 2810538"/>
              <a:gd name="connsiteX1" fmla="*/ 99762 w 3565123"/>
              <a:gd name="connsiteY1" fmla="*/ 275931 h 2810538"/>
              <a:gd name="connsiteX2" fmla="*/ 2064292 w 3565123"/>
              <a:gd name="connsiteY2" fmla="*/ 33891 h 2810538"/>
              <a:gd name="connsiteX3" fmla="*/ 3511617 w 3565123"/>
              <a:gd name="connsiteY3" fmla="*/ 318742 h 2810538"/>
              <a:gd name="connsiteX4" fmla="*/ 3535629 w 3565123"/>
              <a:gd name="connsiteY4" fmla="*/ 1357520 h 2810538"/>
              <a:gd name="connsiteX5" fmla="*/ 3477325 w 3565123"/>
              <a:gd name="connsiteY5" fmla="*/ 2222842 h 2810538"/>
              <a:gd name="connsiteX6" fmla="*/ 1903321 w 3565123"/>
              <a:gd name="connsiteY6" fmla="*/ 2731478 h 2810538"/>
              <a:gd name="connsiteX7" fmla="*/ 1036067 w 3565123"/>
              <a:gd name="connsiteY7" fmla="*/ 2791483 h 2810538"/>
              <a:gd name="connsiteX8" fmla="*/ 336932 w 3565123"/>
              <a:gd name="connsiteY8" fmla="*/ 2463823 h 2810538"/>
              <a:gd name="connsiteX9" fmla="*/ 17846 w 3565123"/>
              <a:gd name="connsiteY9" fmla="*/ 1613190 h 2810538"/>
              <a:gd name="connsiteX0" fmla="*/ 17846 w 3565123"/>
              <a:gd name="connsiteY0" fmla="*/ 1613190 h 2810538"/>
              <a:gd name="connsiteX1" fmla="*/ 99762 w 3565123"/>
              <a:gd name="connsiteY1" fmla="*/ 275931 h 2810538"/>
              <a:gd name="connsiteX2" fmla="*/ 2064292 w 3565123"/>
              <a:gd name="connsiteY2" fmla="*/ 33891 h 2810538"/>
              <a:gd name="connsiteX3" fmla="*/ 3511617 w 3565123"/>
              <a:gd name="connsiteY3" fmla="*/ 318742 h 2810538"/>
              <a:gd name="connsiteX4" fmla="*/ 3535629 w 3565123"/>
              <a:gd name="connsiteY4" fmla="*/ 1357520 h 2810538"/>
              <a:gd name="connsiteX5" fmla="*/ 3477325 w 3565123"/>
              <a:gd name="connsiteY5" fmla="*/ 2222842 h 2810538"/>
              <a:gd name="connsiteX6" fmla="*/ 1903321 w 3565123"/>
              <a:gd name="connsiteY6" fmla="*/ 2731478 h 2810538"/>
              <a:gd name="connsiteX7" fmla="*/ 1036067 w 3565123"/>
              <a:gd name="connsiteY7" fmla="*/ 2791483 h 2810538"/>
              <a:gd name="connsiteX8" fmla="*/ 336932 w 3565123"/>
              <a:gd name="connsiteY8" fmla="*/ 2463823 h 2810538"/>
              <a:gd name="connsiteX9" fmla="*/ 17846 w 3565123"/>
              <a:gd name="connsiteY9" fmla="*/ 1613190 h 2810538"/>
              <a:gd name="connsiteX0" fmla="*/ 17846 w 3565123"/>
              <a:gd name="connsiteY0" fmla="*/ 1668439 h 2865787"/>
              <a:gd name="connsiteX1" fmla="*/ 99762 w 3565123"/>
              <a:gd name="connsiteY1" fmla="*/ 331180 h 2865787"/>
              <a:gd name="connsiteX2" fmla="*/ 2201452 w 3565123"/>
              <a:gd name="connsiteY2" fmla="*/ 28180 h 2865787"/>
              <a:gd name="connsiteX3" fmla="*/ 3511617 w 3565123"/>
              <a:gd name="connsiteY3" fmla="*/ 373991 h 2865787"/>
              <a:gd name="connsiteX4" fmla="*/ 3535629 w 3565123"/>
              <a:gd name="connsiteY4" fmla="*/ 1412769 h 2865787"/>
              <a:gd name="connsiteX5" fmla="*/ 3477325 w 3565123"/>
              <a:gd name="connsiteY5" fmla="*/ 2278091 h 2865787"/>
              <a:gd name="connsiteX6" fmla="*/ 1903321 w 3565123"/>
              <a:gd name="connsiteY6" fmla="*/ 2786727 h 2865787"/>
              <a:gd name="connsiteX7" fmla="*/ 1036067 w 3565123"/>
              <a:gd name="connsiteY7" fmla="*/ 2846732 h 2865787"/>
              <a:gd name="connsiteX8" fmla="*/ 336932 w 3565123"/>
              <a:gd name="connsiteY8" fmla="*/ 2519072 h 2865787"/>
              <a:gd name="connsiteX9" fmla="*/ 17846 w 3565123"/>
              <a:gd name="connsiteY9" fmla="*/ 1668439 h 2865787"/>
              <a:gd name="connsiteX0" fmla="*/ 17846 w 3565123"/>
              <a:gd name="connsiteY0" fmla="*/ 1640503 h 2837851"/>
              <a:gd name="connsiteX1" fmla="*/ 99762 w 3565123"/>
              <a:gd name="connsiteY1" fmla="*/ 303244 h 2837851"/>
              <a:gd name="connsiteX2" fmla="*/ 2201452 w 3565123"/>
              <a:gd name="connsiteY2" fmla="*/ 244 h 2837851"/>
              <a:gd name="connsiteX3" fmla="*/ 3511617 w 3565123"/>
              <a:gd name="connsiteY3" fmla="*/ 346055 h 2837851"/>
              <a:gd name="connsiteX4" fmla="*/ 3535629 w 3565123"/>
              <a:gd name="connsiteY4" fmla="*/ 1384833 h 2837851"/>
              <a:gd name="connsiteX5" fmla="*/ 3477325 w 3565123"/>
              <a:gd name="connsiteY5" fmla="*/ 2250155 h 2837851"/>
              <a:gd name="connsiteX6" fmla="*/ 1903321 w 3565123"/>
              <a:gd name="connsiteY6" fmla="*/ 2758791 h 2837851"/>
              <a:gd name="connsiteX7" fmla="*/ 1036067 w 3565123"/>
              <a:gd name="connsiteY7" fmla="*/ 2818796 h 2837851"/>
              <a:gd name="connsiteX8" fmla="*/ 336932 w 3565123"/>
              <a:gd name="connsiteY8" fmla="*/ 2491136 h 2837851"/>
              <a:gd name="connsiteX9" fmla="*/ 17846 w 3565123"/>
              <a:gd name="connsiteY9" fmla="*/ 1640503 h 2837851"/>
              <a:gd name="connsiteX0" fmla="*/ 17846 w 3565123"/>
              <a:gd name="connsiteY0" fmla="*/ 1564528 h 2761876"/>
              <a:gd name="connsiteX1" fmla="*/ 99762 w 3565123"/>
              <a:gd name="connsiteY1" fmla="*/ 227269 h 2761876"/>
              <a:gd name="connsiteX2" fmla="*/ 2049052 w 3565123"/>
              <a:gd name="connsiteY2" fmla="*/ 469 h 2761876"/>
              <a:gd name="connsiteX3" fmla="*/ 3511617 w 3565123"/>
              <a:gd name="connsiteY3" fmla="*/ 270080 h 2761876"/>
              <a:gd name="connsiteX4" fmla="*/ 3535629 w 3565123"/>
              <a:gd name="connsiteY4" fmla="*/ 1308858 h 2761876"/>
              <a:gd name="connsiteX5" fmla="*/ 3477325 w 3565123"/>
              <a:gd name="connsiteY5" fmla="*/ 2174180 h 2761876"/>
              <a:gd name="connsiteX6" fmla="*/ 1903321 w 3565123"/>
              <a:gd name="connsiteY6" fmla="*/ 2682816 h 2761876"/>
              <a:gd name="connsiteX7" fmla="*/ 1036067 w 3565123"/>
              <a:gd name="connsiteY7" fmla="*/ 2742821 h 2761876"/>
              <a:gd name="connsiteX8" fmla="*/ 336932 w 3565123"/>
              <a:gd name="connsiteY8" fmla="*/ 2415161 h 2761876"/>
              <a:gd name="connsiteX9" fmla="*/ 17846 w 3565123"/>
              <a:gd name="connsiteY9" fmla="*/ 1564528 h 2761876"/>
              <a:gd name="connsiteX0" fmla="*/ 17846 w 3565123"/>
              <a:gd name="connsiteY0" fmla="*/ 1564528 h 2761876"/>
              <a:gd name="connsiteX1" fmla="*/ 99762 w 3565123"/>
              <a:gd name="connsiteY1" fmla="*/ 227269 h 2761876"/>
              <a:gd name="connsiteX2" fmla="*/ 2049052 w 3565123"/>
              <a:gd name="connsiteY2" fmla="*/ 469 h 2761876"/>
              <a:gd name="connsiteX3" fmla="*/ 3511617 w 3565123"/>
              <a:gd name="connsiteY3" fmla="*/ 270080 h 2761876"/>
              <a:gd name="connsiteX4" fmla="*/ 3535629 w 3565123"/>
              <a:gd name="connsiteY4" fmla="*/ 1308858 h 2761876"/>
              <a:gd name="connsiteX5" fmla="*/ 3477325 w 3565123"/>
              <a:gd name="connsiteY5" fmla="*/ 2174180 h 2761876"/>
              <a:gd name="connsiteX6" fmla="*/ 1903321 w 3565123"/>
              <a:gd name="connsiteY6" fmla="*/ 2682816 h 2761876"/>
              <a:gd name="connsiteX7" fmla="*/ 1036067 w 3565123"/>
              <a:gd name="connsiteY7" fmla="*/ 2742821 h 2761876"/>
              <a:gd name="connsiteX8" fmla="*/ 336932 w 3565123"/>
              <a:gd name="connsiteY8" fmla="*/ 2415161 h 2761876"/>
              <a:gd name="connsiteX9" fmla="*/ 17846 w 3565123"/>
              <a:gd name="connsiteY9" fmla="*/ 1564528 h 276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5123" h="2761876">
                <a:moveTo>
                  <a:pt x="17846" y="1564528"/>
                </a:moveTo>
                <a:cubicBezTo>
                  <a:pt x="-21682" y="1199879"/>
                  <a:pt x="3956" y="364914"/>
                  <a:pt x="99762" y="227269"/>
                </a:cubicBezTo>
                <a:cubicBezTo>
                  <a:pt x="208903" y="67716"/>
                  <a:pt x="1663290" y="-6666"/>
                  <a:pt x="2049052" y="469"/>
                </a:cubicBezTo>
                <a:cubicBezTo>
                  <a:pt x="2434814" y="7604"/>
                  <a:pt x="3167334" y="115515"/>
                  <a:pt x="3511617" y="270080"/>
                </a:cubicBezTo>
                <a:cubicBezTo>
                  <a:pt x="3612060" y="653245"/>
                  <a:pt x="3541344" y="991508"/>
                  <a:pt x="3535629" y="1308858"/>
                </a:cubicBezTo>
                <a:cubicBezTo>
                  <a:pt x="3529914" y="1626208"/>
                  <a:pt x="3513156" y="1952807"/>
                  <a:pt x="3477325" y="2174180"/>
                </a:cubicBezTo>
                <a:cubicBezTo>
                  <a:pt x="3441494" y="2395553"/>
                  <a:pt x="2310197" y="2588043"/>
                  <a:pt x="1903321" y="2682816"/>
                </a:cubicBezTo>
                <a:cubicBezTo>
                  <a:pt x="1496445" y="2777589"/>
                  <a:pt x="1296338" y="2772508"/>
                  <a:pt x="1036067" y="2742821"/>
                </a:cubicBezTo>
                <a:cubicBezTo>
                  <a:pt x="920576" y="2667414"/>
                  <a:pt x="610458" y="2535343"/>
                  <a:pt x="336932" y="2415161"/>
                </a:cubicBezTo>
                <a:cubicBezTo>
                  <a:pt x="113889" y="2349271"/>
                  <a:pt x="57374" y="1929177"/>
                  <a:pt x="17846" y="1564528"/>
                </a:cubicBez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CasellaDiTesto 17">
            <a:extLst>
              <a:ext uri="{FF2B5EF4-FFF2-40B4-BE49-F238E27FC236}">
                <a16:creationId xmlns:a16="http://schemas.microsoft.com/office/drawing/2014/main" id="{39EF31C7-0D7C-F145-B06F-4D0551BAC9DA}"/>
              </a:ext>
            </a:extLst>
          </p:cNvPr>
          <p:cNvSpPr txBox="1"/>
          <p:nvPr/>
        </p:nvSpPr>
        <p:spPr>
          <a:xfrm>
            <a:off x="955569" y="-476463"/>
            <a:ext cx="957262" cy="246221"/>
          </a:xfrm>
          <a:prstGeom prst="rect">
            <a:avLst/>
          </a:prstGeom>
          <a:noFill/>
        </p:spPr>
        <p:txBody>
          <a:bodyPr wrap="square" rtlCol="0">
            <a:spAutoFit/>
          </a:bodyPr>
          <a:lstStyle/>
          <a:p>
            <a:r>
              <a:rPr lang="it-IT" sz="1000" dirty="0">
                <a:solidFill>
                  <a:schemeClr val="accent2"/>
                </a:solidFill>
                <a:latin typeface="Impact" panose="020B0806030902050204" pitchFamily="34" charset="0"/>
              </a:rPr>
              <a:t>BUILDING</a:t>
            </a:r>
          </a:p>
        </p:txBody>
      </p:sp>
      <p:sp>
        <p:nvSpPr>
          <p:cNvPr id="16" name="Mezza cornice 15">
            <a:extLst>
              <a:ext uri="{FF2B5EF4-FFF2-40B4-BE49-F238E27FC236}">
                <a16:creationId xmlns:a16="http://schemas.microsoft.com/office/drawing/2014/main" id="{D5DAD0CB-ABEC-7A1A-19A2-B10E0C1C30A5}"/>
              </a:ext>
            </a:extLst>
          </p:cNvPr>
          <p:cNvSpPr>
            <a:spLocks noChangeAspect="1"/>
          </p:cNvSpPr>
          <p:nvPr/>
        </p:nvSpPr>
        <p:spPr>
          <a:xfrm>
            <a:off x="474173" y="-444262"/>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0" name="CasellaDiTesto 19">
            <a:extLst>
              <a:ext uri="{FF2B5EF4-FFF2-40B4-BE49-F238E27FC236}">
                <a16:creationId xmlns:a16="http://schemas.microsoft.com/office/drawing/2014/main" id="{45D55AA3-2204-E1A6-51AC-E4D3F23822E8}"/>
              </a:ext>
            </a:extLst>
          </p:cNvPr>
          <p:cNvSpPr txBox="1"/>
          <p:nvPr/>
        </p:nvSpPr>
        <p:spPr>
          <a:xfrm>
            <a:off x="1294842" y="1993286"/>
            <a:ext cx="957262" cy="246221"/>
          </a:xfrm>
          <a:prstGeom prst="rect">
            <a:avLst/>
          </a:prstGeom>
          <a:noFill/>
        </p:spPr>
        <p:txBody>
          <a:bodyPr wrap="square" rtlCol="0">
            <a:spAutoFit/>
          </a:bodyPr>
          <a:lstStyle/>
          <a:p>
            <a:r>
              <a:rPr lang="it-IT" sz="1000" dirty="0">
                <a:solidFill>
                  <a:schemeClr val="accent6"/>
                </a:solidFill>
                <a:latin typeface="Impact" panose="020B0806030902050204" pitchFamily="34" charset="0"/>
              </a:rPr>
              <a:t>TRAFFIC LIGHT</a:t>
            </a:r>
          </a:p>
        </p:txBody>
      </p:sp>
      <p:sp>
        <p:nvSpPr>
          <p:cNvPr id="21" name="Mezza cornice 20">
            <a:extLst>
              <a:ext uri="{FF2B5EF4-FFF2-40B4-BE49-F238E27FC236}">
                <a16:creationId xmlns:a16="http://schemas.microsoft.com/office/drawing/2014/main" id="{D33D3EE5-6F25-7C26-3088-D80D78A3203C}"/>
              </a:ext>
            </a:extLst>
          </p:cNvPr>
          <p:cNvSpPr>
            <a:spLocks noChangeAspect="1"/>
          </p:cNvSpPr>
          <p:nvPr/>
        </p:nvSpPr>
        <p:spPr>
          <a:xfrm rot="10800000">
            <a:off x="1303321" y="3428925"/>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2" name="Mezza cornice 21">
            <a:extLst>
              <a:ext uri="{FF2B5EF4-FFF2-40B4-BE49-F238E27FC236}">
                <a16:creationId xmlns:a16="http://schemas.microsoft.com/office/drawing/2014/main" id="{D9287999-2ED2-E530-D6CE-3F06A45C5EB6}"/>
              </a:ext>
            </a:extLst>
          </p:cNvPr>
          <p:cNvSpPr>
            <a:spLocks noChangeAspect="1"/>
          </p:cNvSpPr>
          <p:nvPr/>
        </p:nvSpPr>
        <p:spPr>
          <a:xfrm>
            <a:off x="768155" y="2029960"/>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CasellaDiTesto 23">
            <a:extLst>
              <a:ext uri="{FF2B5EF4-FFF2-40B4-BE49-F238E27FC236}">
                <a16:creationId xmlns:a16="http://schemas.microsoft.com/office/drawing/2014/main" id="{3264C8D2-5E1D-AD13-EB27-91BF24BF89D2}"/>
              </a:ext>
            </a:extLst>
          </p:cNvPr>
          <p:cNvSpPr txBox="1"/>
          <p:nvPr/>
        </p:nvSpPr>
        <p:spPr>
          <a:xfrm>
            <a:off x="4700961" y="2101085"/>
            <a:ext cx="957262" cy="246221"/>
          </a:xfrm>
          <a:prstGeom prst="rect">
            <a:avLst/>
          </a:prstGeom>
          <a:noFill/>
        </p:spPr>
        <p:txBody>
          <a:bodyPr wrap="square" rtlCol="0">
            <a:spAutoFit/>
          </a:bodyPr>
          <a:lstStyle/>
          <a:p>
            <a:r>
              <a:rPr lang="it-IT" sz="1000" dirty="0">
                <a:solidFill>
                  <a:schemeClr val="accent1"/>
                </a:solidFill>
                <a:latin typeface="Impact" panose="020B0806030902050204" pitchFamily="34" charset="0"/>
              </a:rPr>
              <a:t>AUTO</a:t>
            </a:r>
          </a:p>
        </p:txBody>
      </p:sp>
      <p:sp>
        <p:nvSpPr>
          <p:cNvPr id="25" name="Mezza cornice 24">
            <a:extLst>
              <a:ext uri="{FF2B5EF4-FFF2-40B4-BE49-F238E27FC236}">
                <a16:creationId xmlns:a16="http://schemas.microsoft.com/office/drawing/2014/main" id="{1E46B674-6F37-931C-B8E4-209FB447311E}"/>
              </a:ext>
            </a:extLst>
          </p:cNvPr>
          <p:cNvSpPr>
            <a:spLocks noChangeAspect="1"/>
          </p:cNvSpPr>
          <p:nvPr/>
        </p:nvSpPr>
        <p:spPr>
          <a:xfrm rot="10800000">
            <a:off x="5570590" y="2778488"/>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6" name="Mezza cornice 25">
            <a:extLst>
              <a:ext uri="{FF2B5EF4-FFF2-40B4-BE49-F238E27FC236}">
                <a16:creationId xmlns:a16="http://schemas.microsoft.com/office/drawing/2014/main" id="{5A98BEBB-E38B-A78E-D916-C9E2F10DB9AE}"/>
              </a:ext>
            </a:extLst>
          </p:cNvPr>
          <p:cNvSpPr>
            <a:spLocks noChangeAspect="1"/>
          </p:cNvSpPr>
          <p:nvPr/>
        </p:nvSpPr>
        <p:spPr>
          <a:xfrm>
            <a:off x="4222000" y="2114238"/>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7" name="Ovale 26">
            <a:extLst>
              <a:ext uri="{FF2B5EF4-FFF2-40B4-BE49-F238E27FC236}">
                <a16:creationId xmlns:a16="http://schemas.microsoft.com/office/drawing/2014/main" id="{E3439B00-79F5-C561-F1CB-E5788B89F48E}"/>
              </a:ext>
            </a:extLst>
          </p:cNvPr>
          <p:cNvSpPr/>
          <p:nvPr/>
        </p:nvSpPr>
        <p:spPr>
          <a:xfrm>
            <a:off x="1057636" y="2239507"/>
            <a:ext cx="514174" cy="1572122"/>
          </a:xfrm>
          <a:custGeom>
            <a:avLst/>
            <a:gdLst>
              <a:gd name="connsiteX0" fmla="*/ 0 w 439029"/>
              <a:gd name="connsiteY0" fmla="*/ 784564 h 1569128"/>
              <a:gd name="connsiteX1" fmla="*/ 219515 w 439029"/>
              <a:gd name="connsiteY1" fmla="*/ 0 h 1569128"/>
              <a:gd name="connsiteX2" fmla="*/ 439030 w 439029"/>
              <a:gd name="connsiteY2" fmla="*/ 784564 h 1569128"/>
              <a:gd name="connsiteX3" fmla="*/ 219515 w 439029"/>
              <a:gd name="connsiteY3" fmla="*/ 1569128 h 1569128"/>
              <a:gd name="connsiteX4" fmla="*/ 0 w 439029"/>
              <a:gd name="connsiteY4" fmla="*/ 784564 h 1569128"/>
              <a:gd name="connsiteX0" fmla="*/ 98915 w 537945"/>
              <a:gd name="connsiteY0" fmla="*/ 741701 h 1526265"/>
              <a:gd name="connsiteX1" fmla="*/ 51730 w 537945"/>
              <a:gd name="connsiteY1" fmla="*/ 0 h 1526265"/>
              <a:gd name="connsiteX2" fmla="*/ 537945 w 537945"/>
              <a:gd name="connsiteY2" fmla="*/ 741701 h 1526265"/>
              <a:gd name="connsiteX3" fmla="*/ 318430 w 537945"/>
              <a:gd name="connsiteY3" fmla="*/ 1526265 h 1526265"/>
              <a:gd name="connsiteX4" fmla="*/ 98915 w 537945"/>
              <a:gd name="connsiteY4" fmla="*/ 741701 h 1526265"/>
              <a:gd name="connsiteX0" fmla="*/ 76264 w 496244"/>
              <a:gd name="connsiteY0" fmla="*/ 748413 h 1534802"/>
              <a:gd name="connsiteX1" fmla="*/ 29079 w 496244"/>
              <a:gd name="connsiteY1" fmla="*/ 6712 h 1534802"/>
              <a:gd name="connsiteX2" fmla="*/ 496244 w 496244"/>
              <a:gd name="connsiteY2" fmla="*/ 519813 h 1534802"/>
              <a:gd name="connsiteX3" fmla="*/ 295779 w 496244"/>
              <a:gd name="connsiteY3" fmla="*/ 1532977 h 1534802"/>
              <a:gd name="connsiteX4" fmla="*/ 76264 w 496244"/>
              <a:gd name="connsiteY4" fmla="*/ 748413 h 1534802"/>
              <a:gd name="connsiteX0" fmla="*/ 76264 w 496706"/>
              <a:gd name="connsiteY0" fmla="*/ 748413 h 1534802"/>
              <a:gd name="connsiteX1" fmla="*/ 29079 w 496706"/>
              <a:gd name="connsiteY1" fmla="*/ 6712 h 1534802"/>
              <a:gd name="connsiteX2" fmla="*/ 496244 w 496706"/>
              <a:gd name="connsiteY2" fmla="*/ 519813 h 1534802"/>
              <a:gd name="connsiteX3" fmla="*/ 295779 w 496706"/>
              <a:gd name="connsiteY3" fmla="*/ 1532977 h 1534802"/>
              <a:gd name="connsiteX4" fmla="*/ 76264 w 496706"/>
              <a:gd name="connsiteY4" fmla="*/ 748413 h 1534802"/>
              <a:gd name="connsiteX0" fmla="*/ 76264 w 496706"/>
              <a:gd name="connsiteY0" fmla="*/ 756538 h 1542927"/>
              <a:gd name="connsiteX1" fmla="*/ 29079 w 496706"/>
              <a:gd name="connsiteY1" fmla="*/ 14837 h 1542927"/>
              <a:gd name="connsiteX2" fmla="*/ 496244 w 496706"/>
              <a:gd name="connsiteY2" fmla="*/ 527938 h 1542927"/>
              <a:gd name="connsiteX3" fmla="*/ 295779 w 496706"/>
              <a:gd name="connsiteY3" fmla="*/ 1541102 h 1542927"/>
              <a:gd name="connsiteX4" fmla="*/ 76264 w 496706"/>
              <a:gd name="connsiteY4" fmla="*/ 756538 h 1542927"/>
              <a:gd name="connsiteX0" fmla="*/ 81630 w 509046"/>
              <a:gd name="connsiteY0" fmla="*/ 756538 h 1547676"/>
              <a:gd name="connsiteX1" fmla="*/ 34445 w 509046"/>
              <a:gd name="connsiteY1" fmla="*/ 14837 h 1547676"/>
              <a:gd name="connsiteX2" fmla="*/ 501610 w 509046"/>
              <a:gd name="connsiteY2" fmla="*/ 527938 h 1547676"/>
              <a:gd name="connsiteX3" fmla="*/ 453545 w 509046"/>
              <a:gd name="connsiteY3" fmla="*/ 1545864 h 1547676"/>
              <a:gd name="connsiteX4" fmla="*/ 81630 w 509046"/>
              <a:gd name="connsiteY4" fmla="*/ 756538 h 1547676"/>
              <a:gd name="connsiteX0" fmla="*/ 73460 w 496932"/>
              <a:gd name="connsiteY0" fmla="*/ 756538 h 1585959"/>
              <a:gd name="connsiteX1" fmla="*/ 26275 w 496932"/>
              <a:gd name="connsiteY1" fmla="*/ 14837 h 1585959"/>
              <a:gd name="connsiteX2" fmla="*/ 493440 w 496932"/>
              <a:gd name="connsiteY2" fmla="*/ 527938 h 1585959"/>
              <a:gd name="connsiteX3" fmla="*/ 445375 w 496932"/>
              <a:gd name="connsiteY3" fmla="*/ 1545864 h 1585959"/>
              <a:gd name="connsiteX4" fmla="*/ 196229 w 496932"/>
              <a:gd name="connsiteY4" fmla="*/ 1320732 h 1585959"/>
              <a:gd name="connsiteX5" fmla="*/ 73460 w 496932"/>
              <a:gd name="connsiteY5" fmla="*/ 756538 h 1585959"/>
              <a:gd name="connsiteX0" fmla="*/ 73460 w 496932"/>
              <a:gd name="connsiteY0" fmla="*/ 756538 h 1585959"/>
              <a:gd name="connsiteX1" fmla="*/ 26275 w 496932"/>
              <a:gd name="connsiteY1" fmla="*/ 14837 h 1585959"/>
              <a:gd name="connsiteX2" fmla="*/ 493440 w 496932"/>
              <a:gd name="connsiteY2" fmla="*/ 527938 h 1585959"/>
              <a:gd name="connsiteX3" fmla="*/ 445375 w 496932"/>
              <a:gd name="connsiteY3" fmla="*/ 1545864 h 1585959"/>
              <a:gd name="connsiteX4" fmla="*/ 196229 w 496932"/>
              <a:gd name="connsiteY4" fmla="*/ 1320732 h 1585959"/>
              <a:gd name="connsiteX5" fmla="*/ 73460 w 496932"/>
              <a:gd name="connsiteY5" fmla="*/ 756538 h 1585959"/>
              <a:gd name="connsiteX0" fmla="*/ 196727 w 477324"/>
              <a:gd name="connsiteY0" fmla="*/ 456218 h 1571389"/>
              <a:gd name="connsiteX1" fmla="*/ 6667 w 477324"/>
              <a:gd name="connsiteY1" fmla="*/ 267 h 1571389"/>
              <a:gd name="connsiteX2" fmla="*/ 473832 w 477324"/>
              <a:gd name="connsiteY2" fmla="*/ 513368 h 1571389"/>
              <a:gd name="connsiteX3" fmla="*/ 425767 w 477324"/>
              <a:gd name="connsiteY3" fmla="*/ 1531294 h 1571389"/>
              <a:gd name="connsiteX4" fmla="*/ 176621 w 477324"/>
              <a:gd name="connsiteY4" fmla="*/ 1306162 h 1571389"/>
              <a:gd name="connsiteX5" fmla="*/ 196727 w 477324"/>
              <a:gd name="connsiteY5" fmla="*/ 456218 h 1571389"/>
              <a:gd name="connsiteX0" fmla="*/ 205524 w 486121"/>
              <a:gd name="connsiteY0" fmla="*/ 456169 h 1571340"/>
              <a:gd name="connsiteX1" fmla="*/ 15464 w 486121"/>
              <a:gd name="connsiteY1" fmla="*/ 218 h 1571340"/>
              <a:gd name="connsiteX2" fmla="*/ 482629 w 486121"/>
              <a:gd name="connsiteY2" fmla="*/ 513319 h 1571340"/>
              <a:gd name="connsiteX3" fmla="*/ 434564 w 486121"/>
              <a:gd name="connsiteY3" fmla="*/ 1531245 h 1571340"/>
              <a:gd name="connsiteX4" fmla="*/ 185418 w 486121"/>
              <a:gd name="connsiteY4" fmla="*/ 1306113 h 1571340"/>
              <a:gd name="connsiteX5" fmla="*/ 205524 w 486121"/>
              <a:gd name="connsiteY5" fmla="*/ 456169 h 1571340"/>
              <a:gd name="connsiteX0" fmla="*/ 143090 w 514174"/>
              <a:gd name="connsiteY0" fmla="*/ 399801 h 1572122"/>
              <a:gd name="connsiteX1" fmla="*/ 43517 w 514174"/>
              <a:gd name="connsiteY1" fmla="*/ 1000 h 1572122"/>
              <a:gd name="connsiteX2" fmla="*/ 510682 w 514174"/>
              <a:gd name="connsiteY2" fmla="*/ 514101 h 1572122"/>
              <a:gd name="connsiteX3" fmla="*/ 462617 w 514174"/>
              <a:gd name="connsiteY3" fmla="*/ 1532027 h 1572122"/>
              <a:gd name="connsiteX4" fmla="*/ 213471 w 514174"/>
              <a:gd name="connsiteY4" fmla="*/ 1306895 h 1572122"/>
              <a:gd name="connsiteX5" fmla="*/ 143090 w 514174"/>
              <a:gd name="connsiteY5" fmla="*/ 399801 h 157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174" h="1572122">
                <a:moveTo>
                  <a:pt x="143090" y="399801"/>
                </a:moveTo>
                <a:cubicBezTo>
                  <a:pt x="-37636" y="239302"/>
                  <a:pt x="-17748" y="-18050"/>
                  <a:pt x="43517" y="1000"/>
                </a:cubicBezTo>
                <a:cubicBezTo>
                  <a:pt x="104782" y="20050"/>
                  <a:pt x="463057" y="-43027"/>
                  <a:pt x="510682" y="514101"/>
                </a:cubicBezTo>
                <a:cubicBezTo>
                  <a:pt x="520207" y="771192"/>
                  <a:pt x="512152" y="1399895"/>
                  <a:pt x="462617" y="1532027"/>
                </a:cubicBezTo>
                <a:cubicBezTo>
                  <a:pt x="413082" y="1664159"/>
                  <a:pt x="275457" y="1438449"/>
                  <a:pt x="213471" y="1306895"/>
                </a:cubicBezTo>
                <a:cubicBezTo>
                  <a:pt x="218160" y="1080091"/>
                  <a:pt x="323816" y="560300"/>
                  <a:pt x="143090" y="399801"/>
                </a:cubicBezTo>
                <a:close/>
              </a:path>
            </a:pathLst>
          </a:cu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Ovale 27">
            <a:extLst>
              <a:ext uri="{FF2B5EF4-FFF2-40B4-BE49-F238E27FC236}">
                <a16:creationId xmlns:a16="http://schemas.microsoft.com/office/drawing/2014/main" id="{D66CA5E4-08FC-2054-F74D-94829BC9C41B}"/>
              </a:ext>
            </a:extLst>
          </p:cNvPr>
          <p:cNvSpPr/>
          <p:nvPr/>
        </p:nvSpPr>
        <p:spPr>
          <a:xfrm>
            <a:off x="4466009" y="2348160"/>
            <a:ext cx="1446646" cy="838161"/>
          </a:xfrm>
          <a:custGeom>
            <a:avLst/>
            <a:gdLst>
              <a:gd name="connsiteX0" fmla="*/ 0 w 1275405"/>
              <a:gd name="connsiteY0" fmla="*/ 299085 h 598170"/>
              <a:gd name="connsiteX1" fmla="*/ 637703 w 1275405"/>
              <a:gd name="connsiteY1" fmla="*/ 0 h 598170"/>
              <a:gd name="connsiteX2" fmla="*/ 1275406 w 1275405"/>
              <a:gd name="connsiteY2" fmla="*/ 299085 h 598170"/>
              <a:gd name="connsiteX3" fmla="*/ 637703 w 1275405"/>
              <a:gd name="connsiteY3" fmla="*/ 598170 h 598170"/>
              <a:gd name="connsiteX4" fmla="*/ 0 w 1275405"/>
              <a:gd name="connsiteY4" fmla="*/ 299085 h 598170"/>
              <a:gd name="connsiteX0" fmla="*/ 0 w 1437331"/>
              <a:gd name="connsiteY0" fmla="*/ 306809 h 682344"/>
              <a:gd name="connsiteX1" fmla="*/ 637703 w 1437331"/>
              <a:gd name="connsiteY1" fmla="*/ 7724 h 682344"/>
              <a:gd name="connsiteX2" fmla="*/ 1437331 w 1437331"/>
              <a:gd name="connsiteY2" fmla="*/ 592559 h 682344"/>
              <a:gd name="connsiteX3" fmla="*/ 637703 w 1437331"/>
              <a:gd name="connsiteY3" fmla="*/ 605894 h 682344"/>
              <a:gd name="connsiteX4" fmla="*/ 0 w 1437331"/>
              <a:gd name="connsiteY4" fmla="*/ 306809 h 682344"/>
              <a:gd name="connsiteX0" fmla="*/ 0 w 1441623"/>
              <a:gd name="connsiteY0" fmla="*/ 306809 h 839853"/>
              <a:gd name="connsiteX1" fmla="*/ 637703 w 1441623"/>
              <a:gd name="connsiteY1" fmla="*/ 7724 h 839853"/>
              <a:gd name="connsiteX2" fmla="*/ 1437331 w 1441623"/>
              <a:gd name="connsiteY2" fmla="*/ 592559 h 839853"/>
              <a:gd name="connsiteX3" fmla="*/ 839683 w 1441623"/>
              <a:gd name="connsiteY3" fmla="*/ 839829 h 839853"/>
              <a:gd name="connsiteX4" fmla="*/ 637703 w 1441623"/>
              <a:gd name="connsiteY4" fmla="*/ 605894 h 839853"/>
              <a:gd name="connsiteX5" fmla="*/ 0 w 1441623"/>
              <a:gd name="connsiteY5" fmla="*/ 306809 h 839853"/>
              <a:gd name="connsiteX0" fmla="*/ 5023 w 1446646"/>
              <a:gd name="connsiteY0" fmla="*/ 305117 h 838161"/>
              <a:gd name="connsiteX1" fmla="*/ 642726 w 1446646"/>
              <a:gd name="connsiteY1" fmla="*/ 6032 h 838161"/>
              <a:gd name="connsiteX2" fmla="*/ 1442354 w 1446646"/>
              <a:gd name="connsiteY2" fmla="*/ 590867 h 838161"/>
              <a:gd name="connsiteX3" fmla="*/ 844706 w 1446646"/>
              <a:gd name="connsiteY3" fmla="*/ 838137 h 838161"/>
              <a:gd name="connsiteX4" fmla="*/ 371263 w 1446646"/>
              <a:gd name="connsiteY4" fmla="*/ 604202 h 838161"/>
              <a:gd name="connsiteX5" fmla="*/ 5023 w 1446646"/>
              <a:gd name="connsiteY5" fmla="*/ 305117 h 83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646" h="838161">
                <a:moveTo>
                  <a:pt x="5023" y="305117"/>
                </a:moveTo>
                <a:cubicBezTo>
                  <a:pt x="50267" y="205422"/>
                  <a:pt x="403171" y="-41593"/>
                  <a:pt x="642726" y="6032"/>
                </a:cubicBezTo>
                <a:cubicBezTo>
                  <a:pt x="882281" y="53657"/>
                  <a:pt x="1385672" y="479964"/>
                  <a:pt x="1442354" y="590867"/>
                </a:cubicBezTo>
                <a:cubicBezTo>
                  <a:pt x="1499036" y="701770"/>
                  <a:pt x="977977" y="835915"/>
                  <a:pt x="844706" y="838137"/>
                </a:cubicBezTo>
                <a:cubicBezTo>
                  <a:pt x="711435" y="840359"/>
                  <a:pt x="511210" y="693039"/>
                  <a:pt x="371263" y="604202"/>
                </a:cubicBezTo>
                <a:cubicBezTo>
                  <a:pt x="231316" y="515365"/>
                  <a:pt x="-40221" y="404812"/>
                  <a:pt x="5023" y="305117"/>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467A3C5D-D16E-2398-AC60-D298430E2FA6}"/>
              </a:ext>
            </a:extLst>
          </p:cNvPr>
          <p:cNvSpPr txBox="1"/>
          <p:nvPr/>
        </p:nvSpPr>
        <p:spPr>
          <a:xfrm>
            <a:off x="6332724" y="-57740"/>
            <a:ext cx="455117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INSTANCE</a:t>
            </a:r>
            <a:endParaRPr lang="it-IT" b="1" dirty="0">
              <a:solidFill>
                <a:schemeClr val="bg1"/>
              </a:solidFill>
              <a:latin typeface="Agency FB" panose="020B0503020202020204" pitchFamily="34" charset="0"/>
            </a:endParaRPr>
          </a:p>
        </p:txBody>
      </p:sp>
      <p:sp>
        <p:nvSpPr>
          <p:cNvPr id="8" name="CasellaDiTesto 7">
            <a:extLst>
              <a:ext uri="{FF2B5EF4-FFF2-40B4-BE49-F238E27FC236}">
                <a16:creationId xmlns:a16="http://schemas.microsoft.com/office/drawing/2014/main" id="{D9447C1A-3A4D-1438-2954-D4E01542E426}"/>
              </a:ext>
            </a:extLst>
          </p:cNvPr>
          <p:cNvSpPr txBox="1"/>
          <p:nvPr/>
        </p:nvSpPr>
        <p:spPr>
          <a:xfrm>
            <a:off x="5733689" y="1117337"/>
            <a:ext cx="690464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SEGMENTATION</a:t>
            </a:r>
            <a:endParaRPr lang="it-IT" b="1" dirty="0">
              <a:solidFill>
                <a:schemeClr val="bg1"/>
              </a:solidFill>
              <a:latin typeface="Agency FB" panose="020B0503020202020204" pitchFamily="34" charset="0"/>
            </a:endParaRPr>
          </a:p>
        </p:txBody>
      </p:sp>
      <p:sp>
        <p:nvSpPr>
          <p:cNvPr id="4" name="CasellaDiTesto 3">
            <a:extLst>
              <a:ext uri="{FF2B5EF4-FFF2-40B4-BE49-F238E27FC236}">
                <a16:creationId xmlns:a16="http://schemas.microsoft.com/office/drawing/2014/main" id="{E290856F-C12F-8B81-EC87-56B96F6C0219}"/>
              </a:ext>
            </a:extLst>
          </p:cNvPr>
          <p:cNvSpPr txBox="1"/>
          <p:nvPr/>
        </p:nvSpPr>
        <p:spPr>
          <a:xfrm>
            <a:off x="6476624" y="4191508"/>
            <a:ext cx="5715375" cy="461665"/>
          </a:xfrm>
          <a:prstGeom prst="rect">
            <a:avLst/>
          </a:prstGeom>
          <a:noFill/>
        </p:spPr>
        <p:txBody>
          <a:bodyPr wrap="square" rtlCol="0">
            <a:spAutoFit/>
          </a:bodyPr>
          <a:lstStyle/>
          <a:p>
            <a:r>
              <a:rPr lang="it-IT" sz="2400" dirty="0">
                <a:solidFill>
                  <a:schemeClr val="bg1"/>
                </a:solidFill>
              </a:rPr>
              <a:t>Costabile 	Luigia		M63001530</a:t>
            </a:r>
          </a:p>
        </p:txBody>
      </p:sp>
      <p:sp>
        <p:nvSpPr>
          <p:cNvPr id="5" name="CasellaDiTesto 4">
            <a:extLst>
              <a:ext uri="{FF2B5EF4-FFF2-40B4-BE49-F238E27FC236}">
                <a16:creationId xmlns:a16="http://schemas.microsoft.com/office/drawing/2014/main" id="{52901E45-C6A9-905E-E7C3-3FD5E5B60B6C}"/>
              </a:ext>
            </a:extLst>
          </p:cNvPr>
          <p:cNvSpPr txBox="1"/>
          <p:nvPr/>
        </p:nvSpPr>
        <p:spPr>
          <a:xfrm>
            <a:off x="6476624" y="3728010"/>
            <a:ext cx="5715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Negri		Federico	M63001486</a:t>
            </a:r>
          </a:p>
        </p:txBody>
      </p:sp>
      <p:sp>
        <p:nvSpPr>
          <p:cNvPr id="9" name="CasellaDiTesto 8">
            <a:extLst>
              <a:ext uri="{FF2B5EF4-FFF2-40B4-BE49-F238E27FC236}">
                <a16:creationId xmlns:a16="http://schemas.microsoft.com/office/drawing/2014/main" id="{24BE754A-C4C7-8AE6-25DB-740FC4175C42}"/>
              </a:ext>
            </a:extLst>
          </p:cNvPr>
          <p:cNvSpPr txBox="1"/>
          <p:nvPr/>
        </p:nvSpPr>
        <p:spPr>
          <a:xfrm>
            <a:off x="6476623" y="4648222"/>
            <a:ext cx="5715376" cy="461665"/>
          </a:xfrm>
          <a:prstGeom prst="rect">
            <a:avLst/>
          </a:prstGeom>
          <a:noFill/>
        </p:spPr>
        <p:txBody>
          <a:bodyPr wrap="square" rtlCol="0">
            <a:spAutoFit/>
          </a:bodyPr>
          <a:lstStyle/>
          <a:p>
            <a:r>
              <a:rPr lang="it-IT" sz="2400" dirty="0">
                <a:solidFill>
                  <a:schemeClr val="bg1"/>
                </a:solidFill>
              </a:rPr>
              <a:t>Argentino	Simone	M63001555</a:t>
            </a:r>
          </a:p>
        </p:txBody>
      </p:sp>
      <p:sp>
        <p:nvSpPr>
          <p:cNvPr id="10" name="CasellaDiTesto 9">
            <a:extLst>
              <a:ext uri="{FF2B5EF4-FFF2-40B4-BE49-F238E27FC236}">
                <a16:creationId xmlns:a16="http://schemas.microsoft.com/office/drawing/2014/main" id="{372693F2-FF87-3D31-EC78-06FFA0A4F50A}"/>
              </a:ext>
            </a:extLst>
          </p:cNvPr>
          <p:cNvSpPr txBox="1"/>
          <p:nvPr/>
        </p:nvSpPr>
        <p:spPr>
          <a:xfrm>
            <a:off x="6476623" y="5109887"/>
            <a:ext cx="5715376" cy="461665"/>
          </a:xfrm>
          <a:prstGeom prst="rect">
            <a:avLst/>
          </a:prstGeom>
          <a:noFill/>
        </p:spPr>
        <p:txBody>
          <a:bodyPr wrap="square" rtlCol="0">
            <a:spAutoFit/>
          </a:bodyPr>
          <a:lstStyle/>
          <a:p>
            <a:r>
              <a:rPr lang="it-IT" sz="2400" dirty="0">
                <a:solidFill>
                  <a:schemeClr val="bg1"/>
                </a:solidFill>
              </a:rPr>
              <a:t>Romano	Vincenzo	M63001557</a:t>
            </a:r>
          </a:p>
        </p:txBody>
      </p:sp>
      <p:sp>
        <p:nvSpPr>
          <p:cNvPr id="11" name="CasellaDiTesto 10">
            <a:extLst>
              <a:ext uri="{FF2B5EF4-FFF2-40B4-BE49-F238E27FC236}">
                <a16:creationId xmlns:a16="http://schemas.microsoft.com/office/drawing/2014/main" id="{047CB966-8141-6C9A-C9D4-C5B28BE764C5}"/>
              </a:ext>
            </a:extLst>
          </p:cNvPr>
          <p:cNvSpPr txBox="1"/>
          <p:nvPr/>
        </p:nvSpPr>
        <p:spPr>
          <a:xfrm>
            <a:off x="6476621" y="5566601"/>
            <a:ext cx="5715379" cy="461665"/>
          </a:xfrm>
          <a:prstGeom prst="rect">
            <a:avLst/>
          </a:prstGeom>
          <a:noFill/>
        </p:spPr>
        <p:txBody>
          <a:bodyPr wrap="square" rtlCol="0">
            <a:spAutoFit/>
          </a:bodyPr>
          <a:lstStyle/>
          <a:p>
            <a:r>
              <a:rPr lang="it-IT" sz="2400" dirty="0">
                <a:solidFill>
                  <a:schemeClr val="bg1"/>
                </a:solidFill>
              </a:rPr>
              <a:t>Borrelli		Francesco	M63001559</a:t>
            </a:r>
          </a:p>
        </p:txBody>
      </p:sp>
    </p:spTree>
    <p:extLst>
      <p:ext uri="{BB962C8B-B14F-4D97-AF65-F5344CB8AC3E}">
        <p14:creationId xmlns:p14="http://schemas.microsoft.com/office/powerpoint/2010/main" val="76091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asellaDiTesto 30">
            <a:extLst>
              <a:ext uri="{FF2B5EF4-FFF2-40B4-BE49-F238E27FC236}">
                <a16:creationId xmlns:a16="http://schemas.microsoft.com/office/drawing/2014/main" id="{08882F5F-374D-5F7B-4F44-34697AA6B38C}"/>
              </a:ext>
            </a:extLst>
          </p:cNvPr>
          <p:cNvSpPr txBox="1"/>
          <p:nvPr/>
        </p:nvSpPr>
        <p:spPr>
          <a:xfrm>
            <a:off x="678565" y="1097925"/>
            <a:ext cx="6030775" cy="923330"/>
          </a:xfrm>
          <a:prstGeom prst="rect">
            <a:avLst/>
          </a:prstGeom>
          <a:noFill/>
        </p:spPr>
        <p:txBody>
          <a:bodyPr wrap="square" rtlCol="0">
            <a:spAutoFit/>
          </a:bodyPr>
          <a:lstStyle/>
          <a:p>
            <a:pPr algn="l"/>
            <a:r>
              <a:rPr lang="it-IT" dirty="0"/>
              <a:t>Una delle innovazioni introdotte è la tecnica di </a:t>
            </a:r>
            <a:r>
              <a:rPr lang="it-IT" dirty="0" err="1"/>
              <a:t>ROIAlign</a:t>
            </a:r>
            <a:r>
              <a:rPr lang="it-IT" dirty="0"/>
              <a:t>, che si preferisce al ROI Pooling in quanto non causa la perdita di informazione, durante il processo di pooling. </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815250" y="4596063"/>
            <a:ext cx="6038892" cy="81814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a:t>
            </a: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460244"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762961"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762961" y="3783396"/>
            <a:ext cx="2088238" cy="1754326"/>
          </a:xfrm>
          <a:prstGeom prst="rect">
            <a:avLst/>
          </a:prstGeom>
          <a:noFill/>
        </p:spPr>
        <p:txBody>
          <a:bodyPr wrap="square" rtlCol="0">
            <a:spAutoFit/>
          </a:bodyPr>
          <a:lstStyle/>
          <a:p>
            <a:pPr algn="ctr"/>
            <a:r>
              <a:rPr lang="it-IT" dirty="0">
                <a:solidFill>
                  <a:schemeClr val="bg1"/>
                </a:solidFill>
              </a:rPr>
              <a:t>Nella seconda fase, la rete estrae le features usando dei Roi </a:t>
            </a:r>
            <a:r>
              <a:rPr lang="it-IT" dirty="0" err="1">
                <a:solidFill>
                  <a:schemeClr val="bg1"/>
                </a:solidFill>
              </a:rPr>
              <a:t>Align</a:t>
            </a:r>
            <a:r>
              <a:rPr lang="it-IT" dirty="0">
                <a:solidFill>
                  <a:schemeClr val="bg1"/>
                </a:solidFill>
              </a:rPr>
              <a:t> Layer per ogni regione proposta dall’RPN</a:t>
            </a:r>
          </a:p>
        </p:txBody>
      </p:sp>
      <p:pic>
        <p:nvPicPr>
          <p:cNvPr id="3" name="Immagine 2">
            <a:extLst>
              <a:ext uri="{FF2B5EF4-FFF2-40B4-BE49-F238E27FC236}">
                <a16:creationId xmlns:a16="http://schemas.microsoft.com/office/drawing/2014/main" id="{D0ED6289-B218-E2F7-6F21-98954362429A}"/>
              </a:ext>
            </a:extLst>
          </p:cNvPr>
          <p:cNvPicPr>
            <a:picLocks noChangeAspect="1"/>
          </p:cNvPicPr>
          <p:nvPr/>
        </p:nvPicPr>
        <p:blipFill>
          <a:blip r:embed="rId6"/>
          <a:stretch>
            <a:fillRect/>
          </a:stretch>
        </p:blipFill>
        <p:spPr>
          <a:xfrm>
            <a:off x="8137273" y="1827482"/>
            <a:ext cx="1997095" cy="1618421"/>
          </a:xfrm>
          <a:prstGeom prst="rect">
            <a:avLst/>
          </a:prstGeom>
          <a:scene3d>
            <a:camera prst="isometricOffAxis2Right"/>
            <a:lightRig rig="threePt" dir="t"/>
          </a:scene3d>
        </p:spPr>
      </p:pic>
      <p:sp>
        <p:nvSpPr>
          <p:cNvPr id="6" name="CasellaDiTesto 5">
            <a:extLst>
              <a:ext uri="{FF2B5EF4-FFF2-40B4-BE49-F238E27FC236}">
                <a16:creationId xmlns:a16="http://schemas.microsoft.com/office/drawing/2014/main" id="{2295CAC6-DDF6-54FD-0745-55717D5A6E8D}"/>
              </a:ext>
            </a:extLst>
          </p:cNvPr>
          <p:cNvSpPr txBox="1"/>
          <p:nvPr/>
        </p:nvSpPr>
        <p:spPr>
          <a:xfrm>
            <a:off x="3815250" y="4675493"/>
            <a:ext cx="6038892" cy="646331"/>
          </a:xfrm>
          <a:prstGeom prst="rect">
            <a:avLst/>
          </a:prstGeom>
          <a:noFill/>
        </p:spPr>
        <p:txBody>
          <a:bodyPr wrap="square" rtlCol="0">
            <a:spAutoFit/>
          </a:bodyPr>
          <a:lstStyle/>
          <a:p>
            <a:pPr algn="ctr"/>
            <a:r>
              <a:rPr lang="it-IT" dirty="0"/>
              <a:t>Generazione delle maschere di segmentazione per ogni ipotesi di classe</a:t>
            </a:r>
          </a:p>
        </p:txBody>
      </p:sp>
      <p:sp>
        <p:nvSpPr>
          <p:cNvPr id="7" name="Rettangolo 6">
            <a:extLst>
              <a:ext uri="{FF2B5EF4-FFF2-40B4-BE49-F238E27FC236}">
                <a16:creationId xmlns:a16="http://schemas.microsoft.com/office/drawing/2014/main" id="{74EC19D7-004A-99DA-7928-8699CA4A638A}"/>
              </a:ext>
            </a:extLst>
          </p:cNvPr>
          <p:cNvSpPr/>
          <p:nvPr/>
        </p:nvSpPr>
        <p:spPr>
          <a:xfrm>
            <a:off x="3925060" y="1818931"/>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47A4437-0C23-C861-A8DB-E3BC006843C4}"/>
              </a:ext>
            </a:extLst>
          </p:cNvPr>
          <p:cNvSpPr/>
          <p:nvPr/>
        </p:nvSpPr>
        <p:spPr>
          <a:xfrm>
            <a:off x="4025704" y="1818930"/>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8316B49F-B91F-38EE-3DF9-B68C978E982D}"/>
              </a:ext>
            </a:extLst>
          </p:cNvPr>
          <p:cNvSpPr/>
          <p:nvPr/>
        </p:nvSpPr>
        <p:spPr>
          <a:xfrm>
            <a:off x="4128669" y="1810383"/>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672E036D-DE2E-C487-F1FE-683872732245}"/>
              </a:ext>
            </a:extLst>
          </p:cNvPr>
          <p:cNvSpPr/>
          <p:nvPr/>
        </p:nvSpPr>
        <p:spPr>
          <a:xfrm>
            <a:off x="4229313" y="1810382"/>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04F638A-06FD-F451-156B-7BF7F62C5E9A}"/>
              </a:ext>
            </a:extLst>
          </p:cNvPr>
          <p:cNvSpPr/>
          <p:nvPr/>
        </p:nvSpPr>
        <p:spPr>
          <a:xfrm>
            <a:off x="4335156" y="1810385"/>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97983F39-6513-1A17-48E9-ADEF8EF4A1F6}"/>
              </a:ext>
            </a:extLst>
          </p:cNvPr>
          <p:cNvSpPr/>
          <p:nvPr/>
        </p:nvSpPr>
        <p:spPr>
          <a:xfrm>
            <a:off x="4435800" y="1810384"/>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36726CCC-C032-6DA1-A4DD-3FAA322EF124}"/>
              </a:ext>
            </a:extLst>
          </p:cNvPr>
          <p:cNvSpPr/>
          <p:nvPr/>
        </p:nvSpPr>
        <p:spPr>
          <a:xfrm>
            <a:off x="4538765" y="1801837"/>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B441F6D4-11D4-6C1C-053C-74A441CF33C7}"/>
              </a:ext>
            </a:extLst>
          </p:cNvPr>
          <p:cNvSpPr/>
          <p:nvPr/>
        </p:nvSpPr>
        <p:spPr>
          <a:xfrm>
            <a:off x="4639409" y="1801836"/>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003275BF-57B1-9343-5042-B05650A6D08A}"/>
              </a:ext>
            </a:extLst>
          </p:cNvPr>
          <p:cNvSpPr txBox="1"/>
          <p:nvPr/>
        </p:nvSpPr>
        <p:spPr>
          <a:xfrm>
            <a:off x="4142271" y="3783396"/>
            <a:ext cx="1355543" cy="369332"/>
          </a:xfrm>
          <a:prstGeom prst="rect">
            <a:avLst/>
          </a:prstGeom>
          <a:noFill/>
        </p:spPr>
        <p:txBody>
          <a:bodyPr wrap="square" rtlCol="0">
            <a:spAutoFit/>
          </a:bodyPr>
          <a:lstStyle/>
          <a:p>
            <a:pPr algn="ctr"/>
            <a:r>
              <a:rPr lang="it-IT" dirty="0" err="1">
                <a:solidFill>
                  <a:schemeClr val="bg1"/>
                </a:solidFill>
              </a:rPr>
              <a:t>ResNet</a:t>
            </a:r>
            <a:endParaRPr lang="it-IT" dirty="0">
              <a:solidFill>
                <a:schemeClr val="bg1"/>
              </a:solidFill>
            </a:endParaRPr>
          </a:p>
        </p:txBody>
      </p:sp>
      <p:sp>
        <p:nvSpPr>
          <p:cNvPr id="21" name="Rettangolo 20">
            <a:extLst>
              <a:ext uri="{FF2B5EF4-FFF2-40B4-BE49-F238E27FC236}">
                <a16:creationId xmlns:a16="http://schemas.microsoft.com/office/drawing/2014/main" id="{8E4DD0A3-DA6C-F13D-A2C2-27AB629BE473}"/>
              </a:ext>
            </a:extLst>
          </p:cNvPr>
          <p:cNvSpPr/>
          <p:nvPr/>
        </p:nvSpPr>
        <p:spPr>
          <a:xfrm>
            <a:off x="4896587" y="1801836"/>
            <a:ext cx="2009787" cy="1635521"/>
          </a:xfrm>
          <a:prstGeom prst="rect">
            <a:avLst/>
          </a:prstGeom>
          <a:solidFill>
            <a:schemeClr val="accent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Rettangolo 21">
            <a:extLst>
              <a:ext uri="{FF2B5EF4-FFF2-40B4-BE49-F238E27FC236}">
                <a16:creationId xmlns:a16="http://schemas.microsoft.com/office/drawing/2014/main" id="{6511D52B-7AFC-77D0-64C9-0EE58BAF77B0}"/>
              </a:ext>
            </a:extLst>
          </p:cNvPr>
          <p:cNvSpPr/>
          <p:nvPr/>
        </p:nvSpPr>
        <p:spPr>
          <a:xfrm>
            <a:off x="4944129" y="1805617"/>
            <a:ext cx="2009787" cy="1635521"/>
          </a:xfrm>
          <a:prstGeom prst="rect">
            <a:avLst/>
          </a:prstGeom>
          <a:solidFill>
            <a:schemeClr val="accent2">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Rettangolo 22">
            <a:extLst>
              <a:ext uri="{FF2B5EF4-FFF2-40B4-BE49-F238E27FC236}">
                <a16:creationId xmlns:a16="http://schemas.microsoft.com/office/drawing/2014/main" id="{B5AA969E-EE87-9B48-085D-42DC867E24B5}"/>
              </a:ext>
            </a:extLst>
          </p:cNvPr>
          <p:cNvSpPr/>
          <p:nvPr/>
        </p:nvSpPr>
        <p:spPr>
          <a:xfrm>
            <a:off x="4992699" y="1806114"/>
            <a:ext cx="2009787" cy="1635521"/>
          </a:xfrm>
          <a:prstGeom prst="rect">
            <a:avLst/>
          </a:prstGeom>
          <a:solidFill>
            <a:schemeClr val="accent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Rettangolo 23">
            <a:extLst>
              <a:ext uri="{FF2B5EF4-FFF2-40B4-BE49-F238E27FC236}">
                <a16:creationId xmlns:a16="http://schemas.microsoft.com/office/drawing/2014/main" id="{65F34715-D13F-B2CF-C0FA-5C6E97970106}"/>
              </a:ext>
            </a:extLst>
          </p:cNvPr>
          <p:cNvSpPr/>
          <p:nvPr/>
        </p:nvSpPr>
        <p:spPr>
          <a:xfrm>
            <a:off x="5035473" y="1809895"/>
            <a:ext cx="2009787" cy="1635521"/>
          </a:xfrm>
          <a:prstGeom prst="rect">
            <a:avLst/>
          </a:prstGeom>
          <a:solidFill>
            <a:schemeClr val="accent2">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96523B4A-8456-25D9-694F-904406A59115}"/>
              </a:ext>
            </a:extLst>
          </p:cNvPr>
          <p:cNvSpPr txBox="1"/>
          <p:nvPr/>
        </p:nvSpPr>
        <p:spPr>
          <a:xfrm>
            <a:off x="5005154" y="3783396"/>
            <a:ext cx="1355543" cy="369332"/>
          </a:xfrm>
          <a:prstGeom prst="rect">
            <a:avLst/>
          </a:prstGeom>
          <a:noFill/>
        </p:spPr>
        <p:txBody>
          <a:bodyPr wrap="square" rtlCol="0">
            <a:spAutoFit/>
          </a:bodyPr>
          <a:lstStyle/>
          <a:p>
            <a:pPr algn="ctr"/>
            <a:r>
              <a:rPr lang="it-IT" dirty="0">
                <a:solidFill>
                  <a:schemeClr val="bg1"/>
                </a:solidFill>
              </a:rPr>
              <a:t>ROI</a:t>
            </a:r>
          </a:p>
        </p:txBody>
      </p:sp>
      <p:sp>
        <p:nvSpPr>
          <p:cNvPr id="26" name="Rettangolo 25">
            <a:extLst>
              <a:ext uri="{FF2B5EF4-FFF2-40B4-BE49-F238E27FC236}">
                <a16:creationId xmlns:a16="http://schemas.microsoft.com/office/drawing/2014/main" id="{B11A26BF-34DE-1FDE-78F8-1630D5A981C6}"/>
              </a:ext>
            </a:extLst>
          </p:cNvPr>
          <p:cNvSpPr/>
          <p:nvPr/>
        </p:nvSpPr>
        <p:spPr>
          <a:xfrm>
            <a:off x="6077178" y="728025"/>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Rettangolo 26">
            <a:extLst>
              <a:ext uri="{FF2B5EF4-FFF2-40B4-BE49-F238E27FC236}">
                <a16:creationId xmlns:a16="http://schemas.microsoft.com/office/drawing/2014/main" id="{B8645F8D-CE96-C943-3A64-1D5BA1475AAA}"/>
              </a:ext>
            </a:extLst>
          </p:cNvPr>
          <p:cNvSpPr/>
          <p:nvPr/>
        </p:nvSpPr>
        <p:spPr>
          <a:xfrm>
            <a:off x="6124720" y="731806"/>
            <a:ext cx="2009787" cy="1635521"/>
          </a:xfrm>
          <a:prstGeom prst="rect">
            <a:avLst/>
          </a:prstGeom>
          <a:solidFill>
            <a:schemeClr val="accent6">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65D410CD-805E-DDDF-A175-2E062A0E4D78}"/>
              </a:ext>
            </a:extLst>
          </p:cNvPr>
          <p:cNvSpPr/>
          <p:nvPr/>
        </p:nvSpPr>
        <p:spPr>
          <a:xfrm>
            <a:off x="6173290" y="732303"/>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B5B3DD6E-D2CF-2AE1-8341-9C86A1C69BA9}"/>
              </a:ext>
            </a:extLst>
          </p:cNvPr>
          <p:cNvSpPr/>
          <p:nvPr/>
        </p:nvSpPr>
        <p:spPr>
          <a:xfrm>
            <a:off x="6216064" y="736084"/>
            <a:ext cx="2009787" cy="1635521"/>
          </a:xfrm>
          <a:prstGeom prst="rect">
            <a:avLst/>
          </a:prstGeom>
          <a:solidFill>
            <a:schemeClr val="accent6">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9" name="CasellaDiTesto 38">
            <a:extLst>
              <a:ext uri="{FF2B5EF4-FFF2-40B4-BE49-F238E27FC236}">
                <a16:creationId xmlns:a16="http://schemas.microsoft.com/office/drawing/2014/main" id="{B7F88BA0-0A8C-FBE1-AE8C-98B49BDBB32E}"/>
              </a:ext>
            </a:extLst>
          </p:cNvPr>
          <p:cNvSpPr txBox="1"/>
          <p:nvPr/>
        </p:nvSpPr>
        <p:spPr>
          <a:xfrm>
            <a:off x="5433343" y="4123843"/>
            <a:ext cx="1355543" cy="369332"/>
          </a:xfrm>
          <a:prstGeom prst="rect">
            <a:avLst/>
          </a:prstGeom>
          <a:noFill/>
        </p:spPr>
        <p:txBody>
          <a:bodyPr wrap="square" rtlCol="0">
            <a:spAutoFit/>
          </a:bodyPr>
          <a:lstStyle/>
          <a:p>
            <a:pPr algn="ctr"/>
            <a:r>
              <a:rPr lang="it-IT" dirty="0" err="1">
                <a:solidFill>
                  <a:schemeClr val="bg1"/>
                </a:solidFill>
              </a:rPr>
              <a:t>ConvLayer</a:t>
            </a:r>
            <a:endParaRPr lang="it-IT" dirty="0">
              <a:solidFill>
                <a:schemeClr val="bg1"/>
              </a:solidFill>
            </a:endParaRPr>
          </a:p>
        </p:txBody>
      </p:sp>
      <p:sp>
        <p:nvSpPr>
          <p:cNvPr id="40" name="CasellaDiTesto 39">
            <a:extLst>
              <a:ext uri="{FF2B5EF4-FFF2-40B4-BE49-F238E27FC236}">
                <a16:creationId xmlns:a16="http://schemas.microsoft.com/office/drawing/2014/main" id="{12318178-15AF-C989-5534-0F071B5AA1B9}"/>
              </a:ext>
            </a:extLst>
          </p:cNvPr>
          <p:cNvSpPr txBox="1"/>
          <p:nvPr/>
        </p:nvSpPr>
        <p:spPr>
          <a:xfrm>
            <a:off x="5418228" y="461185"/>
            <a:ext cx="1355543" cy="923330"/>
          </a:xfrm>
          <a:prstGeom prst="rect">
            <a:avLst/>
          </a:prstGeom>
          <a:noFill/>
        </p:spPr>
        <p:txBody>
          <a:bodyPr wrap="square" rtlCol="0">
            <a:spAutoFit/>
          </a:bodyPr>
          <a:lstStyle/>
          <a:p>
            <a:pPr algn="ctr"/>
            <a:r>
              <a:rPr lang="it-IT" dirty="0" err="1">
                <a:solidFill>
                  <a:schemeClr val="bg1"/>
                </a:solidFill>
              </a:rPr>
              <a:t>Fully</a:t>
            </a:r>
            <a:r>
              <a:rPr lang="it-IT" dirty="0">
                <a:solidFill>
                  <a:schemeClr val="bg1"/>
                </a:solidFill>
              </a:rPr>
              <a:t> </a:t>
            </a:r>
            <a:r>
              <a:rPr lang="it-IT" dirty="0" err="1">
                <a:solidFill>
                  <a:schemeClr val="bg1"/>
                </a:solidFill>
              </a:rPr>
              <a:t>Connected</a:t>
            </a:r>
            <a:r>
              <a:rPr lang="it-IT" dirty="0">
                <a:solidFill>
                  <a:schemeClr val="bg1"/>
                </a:solidFill>
              </a:rPr>
              <a:t> </a:t>
            </a:r>
            <a:r>
              <a:rPr lang="it-IT" dirty="0" err="1">
                <a:solidFill>
                  <a:schemeClr val="bg1"/>
                </a:solidFill>
              </a:rPr>
              <a:t>Layers</a:t>
            </a:r>
            <a:endParaRPr lang="it-IT" dirty="0">
              <a:solidFill>
                <a:schemeClr val="bg1"/>
              </a:solidFill>
            </a:endParaRPr>
          </a:p>
        </p:txBody>
      </p:sp>
      <p:sp>
        <p:nvSpPr>
          <p:cNvPr id="41" name="CasellaDiTesto 40">
            <a:extLst>
              <a:ext uri="{FF2B5EF4-FFF2-40B4-BE49-F238E27FC236}">
                <a16:creationId xmlns:a16="http://schemas.microsoft.com/office/drawing/2014/main" id="{CAF5E45E-18A7-FC9D-50FB-543946714763}"/>
              </a:ext>
            </a:extLst>
          </p:cNvPr>
          <p:cNvSpPr txBox="1"/>
          <p:nvPr/>
        </p:nvSpPr>
        <p:spPr>
          <a:xfrm>
            <a:off x="7646370" y="457503"/>
            <a:ext cx="1355543" cy="369332"/>
          </a:xfrm>
          <a:prstGeom prst="rect">
            <a:avLst/>
          </a:prstGeom>
          <a:noFill/>
        </p:spPr>
        <p:txBody>
          <a:bodyPr wrap="square" rtlCol="0">
            <a:spAutoFit/>
          </a:bodyPr>
          <a:lstStyle/>
          <a:p>
            <a:pPr algn="ctr"/>
            <a:r>
              <a:rPr lang="it-IT" dirty="0">
                <a:solidFill>
                  <a:schemeClr val="bg1"/>
                </a:solidFill>
              </a:rPr>
              <a:t>Box</a:t>
            </a:r>
          </a:p>
        </p:txBody>
      </p:sp>
      <p:sp>
        <p:nvSpPr>
          <p:cNvPr id="42" name="CasellaDiTesto 41">
            <a:extLst>
              <a:ext uri="{FF2B5EF4-FFF2-40B4-BE49-F238E27FC236}">
                <a16:creationId xmlns:a16="http://schemas.microsoft.com/office/drawing/2014/main" id="{D61FE147-9DC8-1303-C11B-ECCDA7D9BC7B}"/>
              </a:ext>
            </a:extLst>
          </p:cNvPr>
          <p:cNvSpPr txBox="1"/>
          <p:nvPr/>
        </p:nvSpPr>
        <p:spPr>
          <a:xfrm>
            <a:off x="7652071" y="1390222"/>
            <a:ext cx="1355543" cy="369332"/>
          </a:xfrm>
          <a:prstGeom prst="rect">
            <a:avLst/>
          </a:prstGeom>
          <a:noFill/>
        </p:spPr>
        <p:txBody>
          <a:bodyPr wrap="square" rtlCol="0">
            <a:spAutoFit/>
          </a:bodyPr>
          <a:lstStyle/>
          <a:p>
            <a:pPr algn="ctr"/>
            <a:r>
              <a:rPr lang="it-IT" dirty="0">
                <a:solidFill>
                  <a:schemeClr val="bg1"/>
                </a:solidFill>
              </a:rPr>
              <a:t>Class</a:t>
            </a:r>
          </a:p>
        </p:txBody>
      </p:sp>
      <p:sp>
        <p:nvSpPr>
          <p:cNvPr id="43" name="CasellaDiTesto 42">
            <a:extLst>
              <a:ext uri="{FF2B5EF4-FFF2-40B4-BE49-F238E27FC236}">
                <a16:creationId xmlns:a16="http://schemas.microsoft.com/office/drawing/2014/main" id="{C7F979A8-9244-93FD-AEBB-A8238B887004}"/>
              </a:ext>
            </a:extLst>
          </p:cNvPr>
          <p:cNvSpPr txBox="1"/>
          <p:nvPr/>
        </p:nvSpPr>
        <p:spPr>
          <a:xfrm>
            <a:off x="7644933" y="3156933"/>
            <a:ext cx="1355543" cy="369332"/>
          </a:xfrm>
          <a:prstGeom prst="rect">
            <a:avLst/>
          </a:prstGeom>
          <a:noFill/>
        </p:spPr>
        <p:txBody>
          <a:bodyPr wrap="square" rtlCol="0">
            <a:spAutoFit/>
          </a:bodyPr>
          <a:lstStyle/>
          <a:p>
            <a:pPr algn="ctr"/>
            <a:r>
              <a:rPr lang="it-IT" dirty="0">
                <a:solidFill>
                  <a:schemeClr val="bg1"/>
                </a:solidFill>
              </a:rPr>
              <a:t>Mask</a:t>
            </a:r>
          </a:p>
        </p:txBody>
      </p:sp>
      <p:sp>
        <p:nvSpPr>
          <p:cNvPr id="44" name="Rettangolo 43">
            <a:extLst>
              <a:ext uri="{FF2B5EF4-FFF2-40B4-BE49-F238E27FC236}">
                <a16:creationId xmlns:a16="http://schemas.microsoft.com/office/drawing/2014/main" id="{F60777D4-98C5-3C24-2EBF-DDCB87692F61}"/>
              </a:ext>
            </a:extLst>
          </p:cNvPr>
          <p:cNvSpPr/>
          <p:nvPr/>
        </p:nvSpPr>
        <p:spPr>
          <a:xfrm>
            <a:off x="6079155" y="2621061"/>
            <a:ext cx="2009787" cy="1635521"/>
          </a:xfrm>
          <a:prstGeom prst="rect">
            <a:avLst/>
          </a:prstGeom>
          <a:solidFill>
            <a:schemeClr val="accent6"/>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5" name="Rettangolo 44">
            <a:extLst>
              <a:ext uri="{FF2B5EF4-FFF2-40B4-BE49-F238E27FC236}">
                <a16:creationId xmlns:a16="http://schemas.microsoft.com/office/drawing/2014/main" id="{5A72EF62-F8CA-4E59-AB82-34965F636762}"/>
              </a:ext>
            </a:extLst>
          </p:cNvPr>
          <p:cNvSpPr/>
          <p:nvPr/>
        </p:nvSpPr>
        <p:spPr>
          <a:xfrm>
            <a:off x="6126697" y="2624842"/>
            <a:ext cx="2009787" cy="1635521"/>
          </a:xfrm>
          <a:prstGeom prst="rect">
            <a:avLst/>
          </a:prstGeom>
          <a:solidFill>
            <a:schemeClr val="accent6">
              <a:lumMod val="50000"/>
            </a:schemeClr>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6" name="Rettangolo 45">
            <a:extLst>
              <a:ext uri="{FF2B5EF4-FFF2-40B4-BE49-F238E27FC236}">
                <a16:creationId xmlns:a16="http://schemas.microsoft.com/office/drawing/2014/main" id="{24A10D45-B8AD-A426-CD79-129474B1A1CD}"/>
              </a:ext>
            </a:extLst>
          </p:cNvPr>
          <p:cNvSpPr/>
          <p:nvPr/>
        </p:nvSpPr>
        <p:spPr>
          <a:xfrm>
            <a:off x="6175267" y="2625339"/>
            <a:ext cx="2009787" cy="1635521"/>
          </a:xfrm>
          <a:prstGeom prst="rect">
            <a:avLst/>
          </a:prstGeom>
          <a:solidFill>
            <a:schemeClr val="accent6"/>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Rettangolo 46">
            <a:extLst>
              <a:ext uri="{FF2B5EF4-FFF2-40B4-BE49-F238E27FC236}">
                <a16:creationId xmlns:a16="http://schemas.microsoft.com/office/drawing/2014/main" id="{E8007447-0F45-2DF9-1541-085775D7CB15}"/>
              </a:ext>
            </a:extLst>
          </p:cNvPr>
          <p:cNvSpPr/>
          <p:nvPr/>
        </p:nvSpPr>
        <p:spPr>
          <a:xfrm>
            <a:off x="6218041" y="2629120"/>
            <a:ext cx="2009787" cy="1635521"/>
          </a:xfrm>
          <a:prstGeom prst="rect">
            <a:avLst/>
          </a:prstGeom>
          <a:solidFill>
            <a:schemeClr val="accent6">
              <a:lumMod val="50000"/>
            </a:schemeClr>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2F4AD456-300C-2501-CB8C-1286374ED075}"/>
              </a:ext>
            </a:extLst>
          </p:cNvPr>
          <p:cNvSpPr/>
          <p:nvPr/>
        </p:nvSpPr>
        <p:spPr>
          <a:xfrm>
            <a:off x="6266169" y="2622590"/>
            <a:ext cx="2009787" cy="1635521"/>
          </a:xfrm>
          <a:prstGeom prst="rect">
            <a:avLst/>
          </a:prstGeom>
          <a:solidFill>
            <a:schemeClr val="accent6"/>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9" name="Rettangolo 48">
            <a:extLst>
              <a:ext uri="{FF2B5EF4-FFF2-40B4-BE49-F238E27FC236}">
                <a16:creationId xmlns:a16="http://schemas.microsoft.com/office/drawing/2014/main" id="{A3470699-79CA-4B4C-BAA1-62D8EAC3BC43}"/>
              </a:ext>
            </a:extLst>
          </p:cNvPr>
          <p:cNvSpPr/>
          <p:nvPr/>
        </p:nvSpPr>
        <p:spPr>
          <a:xfrm>
            <a:off x="6313711" y="2626371"/>
            <a:ext cx="2009787" cy="1635521"/>
          </a:xfrm>
          <a:prstGeom prst="rect">
            <a:avLst/>
          </a:prstGeom>
          <a:solidFill>
            <a:schemeClr val="accent6">
              <a:lumMod val="50000"/>
            </a:schemeClr>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0" name="Rettangolo 49">
            <a:extLst>
              <a:ext uri="{FF2B5EF4-FFF2-40B4-BE49-F238E27FC236}">
                <a16:creationId xmlns:a16="http://schemas.microsoft.com/office/drawing/2014/main" id="{AE150E5D-D6D2-82AA-DABB-79F57A3F9F54}"/>
              </a:ext>
            </a:extLst>
          </p:cNvPr>
          <p:cNvSpPr/>
          <p:nvPr/>
        </p:nvSpPr>
        <p:spPr>
          <a:xfrm>
            <a:off x="6362281" y="2626868"/>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1" name="Rettangolo 50">
            <a:extLst>
              <a:ext uri="{FF2B5EF4-FFF2-40B4-BE49-F238E27FC236}">
                <a16:creationId xmlns:a16="http://schemas.microsoft.com/office/drawing/2014/main" id="{9003D610-2FAB-ACC7-7C50-233838E9C774}"/>
              </a:ext>
            </a:extLst>
          </p:cNvPr>
          <p:cNvSpPr/>
          <p:nvPr/>
        </p:nvSpPr>
        <p:spPr>
          <a:xfrm>
            <a:off x="6405055" y="2630649"/>
            <a:ext cx="2009787" cy="1635521"/>
          </a:xfrm>
          <a:prstGeom prst="rect">
            <a:avLst/>
          </a:prstGeom>
          <a:solidFill>
            <a:schemeClr val="accent6">
              <a:lumMod val="50000"/>
            </a:schemeClr>
          </a:solidFill>
          <a:ln>
            <a:solidFill>
              <a:schemeClr val="tx1">
                <a:lumMod val="85000"/>
                <a:lumOff val="1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Immagine 29">
            <a:extLst>
              <a:ext uri="{FF2B5EF4-FFF2-40B4-BE49-F238E27FC236}">
                <a16:creationId xmlns:a16="http://schemas.microsoft.com/office/drawing/2014/main" id="{6EACA732-AE85-9879-CB3B-E36131D8B03A}"/>
              </a:ext>
            </a:extLst>
          </p:cNvPr>
          <p:cNvPicPr>
            <a:picLocks noChangeAspect="1"/>
          </p:cNvPicPr>
          <p:nvPr/>
        </p:nvPicPr>
        <p:blipFill>
          <a:blip r:embed="rId7"/>
          <a:stretch>
            <a:fillRect/>
          </a:stretch>
        </p:blipFill>
        <p:spPr>
          <a:xfrm>
            <a:off x="8133985" y="1825340"/>
            <a:ext cx="1997094" cy="1626971"/>
          </a:xfrm>
          <a:prstGeom prst="rect">
            <a:avLst/>
          </a:prstGeom>
          <a:scene3d>
            <a:camera prst="isometricOffAxis2Right"/>
            <a:lightRig rig="threePt" dir="t"/>
          </a:scene3d>
        </p:spPr>
      </p:pic>
    </p:spTree>
    <p:extLst>
      <p:ext uri="{BB962C8B-B14F-4D97-AF65-F5344CB8AC3E}">
        <p14:creationId xmlns:p14="http://schemas.microsoft.com/office/powerpoint/2010/main" val="121406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70448" y="1061348"/>
            <a:ext cx="6038892" cy="1015663"/>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9DAB022C-B783-7A60-F386-EC36DB76AE2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2" name="CasellaDiTesto 1">
            <a:extLst>
              <a:ext uri="{FF2B5EF4-FFF2-40B4-BE49-F238E27FC236}">
                <a16:creationId xmlns:a16="http://schemas.microsoft.com/office/drawing/2014/main" id="{5E809449-F504-DA2C-E08E-643E3D4E6AA0}"/>
              </a:ext>
            </a:extLst>
          </p:cNvPr>
          <p:cNvSpPr txBox="1"/>
          <p:nvPr/>
        </p:nvSpPr>
        <p:spPr>
          <a:xfrm>
            <a:off x="-9531100" y="1015663"/>
            <a:ext cx="3026111" cy="369332"/>
          </a:xfrm>
          <a:prstGeom prst="rect">
            <a:avLst/>
          </a:prstGeom>
          <a:noFill/>
        </p:spPr>
        <p:txBody>
          <a:bodyPr wrap="square" rtlCol="0">
            <a:spAutoFit/>
          </a:bodyPr>
          <a:lstStyle/>
          <a:p>
            <a:pPr algn="ctr"/>
            <a:r>
              <a:rPr lang="it-IT" dirty="0">
                <a:solidFill>
                  <a:schemeClr val="bg1"/>
                </a:solidFill>
              </a:rPr>
              <a:t>Mask R-CNN prevede 2 fasi:</a:t>
            </a:r>
          </a:p>
        </p:txBody>
      </p:sp>
      <p:sp>
        <p:nvSpPr>
          <p:cNvPr id="4" name="CasellaDiTesto 3">
            <a:extLst>
              <a:ext uri="{FF2B5EF4-FFF2-40B4-BE49-F238E27FC236}">
                <a16:creationId xmlns:a16="http://schemas.microsoft.com/office/drawing/2014/main" id="{FCE55586-DCC5-669F-B454-77F82C8FC7C9}"/>
              </a:ext>
            </a:extLst>
          </p:cNvPr>
          <p:cNvSpPr txBox="1"/>
          <p:nvPr/>
        </p:nvSpPr>
        <p:spPr>
          <a:xfrm>
            <a:off x="-9228383" y="1759530"/>
            <a:ext cx="2088238" cy="1754326"/>
          </a:xfrm>
          <a:prstGeom prst="rect">
            <a:avLst/>
          </a:prstGeom>
          <a:noFill/>
        </p:spPr>
        <p:txBody>
          <a:bodyPr wrap="square" rtlCol="0">
            <a:spAutoFit/>
          </a:bodyPr>
          <a:lstStyle/>
          <a:p>
            <a:pPr algn="ctr"/>
            <a:r>
              <a:rPr lang="it-IT" dirty="0">
                <a:solidFill>
                  <a:schemeClr val="bg1"/>
                </a:solidFill>
              </a:rPr>
              <a:t>La prima in cui una RPN (</a:t>
            </a:r>
            <a:r>
              <a:rPr lang="it-IT" dirty="0" err="1">
                <a:solidFill>
                  <a:schemeClr val="bg1"/>
                </a:solidFill>
              </a:rPr>
              <a:t>Region</a:t>
            </a:r>
            <a:r>
              <a:rPr lang="it-IT" dirty="0">
                <a:solidFill>
                  <a:schemeClr val="bg1"/>
                </a:solidFill>
              </a:rPr>
              <a:t> </a:t>
            </a:r>
            <a:r>
              <a:rPr lang="it-IT" dirty="0" err="1">
                <a:solidFill>
                  <a:schemeClr val="bg1"/>
                </a:solidFill>
              </a:rPr>
              <a:t>Proposal</a:t>
            </a:r>
            <a:r>
              <a:rPr lang="it-IT" dirty="0">
                <a:solidFill>
                  <a:schemeClr val="bg1"/>
                </a:solidFill>
              </a:rPr>
              <a:t> Network) propone le regioni di interesse dette ROI</a:t>
            </a:r>
          </a:p>
        </p:txBody>
      </p:sp>
      <p:sp>
        <p:nvSpPr>
          <p:cNvPr id="5" name="CasellaDiTesto 4">
            <a:extLst>
              <a:ext uri="{FF2B5EF4-FFF2-40B4-BE49-F238E27FC236}">
                <a16:creationId xmlns:a16="http://schemas.microsoft.com/office/drawing/2014/main" id="{B19E8F7D-203A-73DC-7274-9BBDC6E66E2E}"/>
              </a:ext>
            </a:extLst>
          </p:cNvPr>
          <p:cNvSpPr txBox="1"/>
          <p:nvPr/>
        </p:nvSpPr>
        <p:spPr>
          <a:xfrm>
            <a:off x="-9228383" y="3783396"/>
            <a:ext cx="2088238" cy="1754326"/>
          </a:xfrm>
          <a:prstGeom prst="rect">
            <a:avLst/>
          </a:prstGeom>
          <a:noFill/>
        </p:spPr>
        <p:txBody>
          <a:bodyPr wrap="square" rtlCol="0">
            <a:spAutoFit/>
          </a:bodyPr>
          <a:lstStyle/>
          <a:p>
            <a:pPr algn="ctr"/>
            <a:r>
              <a:rPr lang="it-IT" dirty="0">
                <a:solidFill>
                  <a:schemeClr val="bg1"/>
                </a:solidFill>
              </a:rPr>
              <a:t>Nella seconda fase, la rete estrae le features usando dei Roi </a:t>
            </a:r>
            <a:r>
              <a:rPr lang="it-IT" dirty="0" err="1">
                <a:solidFill>
                  <a:schemeClr val="bg1"/>
                </a:solidFill>
              </a:rPr>
              <a:t>Align</a:t>
            </a:r>
            <a:r>
              <a:rPr lang="it-IT" dirty="0">
                <a:solidFill>
                  <a:schemeClr val="bg1"/>
                </a:solidFill>
              </a:rPr>
              <a:t> Layer per ogni regione proposta dall’RPN</a:t>
            </a:r>
          </a:p>
        </p:txBody>
      </p:sp>
      <p:pic>
        <p:nvPicPr>
          <p:cNvPr id="3" name="Immagine 2">
            <a:extLst>
              <a:ext uri="{FF2B5EF4-FFF2-40B4-BE49-F238E27FC236}">
                <a16:creationId xmlns:a16="http://schemas.microsoft.com/office/drawing/2014/main" id="{D0ED6289-B218-E2F7-6F21-98954362429A}"/>
              </a:ext>
            </a:extLst>
          </p:cNvPr>
          <p:cNvPicPr>
            <a:picLocks noChangeAspect="1"/>
          </p:cNvPicPr>
          <p:nvPr/>
        </p:nvPicPr>
        <p:blipFill>
          <a:blip r:embed="rId6"/>
          <a:stretch>
            <a:fillRect/>
          </a:stretch>
        </p:blipFill>
        <p:spPr>
          <a:xfrm>
            <a:off x="-2585591" y="1827482"/>
            <a:ext cx="1997095" cy="1618421"/>
          </a:xfrm>
          <a:prstGeom prst="rect">
            <a:avLst/>
          </a:prstGeom>
          <a:scene3d>
            <a:camera prst="isometricOffAxis2Right"/>
            <a:lightRig rig="threePt" dir="t"/>
          </a:scene3d>
        </p:spPr>
      </p:pic>
      <p:sp>
        <p:nvSpPr>
          <p:cNvPr id="6" name="CasellaDiTesto 5">
            <a:extLst>
              <a:ext uri="{FF2B5EF4-FFF2-40B4-BE49-F238E27FC236}">
                <a16:creationId xmlns:a16="http://schemas.microsoft.com/office/drawing/2014/main" id="{2295CAC6-DDF6-54FD-0745-55717D5A6E8D}"/>
              </a:ext>
            </a:extLst>
          </p:cNvPr>
          <p:cNvSpPr txBox="1"/>
          <p:nvPr/>
        </p:nvSpPr>
        <p:spPr>
          <a:xfrm>
            <a:off x="-6176094" y="4675493"/>
            <a:ext cx="6038892" cy="646331"/>
          </a:xfrm>
          <a:prstGeom prst="rect">
            <a:avLst/>
          </a:prstGeom>
          <a:noFill/>
        </p:spPr>
        <p:txBody>
          <a:bodyPr wrap="square" rtlCol="0">
            <a:spAutoFit/>
          </a:bodyPr>
          <a:lstStyle/>
          <a:p>
            <a:pPr algn="ctr"/>
            <a:r>
              <a:rPr lang="it-IT" dirty="0">
                <a:solidFill>
                  <a:schemeClr val="bg1"/>
                </a:solidFill>
              </a:rPr>
              <a:t>Generazione delle maschere di segmentazione per ogni ipotesi di classe</a:t>
            </a:r>
          </a:p>
        </p:txBody>
      </p:sp>
      <p:sp>
        <p:nvSpPr>
          <p:cNvPr id="7" name="Rettangolo 6">
            <a:extLst>
              <a:ext uri="{FF2B5EF4-FFF2-40B4-BE49-F238E27FC236}">
                <a16:creationId xmlns:a16="http://schemas.microsoft.com/office/drawing/2014/main" id="{74EC19D7-004A-99DA-7928-8699CA4A638A}"/>
              </a:ext>
            </a:extLst>
          </p:cNvPr>
          <p:cNvSpPr/>
          <p:nvPr/>
        </p:nvSpPr>
        <p:spPr>
          <a:xfrm>
            <a:off x="-12973052" y="1818931"/>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47A4437-0C23-C861-A8DB-E3BC006843C4}"/>
              </a:ext>
            </a:extLst>
          </p:cNvPr>
          <p:cNvSpPr/>
          <p:nvPr/>
        </p:nvSpPr>
        <p:spPr>
          <a:xfrm>
            <a:off x="-12354248" y="1818930"/>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8316B49F-B91F-38EE-3DF9-B68C978E982D}"/>
              </a:ext>
            </a:extLst>
          </p:cNvPr>
          <p:cNvSpPr/>
          <p:nvPr/>
        </p:nvSpPr>
        <p:spPr>
          <a:xfrm>
            <a:off x="-11531955" y="1810383"/>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672E036D-DE2E-C487-F1FE-683872732245}"/>
              </a:ext>
            </a:extLst>
          </p:cNvPr>
          <p:cNvSpPr/>
          <p:nvPr/>
        </p:nvSpPr>
        <p:spPr>
          <a:xfrm>
            <a:off x="-10602255" y="1810382"/>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04F638A-06FD-F451-156B-7BF7F62C5E9A}"/>
              </a:ext>
            </a:extLst>
          </p:cNvPr>
          <p:cNvSpPr/>
          <p:nvPr/>
        </p:nvSpPr>
        <p:spPr>
          <a:xfrm>
            <a:off x="-10106268" y="1810385"/>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97983F39-6513-1A17-48E9-ADEF8EF4A1F6}"/>
              </a:ext>
            </a:extLst>
          </p:cNvPr>
          <p:cNvSpPr/>
          <p:nvPr/>
        </p:nvSpPr>
        <p:spPr>
          <a:xfrm>
            <a:off x="-9615480" y="1810384"/>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36726CCC-C032-6DA1-A4DD-3FAA322EF124}"/>
              </a:ext>
            </a:extLst>
          </p:cNvPr>
          <p:cNvSpPr/>
          <p:nvPr/>
        </p:nvSpPr>
        <p:spPr>
          <a:xfrm>
            <a:off x="-9262579" y="1801837"/>
            <a:ext cx="2009787" cy="1635521"/>
          </a:xfrm>
          <a:prstGeom prst="rect">
            <a:avLst/>
          </a:prstGeom>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B441F6D4-11D4-6C1C-053C-74A441CF33C7}"/>
              </a:ext>
            </a:extLst>
          </p:cNvPr>
          <p:cNvSpPr/>
          <p:nvPr/>
        </p:nvSpPr>
        <p:spPr>
          <a:xfrm>
            <a:off x="-8771791" y="1801836"/>
            <a:ext cx="2009787" cy="1635521"/>
          </a:xfrm>
          <a:prstGeom prst="rect">
            <a:avLst/>
          </a:prstGeom>
          <a:solidFill>
            <a:schemeClr val="tx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003275BF-57B1-9343-5042-B05650A6D08A}"/>
              </a:ext>
            </a:extLst>
          </p:cNvPr>
          <p:cNvSpPr txBox="1"/>
          <p:nvPr/>
        </p:nvSpPr>
        <p:spPr>
          <a:xfrm>
            <a:off x="-6580593" y="3783396"/>
            <a:ext cx="1355543" cy="369332"/>
          </a:xfrm>
          <a:prstGeom prst="rect">
            <a:avLst/>
          </a:prstGeom>
          <a:noFill/>
        </p:spPr>
        <p:txBody>
          <a:bodyPr wrap="square" rtlCol="0">
            <a:spAutoFit/>
          </a:bodyPr>
          <a:lstStyle/>
          <a:p>
            <a:pPr algn="ctr"/>
            <a:r>
              <a:rPr lang="it-IT" dirty="0" err="1">
                <a:solidFill>
                  <a:schemeClr val="bg1"/>
                </a:solidFill>
              </a:rPr>
              <a:t>ResNet</a:t>
            </a:r>
            <a:endParaRPr lang="it-IT" dirty="0">
              <a:solidFill>
                <a:schemeClr val="bg1"/>
              </a:solidFill>
            </a:endParaRPr>
          </a:p>
        </p:txBody>
      </p:sp>
      <p:sp>
        <p:nvSpPr>
          <p:cNvPr id="21" name="Rettangolo 20">
            <a:extLst>
              <a:ext uri="{FF2B5EF4-FFF2-40B4-BE49-F238E27FC236}">
                <a16:creationId xmlns:a16="http://schemas.microsoft.com/office/drawing/2014/main" id="{8E4DD0A3-DA6C-F13D-A2C2-27AB629BE473}"/>
              </a:ext>
            </a:extLst>
          </p:cNvPr>
          <p:cNvSpPr/>
          <p:nvPr/>
        </p:nvSpPr>
        <p:spPr>
          <a:xfrm>
            <a:off x="-8350021" y="1801836"/>
            <a:ext cx="2009787" cy="1635521"/>
          </a:xfrm>
          <a:prstGeom prst="rect">
            <a:avLst/>
          </a:prstGeom>
          <a:solidFill>
            <a:schemeClr val="accent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Rettangolo 21">
            <a:extLst>
              <a:ext uri="{FF2B5EF4-FFF2-40B4-BE49-F238E27FC236}">
                <a16:creationId xmlns:a16="http://schemas.microsoft.com/office/drawing/2014/main" id="{6511D52B-7AFC-77D0-64C9-0EE58BAF77B0}"/>
              </a:ext>
            </a:extLst>
          </p:cNvPr>
          <p:cNvSpPr/>
          <p:nvPr/>
        </p:nvSpPr>
        <p:spPr>
          <a:xfrm>
            <a:off x="-7784319" y="1805617"/>
            <a:ext cx="2009787" cy="1635521"/>
          </a:xfrm>
          <a:prstGeom prst="rect">
            <a:avLst/>
          </a:prstGeom>
          <a:solidFill>
            <a:schemeClr val="accent2">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Rettangolo 22">
            <a:extLst>
              <a:ext uri="{FF2B5EF4-FFF2-40B4-BE49-F238E27FC236}">
                <a16:creationId xmlns:a16="http://schemas.microsoft.com/office/drawing/2014/main" id="{B5AA969E-EE87-9B48-085D-42DC867E24B5}"/>
              </a:ext>
            </a:extLst>
          </p:cNvPr>
          <p:cNvSpPr/>
          <p:nvPr/>
        </p:nvSpPr>
        <p:spPr>
          <a:xfrm>
            <a:off x="-7260261" y="1806114"/>
            <a:ext cx="2009787" cy="1635521"/>
          </a:xfrm>
          <a:prstGeom prst="rect">
            <a:avLst/>
          </a:prstGeom>
          <a:solidFill>
            <a:schemeClr val="accent2"/>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Rettangolo 23">
            <a:extLst>
              <a:ext uri="{FF2B5EF4-FFF2-40B4-BE49-F238E27FC236}">
                <a16:creationId xmlns:a16="http://schemas.microsoft.com/office/drawing/2014/main" id="{65F34715-D13F-B2CF-C0FA-5C6E97970106}"/>
              </a:ext>
            </a:extLst>
          </p:cNvPr>
          <p:cNvSpPr/>
          <p:nvPr/>
        </p:nvSpPr>
        <p:spPr>
          <a:xfrm>
            <a:off x="-6900495" y="1809895"/>
            <a:ext cx="2009787" cy="1635521"/>
          </a:xfrm>
          <a:prstGeom prst="rect">
            <a:avLst/>
          </a:prstGeom>
          <a:solidFill>
            <a:schemeClr val="accent2">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96523B4A-8456-25D9-694F-904406A59115}"/>
              </a:ext>
            </a:extLst>
          </p:cNvPr>
          <p:cNvSpPr txBox="1"/>
          <p:nvPr/>
        </p:nvSpPr>
        <p:spPr>
          <a:xfrm>
            <a:off x="-5717710" y="3783396"/>
            <a:ext cx="1355543" cy="369332"/>
          </a:xfrm>
          <a:prstGeom prst="rect">
            <a:avLst/>
          </a:prstGeom>
          <a:noFill/>
        </p:spPr>
        <p:txBody>
          <a:bodyPr wrap="square" rtlCol="0">
            <a:spAutoFit/>
          </a:bodyPr>
          <a:lstStyle/>
          <a:p>
            <a:pPr algn="ctr"/>
            <a:r>
              <a:rPr lang="it-IT" dirty="0">
                <a:solidFill>
                  <a:schemeClr val="bg1"/>
                </a:solidFill>
              </a:rPr>
              <a:t>ROI</a:t>
            </a:r>
          </a:p>
        </p:txBody>
      </p:sp>
      <p:sp>
        <p:nvSpPr>
          <p:cNvPr id="26" name="Rettangolo 25">
            <a:extLst>
              <a:ext uri="{FF2B5EF4-FFF2-40B4-BE49-F238E27FC236}">
                <a16:creationId xmlns:a16="http://schemas.microsoft.com/office/drawing/2014/main" id="{B11A26BF-34DE-1FDE-78F8-1630D5A981C6}"/>
              </a:ext>
            </a:extLst>
          </p:cNvPr>
          <p:cNvSpPr/>
          <p:nvPr/>
        </p:nvSpPr>
        <p:spPr>
          <a:xfrm>
            <a:off x="-4999254" y="728025"/>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Rettangolo 26">
            <a:extLst>
              <a:ext uri="{FF2B5EF4-FFF2-40B4-BE49-F238E27FC236}">
                <a16:creationId xmlns:a16="http://schemas.microsoft.com/office/drawing/2014/main" id="{B8645F8D-CE96-C943-3A64-1D5BA1475AAA}"/>
              </a:ext>
            </a:extLst>
          </p:cNvPr>
          <p:cNvSpPr/>
          <p:nvPr/>
        </p:nvSpPr>
        <p:spPr>
          <a:xfrm>
            <a:off x="-4598144" y="731806"/>
            <a:ext cx="2009787" cy="1635521"/>
          </a:xfrm>
          <a:prstGeom prst="rect">
            <a:avLst/>
          </a:prstGeom>
          <a:solidFill>
            <a:schemeClr val="accent6">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65D410CD-805E-DDDF-A175-2E062A0E4D78}"/>
              </a:ext>
            </a:extLst>
          </p:cNvPr>
          <p:cNvSpPr/>
          <p:nvPr/>
        </p:nvSpPr>
        <p:spPr>
          <a:xfrm>
            <a:off x="-4074086" y="732303"/>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B5B3DD6E-D2CF-2AE1-8341-9C86A1C69BA9}"/>
              </a:ext>
            </a:extLst>
          </p:cNvPr>
          <p:cNvSpPr/>
          <p:nvPr/>
        </p:nvSpPr>
        <p:spPr>
          <a:xfrm>
            <a:off x="-3641168" y="736084"/>
            <a:ext cx="2009787" cy="1635521"/>
          </a:xfrm>
          <a:prstGeom prst="rect">
            <a:avLst/>
          </a:prstGeom>
          <a:solidFill>
            <a:schemeClr val="accent6">
              <a:lumMod val="50000"/>
            </a:schemeClr>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9" name="CasellaDiTesto 38">
            <a:extLst>
              <a:ext uri="{FF2B5EF4-FFF2-40B4-BE49-F238E27FC236}">
                <a16:creationId xmlns:a16="http://schemas.microsoft.com/office/drawing/2014/main" id="{B7F88BA0-0A8C-FBE1-AE8C-98B49BDBB32E}"/>
              </a:ext>
            </a:extLst>
          </p:cNvPr>
          <p:cNvSpPr txBox="1"/>
          <p:nvPr/>
        </p:nvSpPr>
        <p:spPr>
          <a:xfrm>
            <a:off x="-5289521" y="4123843"/>
            <a:ext cx="1355543" cy="369332"/>
          </a:xfrm>
          <a:prstGeom prst="rect">
            <a:avLst/>
          </a:prstGeom>
          <a:noFill/>
        </p:spPr>
        <p:txBody>
          <a:bodyPr wrap="square" rtlCol="0">
            <a:spAutoFit/>
          </a:bodyPr>
          <a:lstStyle/>
          <a:p>
            <a:pPr algn="ctr"/>
            <a:r>
              <a:rPr lang="it-IT" dirty="0" err="1">
                <a:solidFill>
                  <a:schemeClr val="bg1"/>
                </a:solidFill>
              </a:rPr>
              <a:t>ConvLayer</a:t>
            </a:r>
            <a:endParaRPr lang="it-IT" dirty="0">
              <a:solidFill>
                <a:schemeClr val="bg1"/>
              </a:solidFill>
            </a:endParaRPr>
          </a:p>
        </p:txBody>
      </p:sp>
      <p:sp>
        <p:nvSpPr>
          <p:cNvPr id="40" name="CasellaDiTesto 39">
            <a:extLst>
              <a:ext uri="{FF2B5EF4-FFF2-40B4-BE49-F238E27FC236}">
                <a16:creationId xmlns:a16="http://schemas.microsoft.com/office/drawing/2014/main" id="{12318178-15AF-C989-5534-0F071B5AA1B9}"/>
              </a:ext>
            </a:extLst>
          </p:cNvPr>
          <p:cNvSpPr txBox="1"/>
          <p:nvPr/>
        </p:nvSpPr>
        <p:spPr>
          <a:xfrm>
            <a:off x="-5304636" y="461185"/>
            <a:ext cx="1355543" cy="923330"/>
          </a:xfrm>
          <a:prstGeom prst="rect">
            <a:avLst/>
          </a:prstGeom>
          <a:noFill/>
        </p:spPr>
        <p:txBody>
          <a:bodyPr wrap="square" rtlCol="0">
            <a:spAutoFit/>
          </a:bodyPr>
          <a:lstStyle/>
          <a:p>
            <a:pPr algn="ctr"/>
            <a:r>
              <a:rPr lang="it-IT" dirty="0" err="1">
                <a:solidFill>
                  <a:schemeClr val="bg1"/>
                </a:solidFill>
              </a:rPr>
              <a:t>Fully</a:t>
            </a:r>
            <a:r>
              <a:rPr lang="it-IT" dirty="0">
                <a:solidFill>
                  <a:schemeClr val="bg1"/>
                </a:solidFill>
              </a:rPr>
              <a:t> </a:t>
            </a:r>
            <a:r>
              <a:rPr lang="it-IT" dirty="0" err="1">
                <a:solidFill>
                  <a:schemeClr val="bg1"/>
                </a:solidFill>
              </a:rPr>
              <a:t>Connected</a:t>
            </a:r>
            <a:r>
              <a:rPr lang="it-IT" dirty="0">
                <a:solidFill>
                  <a:schemeClr val="bg1"/>
                </a:solidFill>
              </a:rPr>
              <a:t> </a:t>
            </a:r>
            <a:r>
              <a:rPr lang="it-IT" dirty="0" err="1">
                <a:solidFill>
                  <a:schemeClr val="bg1"/>
                </a:solidFill>
              </a:rPr>
              <a:t>Layers</a:t>
            </a:r>
            <a:endParaRPr lang="it-IT" dirty="0">
              <a:solidFill>
                <a:schemeClr val="bg1"/>
              </a:solidFill>
            </a:endParaRPr>
          </a:p>
        </p:txBody>
      </p:sp>
      <p:sp>
        <p:nvSpPr>
          <p:cNvPr id="41" name="CasellaDiTesto 40">
            <a:extLst>
              <a:ext uri="{FF2B5EF4-FFF2-40B4-BE49-F238E27FC236}">
                <a16:creationId xmlns:a16="http://schemas.microsoft.com/office/drawing/2014/main" id="{CAF5E45E-18A7-FC9D-50FB-543946714763}"/>
              </a:ext>
            </a:extLst>
          </p:cNvPr>
          <p:cNvSpPr txBox="1"/>
          <p:nvPr/>
        </p:nvSpPr>
        <p:spPr>
          <a:xfrm>
            <a:off x="-3076494" y="457503"/>
            <a:ext cx="1355543" cy="369332"/>
          </a:xfrm>
          <a:prstGeom prst="rect">
            <a:avLst/>
          </a:prstGeom>
          <a:noFill/>
        </p:spPr>
        <p:txBody>
          <a:bodyPr wrap="square" rtlCol="0">
            <a:spAutoFit/>
          </a:bodyPr>
          <a:lstStyle/>
          <a:p>
            <a:pPr algn="ctr"/>
            <a:r>
              <a:rPr lang="it-IT" dirty="0">
                <a:solidFill>
                  <a:schemeClr val="bg1"/>
                </a:solidFill>
              </a:rPr>
              <a:t>Box</a:t>
            </a:r>
          </a:p>
        </p:txBody>
      </p:sp>
      <p:sp>
        <p:nvSpPr>
          <p:cNvPr id="42" name="CasellaDiTesto 41">
            <a:extLst>
              <a:ext uri="{FF2B5EF4-FFF2-40B4-BE49-F238E27FC236}">
                <a16:creationId xmlns:a16="http://schemas.microsoft.com/office/drawing/2014/main" id="{D61FE147-9DC8-1303-C11B-ECCDA7D9BC7B}"/>
              </a:ext>
            </a:extLst>
          </p:cNvPr>
          <p:cNvSpPr txBox="1"/>
          <p:nvPr/>
        </p:nvSpPr>
        <p:spPr>
          <a:xfrm>
            <a:off x="-3070793" y="1390222"/>
            <a:ext cx="1355543" cy="369332"/>
          </a:xfrm>
          <a:prstGeom prst="rect">
            <a:avLst/>
          </a:prstGeom>
          <a:noFill/>
        </p:spPr>
        <p:txBody>
          <a:bodyPr wrap="square" rtlCol="0">
            <a:spAutoFit/>
          </a:bodyPr>
          <a:lstStyle/>
          <a:p>
            <a:pPr algn="ctr"/>
            <a:r>
              <a:rPr lang="it-IT" dirty="0">
                <a:solidFill>
                  <a:schemeClr val="bg1"/>
                </a:solidFill>
              </a:rPr>
              <a:t>Class</a:t>
            </a:r>
          </a:p>
        </p:txBody>
      </p:sp>
      <p:sp>
        <p:nvSpPr>
          <p:cNvPr id="43" name="CasellaDiTesto 42">
            <a:extLst>
              <a:ext uri="{FF2B5EF4-FFF2-40B4-BE49-F238E27FC236}">
                <a16:creationId xmlns:a16="http://schemas.microsoft.com/office/drawing/2014/main" id="{C7F979A8-9244-93FD-AEBB-A8238B887004}"/>
              </a:ext>
            </a:extLst>
          </p:cNvPr>
          <p:cNvSpPr txBox="1"/>
          <p:nvPr/>
        </p:nvSpPr>
        <p:spPr>
          <a:xfrm>
            <a:off x="-3077931" y="3156933"/>
            <a:ext cx="1355543" cy="369332"/>
          </a:xfrm>
          <a:prstGeom prst="rect">
            <a:avLst/>
          </a:prstGeom>
          <a:noFill/>
        </p:spPr>
        <p:txBody>
          <a:bodyPr wrap="square" rtlCol="0">
            <a:spAutoFit/>
          </a:bodyPr>
          <a:lstStyle/>
          <a:p>
            <a:pPr algn="ctr"/>
            <a:r>
              <a:rPr lang="it-IT" dirty="0">
                <a:solidFill>
                  <a:schemeClr val="bg1"/>
                </a:solidFill>
              </a:rPr>
              <a:t>Mask</a:t>
            </a:r>
          </a:p>
        </p:txBody>
      </p:sp>
      <p:sp>
        <p:nvSpPr>
          <p:cNvPr id="44" name="Rettangolo 43">
            <a:extLst>
              <a:ext uri="{FF2B5EF4-FFF2-40B4-BE49-F238E27FC236}">
                <a16:creationId xmlns:a16="http://schemas.microsoft.com/office/drawing/2014/main" id="{F60777D4-98C5-3C24-2EBF-DDCB87692F61}"/>
              </a:ext>
            </a:extLst>
          </p:cNvPr>
          <p:cNvSpPr/>
          <p:nvPr/>
        </p:nvSpPr>
        <p:spPr>
          <a:xfrm>
            <a:off x="-6521277" y="2621061"/>
            <a:ext cx="2009787" cy="1635521"/>
          </a:xfrm>
          <a:prstGeom prst="rect">
            <a:avLst/>
          </a:prstGeom>
          <a:solidFill>
            <a:schemeClr val="accent6"/>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5" name="Rettangolo 44">
            <a:extLst>
              <a:ext uri="{FF2B5EF4-FFF2-40B4-BE49-F238E27FC236}">
                <a16:creationId xmlns:a16="http://schemas.microsoft.com/office/drawing/2014/main" id="{5A72EF62-F8CA-4E59-AB82-34965F636762}"/>
              </a:ext>
            </a:extLst>
          </p:cNvPr>
          <p:cNvSpPr/>
          <p:nvPr/>
        </p:nvSpPr>
        <p:spPr>
          <a:xfrm>
            <a:off x="-6040919" y="2624842"/>
            <a:ext cx="2009787" cy="1635521"/>
          </a:xfrm>
          <a:prstGeom prst="rect">
            <a:avLst/>
          </a:prstGeom>
          <a:solidFill>
            <a:schemeClr val="accent6">
              <a:lumMod val="50000"/>
            </a:schemeClr>
          </a:solidFill>
          <a:ln>
            <a:solidFill>
              <a:schemeClr val="accent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6" name="Rettangolo 45">
            <a:extLst>
              <a:ext uri="{FF2B5EF4-FFF2-40B4-BE49-F238E27FC236}">
                <a16:creationId xmlns:a16="http://schemas.microsoft.com/office/drawing/2014/main" id="{24A10D45-B8AD-A426-CD79-129474B1A1CD}"/>
              </a:ext>
            </a:extLst>
          </p:cNvPr>
          <p:cNvSpPr/>
          <p:nvPr/>
        </p:nvSpPr>
        <p:spPr>
          <a:xfrm>
            <a:off x="-5516861" y="2625339"/>
            <a:ext cx="2009787" cy="1635521"/>
          </a:xfrm>
          <a:prstGeom prst="rect">
            <a:avLst/>
          </a:prstGeom>
          <a:solidFill>
            <a:schemeClr val="accent6"/>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Rettangolo 46">
            <a:extLst>
              <a:ext uri="{FF2B5EF4-FFF2-40B4-BE49-F238E27FC236}">
                <a16:creationId xmlns:a16="http://schemas.microsoft.com/office/drawing/2014/main" id="{E8007447-0F45-2DF9-1541-085775D7CB15}"/>
              </a:ext>
            </a:extLst>
          </p:cNvPr>
          <p:cNvSpPr/>
          <p:nvPr/>
        </p:nvSpPr>
        <p:spPr>
          <a:xfrm>
            <a:off x="-5193671" y="2629120"/>
            <a:ext cx="2009787" cy="1635521"/>
          </a:xfrm>
          <a:prstGeom prst="rect">
            <a:avLst/>
          </a:prstGeom>
          <a:solidFill>
            <a:schemeClr val="accent6">
              <a:lumMod val="50000"/>
            </a:schemeClr>
          </a:solidFill>
          <a:ln>
            <a:solidFill>
              <a:schemeClr val="tx2">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2F4AD456-300C-2501-CB8C-1286374ED075}"/>
              </a:ext>
            </a:extLst>
          </p:cNvPr>
          <p:cNvSpPr/>
          <p:nvPr/>
        </p:nvSpPr>
        <p:spPr>
          <a:xfrm>
            <a:off x="-4810263" y="2622590"/>
            <a:ext cx="2009787" cy="1635521"/>
          </a:xfrm>
          <a:prstGeom prst="rect">
            <a:avLst/>
          </a:prstGeom>
          <a:solidFill>
            <a:schemeClr val="accent6"/>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9" name="Rettangolo 48">
            <a:extLst>
              <a:ext uri="{FF2B5EF4-FFF2-40B4-BE49-F238E27FC236}">
                <a16:creationId xmlns:a16="http://schemas.microsoft.com/office/drawing/2014/main" id="{A3470699-79CA-4B4C-BAA1-62D8EAC3BC43}"/>
              </a:ext>
            </a:extLst>
          </p:cNvPr>
          <p:cNvSpPr/>
          <p:nvPr/>
        </p:nvSpPr>
        <p:spPr>
          <a:xfrm>
            <a:off x="-4409153" y="2626371"/>
            <a:ext cx="2009787" cy="1635521"/>
          </a:xfrm>
          <a:prstGeom prst="rect">
            <a:avLst/>
          </a:prstGeom>
          <a:solidFill>
            <a:schemeClr val="accent6">
              <a:lumMod val="50000"/>
            </a:schemeClr>
          </a:solidFill>
          <a:ln>
            <a:solidFill>
              <a:schemeClr val="bg2">
                <a:lumMod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0" name="Rettangolo 49">
            <a:extLst>
              <a:ext uri="{FF2B5EF4-FFF2-40B4-BE49-F238E27FC236}">
                <a16:creationId xmlns:a16="http://schemas.microsoft.com/office/drawing/2014/main" id="{AE150E5D-D6D2-82AA-DABB-79F57A3F9F54}"/>
              </a:ext>
            </a:extLst>
          </p:cNvPr>
          <p:cNvSpPr/>
          <p:nvPr/>
        </p:nvSpPr>
        <p:spPr>
          <a:xfrm>
            <a:off x="-3885095" y="2626868"/>
            <a:ext cx="2009787" cy="1635521"/>
          </a:xfrm>
          <a:prstGeom prst="rect">
            <a:avLst/>
          </a:prstGeom>
          <a:solidFill>
            <a:schemeClr val="accent6"/>
          </a:solidFill>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1" name="Rettangolo 50">
            <a:extLst>
              <a:ext uri="{FF2B5EF4-FFF2-40B4-BE49-F238E27FC236}">
                <a16:creationId xmlns:a16="http://schemas.microsoft.com/office/drawing/2014/main" id="{9003D610-2FAB-ACC7-7C50-233838E9C774}"/>
              </a:ext>
            </a:extLst>
          </p:cNvPr>
          <p:cNvSpPr/>
          <p:nvPr/>
        </p:nvSpPr>
        <p:spPr>
          <a:xfrm>
            <a:off x="-3452177" y="2630649"/>
            <a:ext cx="2009787" cy="1635521"/>
          </a:xfrm>
          <a:prstGeom prst="rect">
            <a:avLst/>
          </a:prstGeom>
          <a:solidFill>
            <a:schemeClr val="accent6">
              <a:lumMod val="50000"/>
            </a:schemeClr>
          </a:solidFill>
          <a:ln>
            <a:solidFill>
              <a:schemeClr val="tx1">
                <a:lumMod val="85000"/>
                <a:lumOff val="1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Immagine 29">
            <a:extLst>
              <a:ext uri="{FF2B5EF4-FFF2-40B4-BE49-F238E27FC236}">
                <a16:creationId xmlns:a16="http://schemas.microsoft.com/office/drawing/2014/main" id="{6EACA732-AE85-9879-CB3B-E36131D8B03A}"/>
              </a:ext>
            </a:extLst>
          </p:cNvPr>
          <p:cNvPicPr>
            <a:picLocks noChangeAspect="1"/>
          </p:cNvPicPr>
          <p:nvPr/>
        </p:nvPicPr>
        <p:blipFill>
          <a:blip r:embed="rId7"/>
          <a:stretch>
            <a:fillRect/>
          </a:stretch>
        </p:blipFill>
        <p:spPr>
          <a:xfrm>
            <a:off x="-2588879" y="1825340"/>
            <a:ext cx="1997094" cy="1626971"/>
          </a:xfrm>
          <a:prstGeom prst="rect">
            <a:avLst/>
          </a:prstGeom>
          <a:scene3d>
            <a:camera prst="isometricOffAxis2Right"/>
            <a:lightRig rig="threePt" dir="t"/>
          </a:scene3d>
        </p:spPr>
      </p:pic>
      <p:sp>
        <p:nvSpPr>
          <p:cNvPr id="31" name="CasellaDiTesto 30">
            <a:extLst>
              <a:ext uri="{FF2B5EF4-FFF2-40B4-BE49-F238E27FC236}">
                <a16:creationId xmlns:a16="http://schemas.microsoft.com/office/drawing/2014/main" id="{94D38566-C044-384F-013B-671EB7F05E85}"/>
              </a:ext>
            </a:extLst>
          </p:cNvPr>
          <p:cNvSpPr txBox="1"/>
          <p:nvPr/>
        </p:nvSpPr>
        <p:spPr>
          <a:xfrm>
            <a:off x="678565" y="1097925"/>
            <a:ext cx="6030775" cy="923330"/>
          </a:xfrm>
          <a:prstGeom prst="rect">
            <a:avLst/>
          </a:prstGeom>
          <a:noFill/>
        </p:spPr>
        <p:txBody>
          <a:bodyPr wrap="square" rtlCol="0">
            <a:spAutoFit/>
          </a:bodyPr>
          <a:lstStyle/>
          <a:p>
            <a:pPr algn="l"/>
            <a:r>
              <a:rPr lang="it-IT" dirty="0"/>
              <a:t>Una delle innovazioni introdotte è la tecnica di </a:t>
            </a:r>
            <a:r>
              <a:rPr lang="it-IT" dirty="0" err="1"/>
              <a:t>ROIAlign</a:t>
            </a:r>
            <a:r>
              <a:rPr lang="it-IT" dirty="0"/>
              <a:t>, che si preferisce al ROI Pooling in quanto non causa la perdita di informazione, durante il processo di pooling. </a:t>
            </a:r>
          </a:p>
        </p:txBody>
      </p:sp>
      <p:sp>
        <p:nvSpPr>
          <p:cNvPr id="32" name="CasellaDiTesto 31">
            <a:extLst>
              <a:ext uri="{FF2B5EF4-FFF2-40B4-BE49-F238E27FC236}">
                <a16:creationId xmlns:a16="http://schemas.microsoft.com/office/drawing/2014/main" id="{F64EC249-51FE-87BF-4AEE-272FEECA66D9}"/>
              </a:ext>
            </a:extLst>
          </p:cNvPr>
          <p:cNvSpPr txBox="1"/>
          <p:nvPr/>
        </p:nvSpPr>
        <p:spPr>
          <a:xfrm>
            <a:off x="678565" y="2506001"/>
            <a:ext cx="5493635" cy="369332"/>
          </a:xfrm>
          <a:prstGeom prst="rect">
            <a:avLst/>
          </a:prstGeom>
          <a:noFill/>
        </p:spPr>
        <p:txBody>
          <a:bodyPr wrap="square">
            <a:spAutoFit/>
          </a:bodyPr>
          <a:lstStyle/>
          <a:p>
            <a:r>
              <a:rPr lang="it-IT" dirty="0"/>
              <a:t>Supponiamo che l’immagine di input </a:t>
            </a:r>
            <a:r>
              <a:rPr lang="it-IT" b="1" dirty="0"/>
              <a:t>sia 512x512x3</a:t>
            </a:r>
            <a:endParaRPr lang="it-IT" dirty="0"/>
          </a:p>
        </p:txBody>
      </p:sp>
    </p:spTree>
    <p:extLst>
      <p:ext uri="{BB962C8B-B14F-4D97-AF65-F5344CB8AC3E}">
        <p14:creationId xmlns:p14="http://schemas.microsoft.com/office/powerpoint/2010/main" val="207015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70448" y="2439044"/>
            <a:ext cx="5425552" cy="51706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1" name="CasellaDiTesto 30">
            <a:extLst>
              <a:ext uri="{FF2B5EF4-FFF2-40B4-BE49-F238E27FC236}">
                <a16:creationId xmlns:a16="http://schemas.microsoft.com/office/drawing/2014/main" id="{94D38566-C044-384F-013B-671EB7F05E85}"/>
              </a:ext>
            </a:extLst>
          </p:cNvPr>
          <p:cNvSpPr txBox="1"/>
          <p:nvPr/>
        </p:nvSpPr>
        <p:spPr>
          <a:xfrm>
            <a:off x="678565" y="1097925"/>
            <a:ext cx="6030775" cy="923330"/>
          </a:xfrm>
          <a:prstGeom prst="rect">
            <a:avLst/>
          </a:prstGeom>
          <a:noFill/>
        </p:spPr>
        <p:txBody>
          <a:bodyPr wrap="square" rtlCol="0">
            <a:spAutoFit/>
          </a:bodyPr>
          <a:lstStyle/>
          <a:p>
            <a:pPr algn="l"/>
            <a:r>
              <a:rPr lang="it-IT" dirty="0">
                <a:solidFill>
                  <a:schemeClr val="bg1"/>
                </a:solidFill>
              </a:rPr>
              <a:t>Una delle innovazioni introdotte è la tecnica di </a:t>
            </a:r>
            <a:r>
              <a:rPr lang="it-IT" dirty="0" err="1">
                <a:solidFill>
                  <a:schemeClr val="bg1"/>
                </a:solidFill>
              </a:rPr>
              <a:t>ROIAlign</a:t>
            </a:r>
            <a:r>
              <a:rPr lang="it-IT" dirty="0">
                <a:solidFill>
                  <a:schemeClr val="bg1"/>
                </a:solidFill>
              </a:rPr>
              <a:t>, che si preferisce al ROI Pooling in quanto non causa la perdita di informazione, durante il processo di pooling. </a:t>
            </a:r>
          </a:p>
        </p:txBody>
      </p:sp>
      <p:sp>
        <p:nvSpPr>
          <p:cNvPr id="35" name="CasellaDiTesto 34">
            <a:extLst>
              <a:ext uri="{FF2B5EF4-FFF2-40B4-BE49-F238E27FC236}">
                <a16:creationId xmlns:a16="http://schemas.microsoft.com/office/drawing/2014/main" id="{987EAC11-8BF7-B145-45D3-0A861AC3ADBB}"/>
              </a:ext>
            </a:extLst>
          </p:cNvPr>
          <p:cNvSpPr txBox="1"/>
          <p:nvPr/>
        </p:nvSpPr>
        <p:spPr>
          <a:xfrm>
            <a:off x="678565" y="2506001"/>
            <a:ext cx="5493635" cy="369332"/>
          </a:xfrm>
          <a:prstGeom prst="rect">
            <a:avLst/>
          </a:prstGeom>
          <a:noFill/>
        </p:spPr>
        <p:txBody>
          <a:bodyPr wrap="square">
            <a:spAutoFit/>
          </a:bodyPr>
          <a:lstStyle/>
          <a:p>
            <a:r>
              <a:rPr lang="it-IT" dirty="0"/>
              <a:t>Supponiamo che l’immagine di input </a:t>
            </a:r>
            <a:r>
              <a:rPr lang="it-IT" b="1" dirty="0"/>
              <a:t>sia 512x512x3</a:t>
            </a:r>
            <a:endParaRPr lang="it-IT" dirty="0"/>
          </a:p>
        </p:txBody>
      </p:sp>
      <p:sp>
        <p:nvSpPr>
          <p:cNvPr id="2" name="CasellaDiTesto 1">
            <a:extLst>
              <a:ext uri="{FF2B5EF4-FFF2-40B4-BE49-F238E27FC236}">
                <a16:creationId xmlns:a16="http://schemas.microsoft.com/office/drawing/2014/main" id="{D8F8632F-0C0C-9818-BE32-CFCE34B43AE9}"/>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32984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70448" y="2439044"/>
            <a:ext cx="5425552" cy="293907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1" name="CasellaDiTesto 30">
            <a:extLst>
              <a:ext uri="{FF2B5EF4-FFF2-40B4-BE49-F238E27FC236}">
                <a16:creationId xmlns:a16="http://schemas.microsoft.com/office/drawing/2014/main" id="{94D38566-C044-384F-013B-671EB7F05E85}"/>
              </a:ext>
            </a:extLst>
          </p:cNvPr>
          <p:cNvSpPr txBox="1"/>
          <p:nvPr/>
        </p:nvSpPr>
        <p:spPr>
          <a:xfrm>
            <a:off x="678565" y="1097925"/>
            <a:ext cx="6030775" cy="923330"/>
          </a:xfrm>
          <a:prstGeom prst="rect">
            <a:avLst/>
          </a:prstGeom>
          <a:noFill/>
        </p:spPr>
        <p:txBody>
          <a:bodyPr wrap="square" rtlCol="0">
            <a:spAutoFit/>
          </a:bodyPr>
          <a:lstStyle/>
          <a:p>
            <a:pPr algn="l"/>
            <a:r>
              <a:rPr lang="it-IT" dirty="0">
                <a:solidFill>
                  <a:schemeClr val="bg1"/>
                </a:solidFill>
              </a:rPr>
              <a:t>Una delle innovazioni introdotte è la tecnica di </a:t>
            </a:r>
            <a:r>
              <a:rPr lang="it-IT" dirty="0" err="1">
                <a:solidFill>
                  <a:schemeClr val="bg1"/>
                </a:solidFill>
              </a:rPr>
              <a:t>ROIAlign</a:t>
            </a:r>
            <a:r>
              <a:rPr lang="it-IT" dirty="0">
                <a:solidFill>
                  <a:schemeClr val="bg1"/>
                </a:solidFill>
              </a:rPr>
              <a:t>, che si preferisce al ROI Pooling in quanto non causa la perdita di informazione, durante il processo di pooling. </a:t>
            </a:r>
          </a:p>
        </p:txBody>
      </p:sp>
      <p:sp>
        <p:nvSpPr>
          <p:cNvPr id="35" name="CasellaDiTesto 34">
            <a:extLst>
              <a:ext uri="{FF2B5EF4-FFF2-40B4-BE49-F238E27FC236}">
                <a16:creationId xmlns:a16="http://schemas.microsoft.com/office/drawing/2014/main" id="{987EAC11-8BF7-B145-45D3-0A861AC3ADBB}"/>
              </a:ext>
            </a:extLst>
          </p:cNvPr>
          <p:cNvSpPr txBox="1"/>
          <p:nvPr/>
        </p:nvSpPr>
        <p:spPr>
          <a:xfrm>
            <a:off x="678565" y="2506001"/>
            <a:ext cx="5493635" cy="369332"/>
          </a:xfrm>
          <a:prstGeom prst="rect">
            <a:avLst/>
          </a:prstGeom>
          <a:noFill/>
        </p:spPr>
        <p:txBody>
          <a:bodyPr wrap="square">
            <a:spAutoFit/>
          </a:bodyPr>
          <a:lstStyle/>
          <a:p>
            <a:r>
              <a:rPr lang="it-IT" dirty="0"/>
              <a:t>Supponiamo che l’immagine di input </a:t>
            </a:r>
            <a:r>
              <a:rPr lang="it-IT" b="1" dirty="0"/>
              <a:t>sia 512x512x3</a:t>
            </a:r>
            <a:endParaRPr lang="it-IT" dirty="0"/>
          </a:p>
        </p:txBody>
      </p:sp>
      <p:pic>
        <p:nvPicPr>
          <p:cNvPr id="6" name="Immagine 5">
            <a:extLst>
              <a:ext uri="{FF2B5EF4-FFF2-40B4-BE49-F238E27FC236}">
                <a16:creationId xmlns:a16="http://schemas.microsoft.com/office/drawing/2014/main" id="{1F2CEF00-068E-65E1-3004-D35E29985C55}"/>
              </a:ext>
            </a:extLst>
          </p:cNvPr>
          <p:cNvPicPr>
            <a:picLocks noChangeAspect="1"/>
          </p:cNvPicPr>
          <p:nvPr/>
        </p:nvPicPr>
        <p:blipFill>
          <a:blip r:embed="rId6"/>
          <a:stretch>
            <a:fillRect/>
          </a:stretch>
        </p:blipFill>
        <p:spPr>
          <a:xfrm>
            <a:off x="2872138" y="3323202"/>
            <a:ext cx="1648055" cy="1495634"/>
          </a:xfrm>
          <a:prstGeom prst="rect">
            <a:avLst/>
          </a:prstGeom>
        </p:spPr>
      </p:pic>
      <p:pic>
        <p:nvPicPr>
          <p:cNvPr id="4" name="Immagine 3">
            <a:extLst>
              <a:ext uri="{FF2B5EF4-FFF2-40B4-BE49-F238E27FC236}">
                <a16:creationId xmlns:a16="http://schemas.microsoft.com/office/drawing/2014/main" id="{F1840411-861A-2A80-4A9C-F2411EBBCF1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273" b="99174" l="418" r="97704">
                        <a14:foregroundMark x1="1879" y1="3719" x2="24008" y2="14669"/>
                        <a14:foregroundMark x1="24008" y1="14669" x2="15031" y2="37810"/>
                        <a14:foregroundMark x1="15031" y1="37810" x2="46555" y2="22107"/>
                        <a14:foregroundMark x1="46555" y1="22107" x2="17328" y2="58058"/>
                        <a14:foregroundMark x1="17328" y1="58058" x2="57411" y2="31818"/>
                        <a14:foregroundMark x1="57411" y1="31818" x2="24426" y2="66529"/>
                        <a14:foregroundMark x1="24426" y1="66529" x2="69520" y2="34917"/>
                        <a14:foregroundMark x1="69520" y1="34917" x2="34029" y2="72521"/>
                        <a14:foregroundMark x1="34029" y1="72521" x2="80376" y2="39050"/>
                        <a14:foregroundMark x1="80376" y1="39050" x2="53027" y2="78099"/>
                        <a14:foregroundMark x1="53027" y1="78099" x2="79541" y2="63017"/>
                        <a14:foregroundMark x1="79541" y1="63017" x2="74113" y2="88843"/>
                        <a14:foregroundMark x1="74113" y1="88843" x2="94154" y2="97934"/>
                        <a14:foregroundMark x1="94154" y1="97934" x2="44259" y2="87397"/>
                        <a14:foregroundMark x1="44259" y1="87397" x2="22129" y2="88430"/>
                        <a14:foregroundMark x1="22129" y1="88430" x2="8977" y2="40702"/>
                        <a14:foregroundMark x1="8977" y1="40702" x2="14614" y2="12397"/>
                        <a14:foregroundMark x1="14614" y1="12397" x2="73278" y2="11777"/>
                        <a14:foregroundMark x1="73278" y1="11777" x2="94363" y2="16529"/>
                        <a14:foregroundMark x1="93845" y1="54959" x2="93319" y2="94008"/>
                        <a14:foregroundMark x1="94363" y1="16529" x2="93845" y2="54959"/>
                        <a14:foregroundMark x1="83925" y1="96694" x2="39248" y2="99380"/>
                        <a14:foregroundMark x1="48643" y1="93802" x2="9395" y2="96694"/>
                        <a14:foregroundMark x1="40919" y1="98760" x2="4175" y2="97727"/>
                        <a14:foregroundMark x1="4175" y1="97727" x2="835" y2="63843"/>
                        <a14:foregroundMark x1="835" y1="63843" x2="835" y2="63843"/>
                        <a14:foregroundMark x1="22338" y1="93595" x2="835" y2="17769"/>
                        <a14:foregroundMark x1="21712" y1="82231" x2="5846" y2="38636"/>
                        <a14:foregroundMark x1="8351" y1="51653" x2="16701" y2="88636"/>
                        <a14:foregroundMark x1="6472" y1="62810" x2="14196" y2="90702"/>
                        <a14:foregroundMark x1="5846" y1="72934" x2="11691" y2="97521"/>
                        <a14:foregroundMark x1="9395" y1="97521" x2="626" y2="41322"/>
                        <a14:foregroundMark x1="7516" y1="73554" x2="4593" y2="16736"/>
                        <a14:foregroundMark x1="7933" y1="40496" x2="7307" y2="6405"/>
                        <a14:foregroundMark x1="4384" y1="23967" x2="5637" y2="11983"/>
                        <a14:foregroundMark x1="7724" y1="17975" x2="27140" y2="4132"/>
                        <a14:foregroundMark x1="27140" y1="4132" x2="28184" y2="4339"/>
                        <a14:foregroundMark x1="10438" y1="11777" x2="27140" y2="8471"/>
                        <a14:foregroundMark x1="9603" y1="9504" x2="31942" y2="7851"/>
                        <a14:foregroundMark x1="10647" y1="6198" x2="36952" y2="7025"/>
                        <a14:foregroundMark x1="8351" y1="4959" x2="34238" y2="2273"/>
                        <a14:foregroundMark x1="6054" y1="4132" x2="51983" y2="5992"/>
                        <a14:foregroundMark x1="37787" y1="7025" x2="80376" y2="6612"/>
                        <a14:foregroundMark x1="80376" y1="6612" x2="80167" y2="6612"/>
                        <a14:foregroundMark x1="54697" y1="6405" x2="86221" y2="5372"/>
                        <a14:foregroundMark x1="49687" y1="7438" x2="90188" y2="5579"/>
                        <a14:foregroundMark x1="90188" y1="5579" x2="89979" y2="5992"/>
                        <a14:foregroundMark x1="51775" y1="2686" x2="90188" y2="2273"/>
                        <a14:foregroundMark x1="39040" y1="13223" x2="51566" y2="7025"/>
                        <a14:foregroundMark x1="39457" y1="11157" x2="51983" y2="6612"/>
                        <a14:foregroundMark x1="37787" y1="14050" x2="64718" y2="4545"/>
                        <a14:foregroundMark x1="71608" y1="8471" x2="97704" y2="5165"/>
                        <a14:foregroundMark x1="97704" y1="5165" x2="97704" y2="4959"/>
                        <a14:foregroundMark x1="90188" y1="12810" x2="95407" y2="2686"/>
                        <a14:foregroundMark x1="54489" y1="7025" x2="84551" y2="7438"/>
                        <a14:foregroundMark x1="54071" y1="8058" x2="75574" y2="9091"/>
                        <a14:foregroundMark x1="61795" y1="8058" x2="73486" y2="7025"/>
                        <a14:backgroundMark x1="97077" y1="54959" x2="97077" y2="54959"/>
                        <a14:backgroundMark x1="96033" y1="54545" x2="98121" y2="53926"/>
                        <a14:backgroundMark x1="98121" y1="52273" x2="98956" y2="52273"/>
                        <a14:backgroundMark x1="96868" y1="53719" x2="99791" y2="53926"/>
                        <a14:backgroundMark x1="97912" y1="55785" x2="98747" y2="55785"/>
                        <a14:backgroundMark x1="97704" y1="55992" x2="98330" y2="55992"/>
                        <a14:backgroundMark x1="96033" y1="55579" x2="99165" y2="55165"/>
                        <a14:backgroundMark x1="96033" y1="55165" x2="99582" y2="55165"/>
                      </a14:backgroundRemoval>
                    </a14:imgEffect>
                  </a14:imgLayer>
                </a14:imgProps>
              </a:ext>
            </a:extLst>
          </a:blip>
          <a:stretch>
            <a:fillRect/>
          </a:stretch>
        </p:blipFill>
        <p:spPr>
          <a:xfrm>
            <a:off x="2248788" y="2924741"/>
            <a:ext cx="2268872" cy="2292555"/>
          </a:xfrm>
          <a:prstGeom prst="rect">
            <a:avLst/>
          </a:prstGeom>
        </p:spPr>
      </p:pic>
      <p:sp>
        <p:nvSpPr>
          <p:cNvPr id="2" name="CasellaDiTesto 1">
            <a:extLst>
              <a:ext uri="{FF2B5EF4-FFF2-40B4-BE49-F238E27FC236}">
                <a16:creationId xmlns:a16="http://schemas.microsoft.com/office/drawing/2014/main" id="{B8DE9AFB-994B-83C7-EF03-38D75AE8524F}"/>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77071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70448" y="2267953"/>
            <a:ext cx="5425552" cy="364556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1" name="CasellaDiTesto 30">
            <a:extLst>
              <a:ext uri="{FF2B5EF4-FFF2-40B4-BE49-F238E27FC236}">
                <a16:creationId xmlns:a16="http://schemas.microsoft.com/office/drawing/2014/main" id="{94D38566-C044-384F-013B-671EB7F05E85}"/>
              </a:ext>
            </a:extLst>
          </p:cNvPr>
          <p:cNvSpPr txBox="1"/>
          <p:nvPr/>
        </p:nvSpPr>
        <p:spPr>
          <a:xfrm>
            <a:off x="678565" y="1097925"/>
            <a:ext cx="6030775" cy="923330"/>
          </a:xfrm>
          <a:prstGeom prst="rect">
            <a:avLst/>
          </a:prstGeom>
          <a:noFill/>
        </p:spPr>
        <p:txBody>
          <a:bodyPr wrap="square" rtlCol="0">
            <a:spAutoFit/>
          </a:bodyPr>
          <a:lstStyle/>
          <a:p>
            <a:pPr algn="l"/>
            <a:r>
              <a:rPr lang="it-IT" dirty="0">
                <a:solidFill>
                  <a:schemeClr val="bg1"/>
                </a:solidFill>
              </a:rPr>
              <a:t>Una delle innovazioni introdotte è la tecnica di </a:t>
            </a:r>
            <a:r>
              <a:rPr lang="it-IT" dirty="0" err="1">
                <a:solidFill>
                  <a:schemeClr val="bg1"/>
                </a:solidFill>
              </a:rPr>
              <a:t>ROIAlign</a:t>
            </a:r>
            <a:r>
              <a:rPr lang="it-IT" dirty="0">
                <a:solidFill>
                  <a:schemeClr val="bg1"/>
                </a:solidFill>
              </a:rPr>
              <a:t>, che si preferisce al ROI Pooling in quanto non causa la perdita di informazione, durante il processo di pooling. </a:t>
            </a:r>
          </a:p>
        </p:txBody>
      </p:sp>
      <p:sp>
        <p:nvSpPr>
          <p:cNvPr id="35" name="CasellaDiTesto 34">
            <a:extLst>
              <a:ext uri="{FF2B5EF4-FFF2-40B4-BE49-F238E27FC236}">
                <a16:creationId xmlns:a16="http://schemas.microsoft.com/office/drawing/2014/main" id="{987EAC11-8BF7-B145-45D3-0A861AC3ADBB}"/>
              </a:ext>
            </a:extLst>
          </p:cNvPr>
          <p:cNvSpPr txBox="1"/>
          <p:nvPr/>
        </p:nvSpPr>
        <p:spPr>
          <a:xfrm>
            <a:off x="678565" y="2506001"/>
            <a:ext cx="5493635" cy="923330"/>
          </a:xfrm>
          <a:prstGeom prst="rect">
            <a:avLst/>
          </a:prstGeom>
          <a:noFill/>
        </p:spPr>
        <p:txBody>
          <a:bodyPr wrap="square">
            <a:spAutoFit/>
          </a:bodyPr>
          <a:lstStyle/>
          <a:p>
            <a:pPr algn="l"/>
            <a:r>
              <a:rPr lang="it-IT" dirty="0"/>
              <a:t>In seguito al processamento attraverso i </a:t>
            </a:r>
            <a:r>
              <a:rPr lang="it-IT" dirty="0" err="1"/>
              <a:t>layer</a:t>
            </a:r>
            <a:r>
              <a:rPr lang="it-IT" dirty="0"/>
              <a:t> </a:t>
            </a:r>
            <a:r>
              <a:rPr lang="it-IT" dirty="0" err="1"/>
              <a:t>convoluzionali</a:t>
            </a:r>
            <a:r>
              <a:rPr lang="it-IT" dirty="0"/>
              <a:t> si ottiene un volume di feature </a:t>
            </a:r>
            <a:r>
              <a:rPr lang="it-IT" dirty="0" err="1"/>
              <a:t>maps</a:t>
            </a:r>
            <a:r>
              <a:rPr lang="it-IT" dirty="0"/>
              <a:t> di </a:t>
            </a:r>
            <a:r>
              <a:rPr lang="it-IT" b="1" dirty="0"/>
              <a:t>16x16x512</a:t>
            </a:r>
            <a:r>
              <a:rPr lang="it-IT" dirty="0"/>
              <a:t> con fattore di scala di </a:t>
            </a:r>
            <a:r>
              <a:rPr lang="it-IT" b="1" dirty="0"/>
              <a:t>32</a:t>
            </a:r>
            <a:r>
              <a:rPr lang="it-IT" dirty="0"/>
              <a:t>.</a:t>
            </a:r>
          </a:p>
        </p:txBody>
      </p:sp>
      <p:pic>
        <p:nvPicPr>
          <p:cNvPr id="6" name="Immagine 5">
            <a:extLst>
              <a:ext uri="{FF2B5EF4-FFF2-40B4-BE49-F238E27FC236}">
                <a16:creationId xmlns:a16="http://schemas.microsoft.com/office/drawing/2014/main" id="{1F2CEF00-068E-65E1-3004-D35E29985C55}"/>
              </a:ext>
            </a:extLst>
          </p:cNvPr>
          <p:cNvPicPr>
            <a:picLocks noChangeAspect="1"/>
          </p:cNvPicPr>
          <p:nvPr/>
        </p:nvPicPr>
        <p:blipFill>
          <a:blip r:embed="rId6"/>
          <a:stretch>
            <a:fillRect/>
          </a:stretch>
        </p:blipFill>
        <p:spPr>
          <a:xfrm>
            <a:off x="1654412" y="3763186"/>
            <a:ext cx="1648055" cy="1495634"/>
          </a:xfrm>
          <a:prstGeom prst="rect">
            <a:avLst/>
          </a:prstGeom>
        </p:spPr>
      </p:pic>
      <p:pic>
        <p:nvPicPr>
          <p:cNvPr id="4" name="Immagine 3">
            <a:extLst>
              <a:ext uri="{FF2B5EF4-FFF2-40B4-BE49-F238E27FC236}">
                <a16:creationId xmlns:a16="http://schemas.microsoft.com/office/drawing/2014/main" id="{F1840411-861A-2A80-4A9C-F2411EBBCF1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273" b="99174" l="418" r="97704">
                        <a14:foregroundMark x1="1879" y1="3719" x2="24008" y2="14669"/>
                        <a14:foregroundMark x1="24008" y1="14669" x2="15031" y2="37810"/>
                        <a14:foregroundMark x1="15031" y1="37810" x2="46555" y2="22107"/>
                        <a14:foregroundMark x1="46555" y1="22107" x2="17328" y2="58058"/>
                        <a14:foregroundMark x1="17328" y1="58058" x2="57411" y2="31818"/>
                        <a14:foregroundMark x1="57411" y1="31818" x2="24426" y2="66529"/>
                        <a14:foregroundMark x1="24426" y1="66529" x2="69520" y2="34917"/>
                        <a14:foregroundMark x1="69520" y1="34917" x2="34029" y2="72521"/>
                        <a14:foregroundMark x1="34029" y1="72521" x2="80376" y2="39050"/>
                        <a14:foregroundMark x1="80376" y1="39050" x2="53027" y2="78099"/>
                        <a14:foregroundMark x1="53027" y1="78099" x2="79541" y2="63017"/>
                        <a14:foregroundMark x1="79541" y1="63017" x2="74113" y2="88843"/>
                        <a14:foregroundMark x1="74113" y1="88843" x2="94154" y2="97934"/>
                        <a14:foregroundMark x1="94154" y1="97934" x2="44259" y2="87397"/>
                        <a14:foregroundMark x1="44259" y1="87397" x2="22129" y2="88430"/>
                        <a14:foregroundMark x1="22129" y1="88430" x2="8977" y2="40702"/>
                        <a14:foregroundMark x1="8977" y1="40702" x2="14614" y2="12397"/>
                        <a14:foregroundMark x1="14614" y1="12397" x2="73278" y2="11777"/>
                        <a14:foregroundMark x1="73278" y1="11777" x2="94363" y2="16529"/>
                        <a14:foregroundMark x1="93845" y1="54959" x2="93319" y2="94008"/>
                        <a14:foregroundMark x1="94363" y1="16529" x2="93845" y2="54959"/>
                        <a14:foregroundMark x1="83925" y1="96694" x2="39248" y2="99380"/>
                        <a14:foregroundMark x1="48643" y1="93802" x2="9395" y2="96694"/>
                        <a14:foregroundMark x1="40919" y1="98760" x2="4175" y2="97727"/>
                        <a14:foregroundMark x1="4175" y1="97727" x2="835" y2="63843"/>
                        <a14:foregroundMark x1="835" y1="63843" x2="835" y2="63843"/>
                        <a14:foregroundMark x1="22338" y1="93595" x2="835" y2="17769"/>
                        <a14:foregroundMark x1="21712" y1="82231" x2="5846" y2="38636"/>
                        <a14:foregroundMark x1="8351" y1="51653" x2="16701" y2="88636"/>
                        <a14:foregroundMark x1="6472" y1="62810" x2="14196" y2="90702"/>
                        <a14:foregroundMark x1="5846" y1="72934" x2="11691" y2="97521"/>
                        <a14:foregroundMark x1="9395" y1="97521" x2="626" y2="41322"/>
                        <a14:foregroundMark x1="7516" y1="73554" x2="4593" y2="16736"/>
                        <a14:foregroundMark x1="7933" y1="40496" x2="7307" y2="6405"/>
                        <a14:foregroundMark x1="4384" y1="23967" x2="5637" y2="11983"/>
                        <a14:foregroundMark x1="7724" y1="17975" x2="27140" y2="4132"/>
                        <a14:foregroundMark x1="27140" y1="4132" x2="28184" y2="4339"/>
                        <a14:foregroundMark x1="10438" y1="11777" x2="27140" y2="8471"/>
                        <a14:foregroundMark x1="9603" y1="9504" x2="31942" y2="7851"/>
                        <a14:foregroundMark x1="10647" y1="6198" x2="36952" y2="7025"/>
                        <a14:foregroundMark x1="8351" y1="4959" x2="34238" y2="2273"/>
                        <a14:foregroundMark x1="6054" y1="4132" x2="51983" y2="5992"/>
                        <a14:foregroundMark x1="37787" y1="7025" x2="80376" y2="6612"/>
                        <a14:foregroundMark x1="80376" y1="6612" x2="80167" y2="6612"/>
                        <a14:foregroundMark x1="54697" y1="6405" x2="86221" y2="5372"/>
                        <a14:foregroundMark x1="49687" y1="7438" x2="90188" y2="5579"/>
                        <a14:foregroundMark x1="90188" y1="5579" x2="89979" y2="5992"/>
                        <a14:foregroundMark x1="51775" y1="2686" x2="90188" y2="2273"/>
                        <a14:foregroundMark x1="39040" y1="13223" x2="51566" y2="7025"/>
                        <a14:foregroundMark x1="39457" y1="11157" x2="51983" y2="6612"/>
                        <a14:foregroundMark x1="37787" y1="14050" x2="64718" y2="4545"/>
                        <a14:foregroundMark x1="71608" y1="8471" x2="97704" y2="5165"/>
                        <a14:foregroundMark x1="97704" y1="5165" x2="97704" y2="4959"/>
                        <a14:foregroundMark x1="90188" y1="12810" x2="95407" y2="2686"/>
                        <a14:foregroundMark x1="54489" y1="7025" x2="84551" y2="7438"/>
                        <a14:foregroundMark x1="54071" y1="8058" x2="75574" y2="9091"/>
                        <a14:foregroundMark x1="61795" y1="8058" x2="73486" y2="7025"/>
                        <a14:backgroundMark x1="97077" y1="54959" x2="97077" y2="54959"/>
                        <a14:backgroundMark x1="96033" y1="54545" x2="98121" y2="53926"/>
                        <a14:backgroundMark x1="98121" y1="52273" x2="98956" y2="52273"/>
                        <a14:backgroundMark x1="96868" y1="53719" x2="99791" y2="53926"/>
                        <a14:backgroundMark x1="97912" y1="55785" x2="98747" y2="55785"/>
                        <a14:backgroundMark x1="97704" y1="55992" x2="98330" y2="55992"/>
                        <a14:backgroundMark x1="96033" y1="55579" x2="99165" y2="55165"/>
                        <a14:backgroundMark x1="96033" y1="55165" x2="99582" y2="55165"/>
                      </a14:backgroundRemoval>
                    </a14:imgEffect>
                  </a14:imgLayer>
                </a14:imgProps>
              </a:ext>
            </a:extLst>
          </a:blip>
          <a:stretch>
            <a:fillRect/>
          </a:stretch>
        </p:blipFill>
        <p:spPr>
          <a:xfrm>
            <a:off x="1033595" y="3490225"/>
            <a:ext cx="2268872" cy="2292555"/>
          </a:xfrm>
          <a:prstGeom prst="rect">
            <a:avLst/>
          </a:prstGeom>
        </p:spPr>
      </p:pic>
      <p:pic>
        <p:nvPicPr>
          <p:cNvPr id="3" name="Immagine 2">
            <a:extLst>
              <a:ext uri="{FF2B5EF4-FFF2-40B4-BE49-F238E27FC236}">
                <a16:creationId xmlns:a16="http://schemas.microsoft.com/office/drawing/2014/main" id="{A5F17A14-E3B6-31AB-B0DE-94B87D29DEF5}"/>
              </a:ext>
            </a:extLst>
          </p:cNvPr>
          <p:cNvPicPr>
            <a:picLocks noChangeAspect="1"/>
          </p:cNvPicPr>
          <p:nvPr/>
        </p:nvPicPr>
        <p:blipFill>
          <a:blip r:embed="rId9"/>
          <a:stretch>
            <a:fillRect/>
          </a:stretch>
        </p:blipFill>
        <p:spPr>
          <a:xfrm>
            <a:off x="3373584" y="3490224"/>
            <a:ext cx="2332215" cy="2287609"/>
          </a:xfrm>
          <a:prstGeom prst="rect">
            <a:avLst/>
          </a:prstGeom>
        </p:spPr>
      </p:pic>
      <p:sp>
        <p:nvSpPr>
          <p:cNvPr id="2" name="CasellaDiTesto 1">
            <a:extLst>
              <a:ext uri="{FF2B5EF4-FFF2-40B4-BE49-F238E27FC236}">
                <a16:creationId xmlns:a16="http://schemas.microsoft.com/office/drawing/2014/main" id="{C47B9F97-0553-DAEB-F90D-AE17469B7078}"/>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36528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6096000" y="2664995"/>
            <a:ext cx="3920289" cy="92333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1" name="CasellaDiTesto 30">
            <a:extLst>
              <a:ext uri="{FF2B5EF4-FFF2-40B4-BE49-F238E27FC236}">
                <a16:creationId xmlns:a16="http://schemas.microsoft.com/office/drawing/2014/main" id="{94D38566-C044-384F-013B-671EB7F05E85}"/>
              </a:ext>
            </a:extLst>
          </p:cNvPr>
          <p:cNvSpPr txBox="1"/>
          <p:nvPr/>
        </p:nvSpPr>
        <p:spPr>
          <a:xfrm>
            <a:off x="678565" y="1097925"/>
            <a:ext cx="6030775" cy="923330"/>
          </a:xfrm>
          <a:prstGeom prst="rect">
            <a:avLst/>
          </a:prstGeom>
          <a:noFill/>
        </p:spPr>
        <p:txBody>
          <a:bodyPr wrap="square" rtlCol="0">
            <a:spAutoFit/>
          </a:bodyPr>
          <a:lstStyle/>
          <a:p>
            <a:pPr algn="l"/>
            <a:r>
              <a:rPr lang="it-IT" dirty="0">
                <a:solidFill>
                  <a:schemeClr val="bg1"/>
                </a:solidFill>
              </a:rPr>
              <a:t>Una delle innovazioni introdotte è la tecnica di </a:t>
            </a:r>
            <a:r>
              <a:rPr lang="it-IT" dirty="0" err="1">
                <a:solidFill>
                  <a:schemeClr val="bg1"/>
                </a:solidFill>
              </a:rPr>
              <a:t>ROIAlign</a:t>
            </a:r>
            <a:r>
              <a:rPr lang="it-IT" dirty="0">
                <a:solidFill>
                  <a:schemeClr val="bg1"/>
                </a:solidFill>
              </a:rPr>
              <a:t>, che si preferisce al ROI Pooling in quanto non causa la perdita di informazione, durante il processo di pooling. </a:t>
            </a:r>
          </a:p>
        </p:txBody>
      </p:sp>
      <p:sp>
        <p:nvSpPr>
          <p:cNvPr id="35" name="CasellaDiTesto 34">
            <a:extLst>
              <a:ext uri="{FF2B5EF4-FFF2-40B4-BE49-F238E27FC236}">
                <a16:creationId xmlns:a16="http://schemas.microsoft.com/office/drawing/2014/main" id="{987EAC11-8BF7-B145-45D3-0A861AC3ADBB}"/>
              </a:ext>
            </a:extLst>
          </p:cNvPr>
          <p:cNvSpPr txBox="1"/>
          <p:nvPr/>
        </p:nvSpPr>
        <p:spPr>
          <a:xfrm>
            <a:off x="678565" y="2506001"/>
            <a:ext cx="5493635" cy="923330"/>
          </a:xfrm>
          <a:prstGeom prst="rect">
            <a:avLst/>
          </a:prstGeom>
          <a:noFill/>
        </p:spPr>
        <p:txBody>
          <a:bodyPr wrap="square">
            <a:spAutoFit/>
          </a:bodyPr>
          <a:lstStyle/>
          <a:p>
            <a:pPr algn="l"/>
            <a:r>
              <a:rPr lang="it-IT" dirty="0">
                <a:solidFill>
                  <a:schemeClr val="bg1"/>
                </a:solidFill>
              </a:rPr>
              <a:t>In seguito al processamento attraverso i </a:t>
            </a:r>
            <a:r>
              <a:rPr lang="it-IT" dirty="0" err="1">
                <a:solidFill>
                  <a:schemeClr val="bg1"/>
                </a:solidFill>
              </a:rPr>
              <a:t>layer</a:t>
            </a:r>
            <a:r>
              <a:rPr lang="it-IT" dirty="0">
                <a:solidFill>
                  <a:schemeClr val="bg1"/>
                </a:solidFill>
              </a:rPr>
              <a:t> </a:t>
            </a:r>
            <a:r>
              <a:rPr lang="it-IT" dirty="0" err="1">
                <a:solidFill>
                  <a:schemeClr val="bg1"/>
                </a:solidFill>
              </a:rPr>
              <a:t>convoluzionali</a:t>
            </a:r>
            <a:r>
              <a:rPr lang="it-IT" dirty="0">
                <a:solidFill>
                  <a:schemeClr val="bg1"/>
                </a:solidFill>
              </a:rPr>
              <a:t> si ottiene un volume di feature </a:t>
            </a:r>
            <a:r>
              <a:rPr lang="it-IT" dirty="0" err="1">
                <a:solidFill>
                  <a:schemeClr val="bg1"/>
                </a:solidFill>
              </a:rPr>
              <a:t>maps</a:t>
            </a:r>
            <a:r>
              <a:rPr lang="it-IT" dirty="0">
                <a:solidFill>
                  <a:schemeClr val="bg1"/>
                </a:solidFill>
              </a:rPr>
              <a:t> di </a:t>
            </a:r>
            <a:r>
              <a:rPr lang="it-IT" b="1" dirty="0">
                <a:solidFill>
                  <a:schemeClr val="bg1"/>
                </a:solidFill>
              </a:rPr>
              <a:t>16x16x512</a:t>
            </a:r>
            <a:r>
              <a:rPr lang="it-IT" dirty="0">
                <a:solidFill>
                  <a:schemeClr val="bg1"/>
                </a:solidFill>
              </a:rPr>
              <a:t> con fattore di scala di </a:t>
            </a:r>
            <a:r>
              <a:rPr lang="it-IT" b="1" dirty="0">
                <a:solidFill>
                  <a:schemeClr val="bg1"/>
                </a:solidFill>
              </a:rPr>
              <a:t>32</a:t>
            </a:r>
            <a:r>
              <a:rPr lang="it-IT" dirty="0">
                <a:solidFill>
                  <a:schemeClr val="bg1"/>
                </a:solidFill>
              </a:rPr>
              <a:t>.</a:t>
            </a:r>
          </a:p>
        </p:txBody>
      </p:sp>
      <p:pic>
        <p:nvPicPr>
          <p:cNvPr id="6" name="Immagine 5">
            <a:extLst>
              <a:ext uri="{FF2B5EF4-FFF2-40B4-BE49-F238E27FC236}">
                <a16:creationId xmlns:a16="http://schemas.microsoft.com/office/drawing/2014/main" id="{1F2CEF00-068E-65E1-3004-D35E29985C55}"/>
              </a:ext>
            </a:extLst>
          </p:cNvPr>
          <p:cNvPicPr>
            <a:picLocks noChangeAspect="1"/>
          </p:cNvPicPr>
          <p:nvPr/>
        </p:nvPicPr>
        <p:blipFill>
          <a:blip r:embed="rId6"/>
          <a:stretch>
            <a:fillRect/>
          </a:stretch>
        </p:blipFill>
        <p:spPr>
          <a:xfrm>
            <a:off x="1654412" y="3763186"/>
            <a:ext cx="1648055" cy="1495634"/>
          </a:xfrm>
          <a:prstGeom prst="rect">
            <a:avLst/>
          </a:prstGeom>
        </p:spPr>
      </p:pic>
      <p:pic>
        <p:nvPicPr>
          <p:cNvPr id="4" name="Immagine 3">
            <a:extLst>
              <a:ext uri="{FF2B5EF4-FFF2-40B4-BE49-F238E27FC236}">
                <a16:creationId xmlns:a16="http://schemas.microsoft.com/office/drawing/2014/main" id="{F1840411-861A-2A80-4A9C-F2411EBBCF1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273" b="99174" l="418" r="97704">
                        <a14:foregroundMark x1="1879" y1="3719" x2="24008" y2="14669"/>
                        <a14:foregroundMark x1="24008" y1="14669" x2="15031" y2="37810"/>
                        <a14:foregroundMark x1="15031" y1="37810" x2="46555" y2="22107"/>
                        <a14:foregroundMark x1="46555" y1="22107" x2="17328" y2="58058"/>
                        <a14:foregroundMark x1="17328" y1="58058" x2="57411" y2="31818"/>
                        <a14:foregroundMark x1="57411" y1="31818" x2="24426" y2="66529"/>
                        <a14:foregroundMark x1="24426" y1="66529" x2="69520" y2="34917"/>
                        <a14:foregroundMark x1="69520" y1="34917" x2="34029" y2="72521"/>
                        <a14:foregroundMark x1="34029" y1="72521" x2="80376" y2="39050"/>
                        <a14:foregroundMark x1="80376" y1="39050" x2="53027" y2="78099"/>
                        <a14:foregroundMark x1="53027" y1="78099" x2="79541" y2="63017"/>
                        <a14:foregroundMark x1="79541" y1="63017" x2="74113" y2="88843"/>
                        <a14:foregroundMark x1="74113" y1="88843" x2="94154" y2="97934"/>
                        <a14:foregroundMark x1="94154" y1="97934" x2="44259" y2="87397"/>
                        <a14:foregroundMark x1="44259" y1="87397" x2="22129" y2="88430"/>
                        <a14:foregroundMark x1="22129" y1="88430" x2="8977" y2="40702"/>
                        <a14:foregroundMark x1="8977" y1="40702" x2="14614" y2="12397"/>
                        <a14:foregroundMark x1="14614" y1="12397" x2="73278" y2="11777"/>
                        <a14:foregroundMark x1="73278" y1="11777" x2="94363" y2="16529"/>
                        <a14:foregroundMark x1="93845" y1="54959" x2="93319" y2="94008"/>
                        <a14:foregroundMark x1="94363" y1="16529" x2="93845" y2="54959"/>
                        <a14:foregroundMark x1="83925" y1="96694" x2="39248" y2="99380"/>
                        <a14:foregroundMark x1="48643" y1="93802" x2="9395" y2="96694"/>
                        <a14:foregroundMark x1="40919" y1="98760" x2="4175" y2="97727"/>
                        <a14:foregroundMark x1="4175" y1="97727" x2="835" y2="63843"/>
                        <a14:foregroundMark x1="835" y1="63843" x2="835" y2="63843"/>
                        <a14:foregroundMark x1="22338" y1="93595" x2="835" y2="17769"/>
                        <a14:foregroundMark x1="21712" y1="82231" x2="5846" y2="38636"/>
                        <a14:foregroundMark x1="8351" y1="51653" x2="16701" y2="88636"/>
                        <a14:foregroundMark x1="6472" y1="62810" x2="14196" y2="90702"/>
                        <a14:foregroundMark x1="5846" y1="72934" x2="11691" y2="97521"/>
                        <a14:foregroundMark x1="9395" y1="97521" x2="626" y2="41322"/>
                        <a14:foregroundMark x1="7516" y1="73554" x2="4593" y2="16736"/>
                        <a14:foregroundMark x1="7933" y1="40496" x2="7307" y2="6405"/>
                        <a14:foregroundMark x1="4384" y1="23967" x2="5637" y2="11983"/>
                        <a14:foregroundMark x1="7724" y1="17975" x2="27140" y2="4132"/>
                        <a14:foregroundMark x1="27140" y1="4132" x2="28184" y2="4339"/>
                        <a14:foregroundMark x1="10438" y1="11777" x2="27140" y2="8471"/>
                        <a14:foregroundMark x1="9603" y1="9504" x2="31942" y2="7851"/>
                        <a14:foregroundMark x1="10647" y1="6198" x2="36952" y2="7025"/>
                        <a14:foregroundMark x1="8351" y1="4959" x2="34238" y2="2273"/>
                        <a14:foregroundMark x1="6054" y1="4132" x2="51983" y2="5992"/>
                        <a14:foregroundMark x1="37787" y1="7025" x2="80376" y2="6612"/>
                        <a14:foregroundMark x1="80376" y1="6612" x2="80167" y2="6612"/>
                        <a14:foregroundMark x1="54697" y1="6405" x2="86221" y2="5372"/>
                        <a14:foregroundMark x1="49687" y1="7438" x2="90188" y2="5579"/>
                        <a14:foregroundMark x1="90188" y1="5579" x2="89979" y2="5992"/>
                        <a14:foregroundMark x1="51775" y1="2686" x2="90188" y2="2273"/>
                        <a14:foregroundMark x1="39040" y1="13223" x2="51566" y2="7025"/>
                        <a14:foregroundMark x1="39457" y1="11157" x2="51983" y2="6612"/>
                        <a14:foregroundMark x1="37787" y1="14050" x2="64718" y2="4545"/>
                        <a14:foregroundMark x1="71608" y1="8471" x2="97704" y2="5165"/>
                        <a14:foregroundMark x1="97704" y1="5165" x2="97704" y2="4959"/>
                        <a14:foregroundMark x1="90188" y1="12810" x2="95407" y2="2686"/>
                        <a14:foregroundMark x1="54489" y1="7025" x2="84551" y2="7438"/>
                        <a14:foregroundMark x1="54071" y1="8058" x2="75574" y2="9091"/>
                        <a14:foregroundMark x1="61795" y1="8058" x2="73486" y2="7025"/>
                        <a14:backgroundMark x1="97077" y1="54959" x2="97077" y2="54959"/>
                        <a14:backgroundMark x1="96033" y1="54545" x2="98121" y2="53926"/>
                        <a14:backgroundMark x1="98121" y1="52273" x2="98956" y2="52273"/>
                        <a14:backgroundMark x1="96868" y1="53719" x2="99791" y2="53926"/>
                        <a14:backgroundMark x1="97912" y1="55785" x2="98747" y2="55785"/>
                        <a14:backgroundMark x1="97704" y1="55992" x2="98330" y2="55992"/>
                        <a14:backgroundMark x1="96033" y1="55579" x2="99165" y2="55165"/>
                        <a14:backgroundMark x1="96033" y1="55165" x2="99582" y2="55165"/>
                      </a14:backgroundRemoval>
                    </a14:imgEffect>
                  </a14:imgLayer>
                </a14:imgProps>
              </a:ext>
            </a:extLst>
          </a:blip>
          <a:stretch>
            <a:fillRect/>
          </a:stretch>
        </p:blipFill>
        <p:spPr>
          <a:xfrm>
            <a:off x="1033595" y="3490225"/>
            <a:ext cx="2268872" cy="2292555"/>
          </a:xfrm>
          <a:prstGeom prst="rect">
            <a:avLst/>
          </a:prstGeom>
        </p:spPr>
      </p:pic>
      <p:pic>
        <p:nvPicPr>
          <p:cNvPr id="3" name="Immagine 2">
            <a:extLst>
              <a:ext uri="{FF2B5EF4-FFF2-40B4-BE49-F238E27FC236}">
                <a16:creationId xmlns:a16="http://schemas.microsoft.com/office/drawing/2014/main" id="{A5F17A14-E3B6-31AB-B0DE-94B87D29DEF5}"/>
              </a:ext>
            </a:extLst>
          </p:cNvPr>
          <p:cNvPicPr>
            <a:picLocks noChangeAspect="1"/>
          </p:cNvPicPr>
          <p:nvPr/>
        </p:nvPicPr>
        <p:blipFill>
          <a:blip r:embed="rId9"/>
          <a:stretch>
            <a:fillRect/>
          </a:stretch>
        </p:blipFill>
        <p:spPr>
          <a:xfrm>
            <a:off x="3373584" y="3490224"/>
            <a:ext cx="2332215" cy="2287609"/>
          </a:xfrm>
          <a:prstGeom prst="rect">
            <a:avLst/>
          </a:prstGeom>
        </p:spPr>
      </p:pic>
      <p:sp>
        <p:nvSpPr>
          <p:cNvPr id="7" name="CasellaDiTesto 6">
            <a:extLst>
              <a:ext uri="{FF2B5EF4-FFF2-40B4-BE49-F238E27FC236}">
                <a16:creationId xmlns:a16="http://schemas.microsoft.com/office/drawing/2014/main" id="{C83DCAC5-062C-3CC4-70C9-326AADFEEFEA}"/>
              </a:ext>
            </a:extLst>
          </p:cNvPr>
          <p:cNvSpPr txBox="1"/>
          <p:nvPr/>
        </p:nvSpPr>
        <p:spPr>
          <a:xfrm>
            <a:off x="6243317" y="2783000"/>
            <a:ext cx="4103841" cy="646331"/>
          </a:xfrm>
          <a:prstGeom prst="rect">
            <a:avLst/>
          </a:prstGeom>
          <a:noFill/>
        </p:spPr>
        <p:txBody>
          <a:bodyPr wrap="square">
            <a:spAutoFit/>
          </a:bodyPr>
          <a:lstStyle/>
          <a:p>
            <a:pPr algn="l"/>
            <a:r>
              <a:rPr lang="it-IT" dirty="0">
                <a:latin typeface="source-serif-pro"/>
              </a:rPr>
              <a:t>Consideriamo</a:t>
            </a:r>
            <a:r>
              <a:rPr lang="it-IT" b="0" i="0" dirty="0">
                <a:effectLst/>
                <a:latin typeface="source-serif-pro"/>
              </a:rPr>
              <a:t> uno dei ROI proposti ( </a:t>
            </a:r>
            <a:r>
              <a:rPr lang="it-IT" b="1" i="0" dirty="0">
                <a:effectLst/>
                <a:latin typeface="source-serif-pro"/>
              </a:rPr>
              <a:t>145x200</a:t>
            </a:r>
            <a:r>
              <a:rPr lang="it-IT" b="0" i="0" dirty="0">
                <a:effectLst/>
                <a:latin typeface="source-serif-pro"/>
              </a:rPr>
              <a:t> box)</a:t>
            </a:r>
            <a:endParaRPr lang="it-IT" dirty="0"/>
          </a:p>
        </p:txBody>
      </p:sp>
      <p:sp>
        <p:nvSpPr>
          <p:cNvPr id="2" name="CasellaDiTesto 1">
            <a:extLst>
              <a:ext uri="{FF2B5EF4-FFF2-40B4-BE49-F238E27FC236}">
                <a16:creationId xmlns:a16="http://schemas.microsoft.com/office/drawing/2014/main" id="{BD47868B-65E3-A17A-BBD3-38FF45FDE5E9}"/>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851970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sp>
        <p:nvSpPr>
          <p:cNvPr id="19" name="Rettangolo con angoli arrotondati 18">
            <a:extLst>
              <a:ext uri="{FF2B5EF4-FFF2-40B4-BE49-F238E27FC236}">
                <a16:creationId xmlns:a16="http://schemas.microsoft.com/office/drawing/2014/main" id="{570DF558-8700-DEC6-ED6A-DBBE615560A8}"/>
              </a:ext>
            </a:extLst>
          </p:cNvPr>
          <p:cNvSpPr/>
          <p:nvPr/>
        </p:nvSpPr>
        <p:spPr>
          <a:xfrm>
            <a:off x="376971" y="1658925"/>
            <a:ext cx="3654555" cy="3540148"/>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1" name="CasellaDiTesto 30">
            <a:extLst>
              <a:ext uri="{FF2B5EF4-FFF2-40B4-BE49-F238E27FC236}">
                <a16:creationId xmlns:a16="http://schemas.microsoft.com/office/drawing/2014/main" id="{94D38566-C044-384F-013B-671EB7F05E85}"/>
              </a:ext>
            </a:extLst>
          </p:cNvPr>
          <p:cNvSpPr txBox="1"/>
          <p:nvPr/>
        </p:nvSpPr>
        <p:spPr>
          <a:xfrm>
            <a:off x="-9759554" y="1097925"/>
            <a:ext cx="6030775" cy="923330"/>
          </a:xfrm>
          <a:prstGeom prst="rect">
            <a:avLst/>
          </a:prstGeom>
          <a:noFill/>
        </p:spPr>
        <p:txBody>
          <a:bodyPr wrap="square" rtlCol="0">
            <a:spAutoFit/>
          </a:bodyPr>
          <a:lstStyle/>
          <a:p>
            <a:pPr algn="l"/>
            <a:r>
              <a:rPr lang="it-IT" dirty="0">
                <a:solidFill>
                  <a:schemeClr val="bg1"/>
                </a:solidFill>
              </a:rPr>
              <a:t>Una delle innovazioni introdotte è la tecnica di </a:t>
            </a:r>
            <a:r>
              <a:rPr lang="it-IT" dirty="0" err="1">
                <a:solidFill>
                  <a:schemeClr val="bg1"/>
                </a:solidFill>
              </a:rPr>
              <a:t>ROIAlign</a:t>
            </a:r>
            <a:r>
              <a:rPr lang="it-IT" dirty="0">
                <a:solidFill>
                  <a:schemeClr val="bg1"/>
                </a:solidFill>
              </a:rPr>
              <a:t>, che si preferisce al ROI Pooling in quanto non causa la perdita di informazione, durante il processo di pooling. </a:t>
            </a:r>
          </a:p>
        </p:txBody>
      </p:sp>
      <p:sp>
        <p:nvSpPr>
          <p:cNvPr id="35" name="CasellaDiTesto 34">
            <a:extLst>
              <a:ext uri="{FF2B5EF4-FFF2-40B4-BE49-F238E27FC236}">
                <a16:creationId xmlns:a16="http://schemas.microsoft.com/office/drawing/2014/main" id="{987EAC11-8BF7-B145-45D3-0A861AC3ADBB}"/>
              </a:ext>
            </a:extLst>
          </p:cNvPr>
          <p:cNvSpPr txBox="1"/>
          <p:nvPr/>
        </p:nvSpPr>
        <p:spPr>
          <a:xfrm>
            <a:off x="-9759554" y="2506001"/>
            <a:ext cx="5493635" cy="923330"/>
          </a:xfrm>
          <a:prstGeom prst="rect">
            <a:avLst/>
          </a:prstGeom>
          <a:noFill/>
        </p:spPr>
        <p:txBody>
          <a:bodyPr wrap="square">
            <a:spAutoFit/>
          </a:bodyPr>
          <a:lstStyle/>
          <a:p>
            <a:pPr algn="l"/>
            <a:r>
              <a:rPr lang="it-IT" dirty="0">
                <a:solidFill>
                  <a:schemeClr val="bg1"/>
                </a:solidFill>
              </a:rPr>
              <a:t>In seguito al processamento attraverso i </a:t>
            </a:r>
            <a:r>
              <a:rPr lang="it-IT" dirty="0" err="1">
                <a:solidFill>
                  <a:schemeClr val="bg1"/>
                </a:solidFill>
              </a:rPr>
              <a:t>layer</a:t>
            </a:r>
            <a:r>
              <a:rPr lang="it-IT" dirty="0">
                <a:solidFill>
                  <a:schemeClr val="bg1"/>
                </a:solidFill>
              </a:rPr>
              <a:t> </a:t>
            </a:r>
            <a:r>
              <a:rPr lang="it-IT" dirty="0" err="1">
                <a:solidFill>
                  <a:schemeClr val="bg1"/>
                </a:solidFill>
              </a:rPr>
              <a:t>convoluzionali</a:t>
            </a:r>
            <a:r>
              <a:rPr lang="it-IT" dirty="0">
                <a:solidFill>
                  <a:schemeClr val="bg1"/>
                </a:solidFill>
              </a:rPr>
              <a:t> si ottiene un volume di feature </a:t>
            </a:r>
            <a:r>
              <a:rPr lang="it-IT" dirty="0" err="1">
                <a:solidFill>
                  <a:schemeClr val="bg1"/>
                </a:solidFill>
              </a:rPr>
              <a:t>maps</a:t>
            </a:r>
            <a:r>
              <a:rPr lang="it-IT" dirty="0">
                <a:solidFill>
                  <a:schemeClr val="bg1"/>
                </a:solidFill>
              </a:rPr>
              <a:t> di </a:t>
            </a:r>
            <a:r>
              <a:rPr lang="it-IT" b="1" dirty="0">
                <a:solidFill>
                  <a:schemeClr val="bg1"/>
                </a:solidFill>
              </a:rPr>
              <a:t>16x16x512</a:t>
            </a:r>
            <a:r>
              <a:rPr lang="it-IT" dirty="0">
                <a:solidFill>
                  <a:schemeClr val="bg1"/>
                </a:solidFill>
              </a:rPr>
              <a:t> con fattore di scala di </a:t>
            </a:r>
            <a:r>
              <a:rPr lang="it-IT" b="1" dirty="0">
                <a:solidFill>
                  <a:schemeClr val="bg1"/>
                </a:solidFill>
              </a:rPr>
              <a:t>32</a:t>
            </a:r>
            <a:r>
              <a:rPr lang="it-IT" dirty="0">
                <a:solidFill>
                  <a:schemeClr val="bg1"/>
                </a:solidFill>
              </a:rPr>
              <a:t>.</a:t>
            </a:r>
          </a:p>
        </p:txBody>
      </p:sp>
      <p:pic>
        <p:nvPicPr>
          <p:cNvPr id="6" name="Immagine 5">
            <a:extLst>
              <a:ext uri="{FF2B5EF4-FFF2-40B4-BE49-F238E27FC236}">
                <a16:creationId xmlns:a16="http://schemas.microsoft.com/office/drawing/2014/main" id="{1F2CEF00-068E-65E1-3004-D35E29985C55}"/>
              </a:ext>
            </a:extLst>
          </p:cNvPr>
          <p:cNvPicPr>
            <a:picLocks noChangeAspect="1"/>
          </p:cNvPicPr>
          <p:nvPr/>
        </p:nvPicPr>
        <p:blipFill>
          <a:blip r:embed="rId6"/>
          <a:stretch>
            <a:fillRect/>
          </a:stretch>
        </p:blipFill>
        <p:spPr>
          <a:xfrm>
            <a:off x="-8783707" y="3763186"/>
            <a:ext cx="1648055" cy="1495634"/>
          </a:xfrm>
          <a:prstGeom prst="rect">
            <a:avLst/>
          </a:prstGeom>
        </p:spPr>
      </p:pic>
      <p:pic>
        <p:nvPicPr>
          <p:cNvPr id="4" name="Immagine 3">
            <a:extLst>
              <a:ext uri="{FF2B5EF4-FFF2-40B4-BE49-F238E27FC236}">
                <a16:creationId xmlns:a16="http://schemas.microsoft.com/office/drawing/2014/main" id="{F1840411-861A-2A80-4A9C-F2411EBBCF1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273" b="99174" l="418" r="97704">
                        <a14:foregroundMark x1="1879" y1="3719" x2="24008" y2="14669"/>
                        <a14:foregroundMark x1="24008" y1="14669" x2="15031" y2="37810"/>
                        <a14:foregroundMark x1="15031" y1="37810" x2="46555" y2="22107"/>
                        <a14:foregroundMark x1="46555" y1="22107" x2="17328" y2="58058"/>
                        <a14:foregroundMark x1="17328" y1="58058" x2="57411" y2="31818"/>
                        <a14:foregroundMark x1="57411" y1="31818" x2="24426" y2="66529"/>
                        <a14:foregroundMark x1="24426" y1="66529" x2="69520" y2="34917"/>
                        <a14:foregroundMark x1="69520" y1="34917" x2="34029" y2="72521"/>
                        <a14:foregroundMark x1="34029" y1="72521" x2="80376" y2="39050"/>
                        <a14:foregroundMark x1="80376" y1="39050" x2="53027" y2="78099"/>
                        <a14:foregroundMark x1="53027" y1="78099" x2="79541" y2="63017"/>
                        <a14:foregroundMark x1="79541" y1="63017" x2="74113" y2="88843"/>
                        <a14:foregroundMark x1="74113" y1="88843" x2="94154" y2="97934"/>
                        <a14:foregroundMark x1="94154" y1="97934" x2="44259" y2="87397"/>
                        <a14:foregroundMark x1="44259" y1="87397" x2="22129" y2="88430"/>
                        <a14:foregroundMark x1="22129" y1="88430" x2="8977" y2="40702"/>
                        <a14:foregroundMark x1="8977" y1="40702" x2="14614" y2="12397"/>
                        <a14:foregroundMark x1="14614" y1="12397" x2="73278" y2="11777"/>
                        <a14:foregroundMark x1="73278" y1="11777" x2="94363" y2="16529"/>
                        <a14:foregroundMark x1="93845" y1="54959" x2="93319" y2="94008"/>
                        <a14:foregroundMark x1="94363" y1="16529" x2="93845" y2="54959"/>
                        <a14:foregroundMark x1="83925" y1="96694" x2="39248" y2="99380"/>
                        <a14:foregroundMark x1="48643" y1="93802" x2="9395" y2="96694"/>
                        <a14:foregroundMark x1="40919" y1="98760" x2="4175" y2="97727"/>
                        <a14:foregroundMark x1="4175" y1="97727" x2="835" y2="63843"/>
                        <a14:foregroundMark x1="835" y1="63843" x2="835" y2="63843"/>
                        <a14:foregroundMark x1="22338" y1="93595" x2="835" y2="17769"/>
                        <a14:foregroundMark x1="21712" y1="82231" x2="5846" y2="38636"/>
                        <a14:foregroundMark x1="8351" y1="51653" x2="16701" y2="88636"/>
                        <a14:foregroundMark x1="6472" y1="62810" x2="14196" y2="90702"/>
                        <a14:foregroundMark x1="5846" y1="72934" x2="11691" y2="97521"/>
                        <a14:foregroundMark x1="9395" y1="97521" x2="626" y2="41322"/>
                        <a14:foregroundMark x1="7516" y1="73554" x2="4593" y2="16736"/>
                        <a14:foregroundMark x1="7933" y1="40496" x2="7307" y2="6405"/>
                        <a14:foregroundMark x1="4384" y1="23967" x2="5637" y2="11983"/>
                        <a14:foregroundMark x1="7724" y1="17975" x2="27140" y2="4132"/>
                        <a14:foregroundMark x1="27140" y1="4132" x2="28184" y2="4339"/>
                        <a14:foregroundMark x1="10438" y1="11777" x2="27140" y2="8471"/>
                        <a14:foregroundMark x1="9603" y1="9504" x2="31942" y2="7851"/>
                        <a14:foregroundMark x1="10647" y1="6198" x2="36952" y2="7025"/>
                        <a14:foregroundMark x1="8351" y1="4959" x2="34238" y2="2273"/>
                        <a14:foregroundMark x1="6054" y1="4132" x2="51983" y2="5992"/>
                        <a14:foregroundMark x1="37787" y1="7025" x2="80376" y2="6612"/>
                        <a14:foregroundMark x1="80376" y1="6612" x2="80167" y2="6612"/>
                        <a14:foregroundMark x1="54697" y1="6405" x2="86221" y2="5372"/>
                        <a14:foregroundMark x1="49687" y1="7438" x2="90188" y2="5579"/>
                        <a14:foregroundMark x1="90188" y1="5579" x2="89979" y2="5992"/>
                        <a14:foregroundMark x1="51775" y1="2686" x2="90188" y2="2273"/>
                        <a14:foregroundMark x1="39040" y1="13223" x2="51566" y2="7025"/>
                        <a14:foregroundMark x1="39457" y1="11157" x2="51983" y2="6612"/>
                        <a14:foregroundMark x1="37787" y1="14050" x2="64718" y2="4545"/>
                        <a14:foregroundMark x1="71608" y1="8471" x2="97704" y2="5165"/>
                        <a14:foregroundMark x1="97704" y1="5165" x2="97704" y2="4959"/>
                        <a14:foregroundMark x1="90188" y1="12810" x2="95407" y2="2686"/>
                        <a14:foregroundMark x1="54489" y1="7025" x2="84551" y2="7438"/>
                        <a14:foregroundMark x1="54071" y1="8058" x2="75574" y2="9091"/>
                        <a14:foregroundMark x1="61795" y1="8058" x2="73486" y2="7025"/>
                        <a14:backgroundMark x1="97077" y1="54959" x2="97077" y2="54959"/>
                        <a14:backgroundMark x1="96033" y1="54545" x2="98121" y2="53926"/>
                        <a14:backgroundMark x1="98121" y1="52273" x2="98956" y2="52273"/>
                        <a14:backgroundMark x1="96868" y1="53719" x2="99791" y2="53926"/>
                        <a14:backgroundMark x1="97912" y1="55785" x2="98747" y2="55785"/>
                        <a14:backgroundMark x1="97704" y1="55992" x2="98330" y2="55992"/>
                        <a14:backgroundMark x1="96033" y1="55579" x2="99165" y2="55165"/>
                        <a14:backgroundMark x1="96033" y1="55165" x2="99582" y2="55165"/>
                      </a14:backgroundRemoval>
                    </a14:imgEffect>
                  </a14:imgLayer>
                </a14:imgProps>
              </a:ext>
            </a:extLst>
          </a:blip>
          <a:stretch>
            <a:fillRect/>
          </a:stretch>
        </p:blipFill>
        <p:spPr>
          <a:xfrm>
            <a:off x="-9404524" y="3490225"/>
            <a:ext cx="2268872" cy="2292555"/>
          </a:xfrm>
          <a:prstGeom prst="rect">
            <a:avLst/>
          </a:prstGeom>
        </p:spPr>
      </p:pic>
      <p:pic>
        <p:nvPicPr>
          <p:cNvPr id="3" name="Immagine 2">
            <a:extLst>
              <a:ext uri="{FF2B5EF4-FFF2-40B4-BE49-F238E27FC236}">
                <a16:creationId xmlns:a16="http://schemas.microsoft.com/office/drawing/2014/main" id="{A5F17A14-E3B6-31AB-B0DE-94B87D29DEF5}"/>
              </a:ext>
            </a:extLst>
          </p:cNvPr>
          <p:cNvPicPr>
            <a:picLocks noChangeAspect="1"/>
          </p:cNvPicPr>
          <p:nvPr/>
        </p:nvPicPr>
        <p:blipFill>
          <a:blip r:embed="rId9"/>
          <a:stretch>
            <a:fillRect/>
          </a:stretch>
        </p:blipFill>
        <p:spPr>
          <a:xfrm>
            <a:off x="-7064535" y="3490224"/>
            <a:ext cx="2332215" cy="2287609"/>
          </a:xfrm>
          <a:prstGeom prst="rect">
            <a:avLst/>
          </a:prstGeom>
        </p:spPr>
      </p:pic>
      <p:sp>
        <p:nvSpPr>
          <p:cNvPr id="7" name="CasellaDiTesto 6">
            <a:extLst>
              <a:ext uri="{FF2B5EF4-FFF2-40B4-BE49-F238E27FC236}">
                <a16:creationId xmlns:a16="http://schemas.microsoft.com/office/drawing/2014/main" id="{C83DCAC5-062C-3CC4-70C9-326AADFEEFEA}"/>
              </a:ext>
            </a:extLst>
          </p:cNvPr>
          <p:cNvSpPr txBox="1"/>
          <p:nvPr/>
        </p:nvSpPr>
        <p:spPr>
          <a:xfrm>
            <a:off x="-4194802" y="2783000"/>
            <a:ext cx="4103841" cy="646331"/>
          </a:xfrm>
          <a:prstGeom prst="rect">
            <a:avLst/>
          </a:prstGeom>
          <a:noFill/>
        </p:spPr>
        <p:txBody>
          <a:bodyPr wrap="square">
            <a:spAutoFit/>
          </a:bodyPr>
          <a:lstStyle/>
          <a:p>
            <a:pPr algn="l"/>
            <a:r>
              <a:rPr lang="it-IT" dirty="0">
                <a:solidFill>
                  <a:schemeClr val="bg1"/>
                </a:solidFill>
                <a:latin typeface="source-serif-pro"/>
              </a:rPr>
              <a:t>Consideriamo</a:t>
            </a:r>
            <a:r>
              <a:rPr lang="it-IT" b="0" i="0" dirty="0">
                <a:solidFill>
                  <a:schemeClr val="bg1"/>
                </a:solidFill>
                <a:effectLst/>
                <a:latin typeface="source-serif-pro"/>
              </a:rPr>
              <a:t> uno dei ROI proposti ( </a:t>
            </a:r>
            <a:r>
              <a:rPr lang="it-IT" b="1" i="0" dirty="0">
                <a:solidFill>
                  <a:schemeClr val="bg1"/>
                </a:solidFill>
                <a:effectLst/>
                <a:latin typeface="source-serif-pro"/>
              </a:rPr>
              <a:t>145x200</a:t>
            </a:r>
            <a:r>
              <a:rPr lang="it-IT" b="0" i="0" dirty="0">
                <a:solidFill>
                  <a:schemeClr val="bg1"/>
                </a:solidFill>
                <a:effectLst/>
                <a:latin typeface="source-serif-pro"/>
              </a:rPr>
              <a:t> box)</a:t>
            </a:r>
            <a:endParaRPr lang="it-IT" dirty="0">
              <a:solidFill>
                <a:schemeClr val="bg1"/>
              </a:solidFill>
            </a:endParaRPr>
          </a:p>
        </p:txBody>
      </p:sp>
      <p:sp>
        <p:nvSpPr>
          <p:cNvPr id="2" name="CasellaDiTesto 1">
            <a:extLst>
              <a:ext uri="{FF2B5EF4-FFF2-40B4-BE49-F238E27FC236}">
                <a16:creationId xmlns:a16="http://schemas.microsoft.com/office/drawing/2014/main" id="{5C215004-41C2-81D3-C5F7-1CDA7867A0AC}"/>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95677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376971" y="1658925"/>
            <a:ext cx="3654555" cy="3540148"/>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DF245950-3859-6CA6-781F-0B99E8BF280A}"/>
              </a:ext>
            </a:extLst>
          </p:cNvPr>
          <p:cNvPicPr>
            <a:picLocks noChangeAspect="1"/>
          </p:cNvPicPr>
          <p:nvPr/>
        </p:nvPicPr>
        <p:blipFill>
          <a:blip r:embed="rId6"/>
          <a:stretch>
            <a:fillRect/>
          </a:stretch>
        </p:blipFill>
        <p:spPr>
          <a:xfrm>
            <a:off x="681305" y="1965871"/>
            <a:ext cx="3050027" cy="2926257"/>
          </a:xfrm>
          <a:prstGeom prst="rect">
            <a:avLst/>
          </a:prstGeom>
        </p:spPr>
      </p:pic>
      <p:sp>
        <p:nvSpPr>
          <p:cNvPr id="9" name="CasellaDiTesto 8">
            <a:extLst>
              <a:ext uri="{FF2B5EF4-FFF2-40B4-BE49-F238E27FC236}">
                <a16:creationId xmlns:a16="http://schemas.microsoft.com/office/drawing/2014/main" id="{C4CEC692-186B-E829-1332-4F7A111B0C9A}"/>
              </a:ext>
            </a:extLst>
          </p:cNvPr>
          <p:cNvSpPr txBox="1"/>
          <p:nvPr/>
        </p:nvSpPr>
        <p:spPr>
          <a:xfrm>
            <a:off x="4744954" y="3103362"/>
            <a:ext cx="4561472" cy="923330"/>
          </a:xfrm>
          <a:prstGeom prst="rect">
            <a:avLst/>
          </a:prstGeom>
          <a:noFill/>
        </p:spPr>
        <p:txBody>
          <a:bodyPr wrap="square">
            <a:spAutoFit/>
          </a:bodyPr>
          <a:lstStyle/>
          <a:p>
            <a:r>
              <a:rPr lang="it-IT" b="0" i="0" dirty="0">
                <a:effectLst/>
                <a:latin typeface="source-serif-pro"/>
              </a:rPr>
              <a:t>Poiché non tutte le dimensioni dell'oggetto possono essere divise per 32, il ROI non è allineato con la griglia.</a:t>
            </a:r>
          </a:p>
        </p:txBody>
      </p:sp>
      <p:sp>
        <p:nvSpPr>
          <p:cNvPr id="3" name="CasellaDiTesto 2">
            <a:extLst>
              <a:ext uri="{FF2B5EF4-FFF2-40B4-BE49-F238E27FC236}">
                <a16:creationId xmlns:a16="http://schemas.microsoft.com/office/drawing/2014/main" id="{B750247D-D488-0317-33DE-AD18DED7697C}"/>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45039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642166" y="3023069"/>
            <a:ext cx="4898876" cy="1187984"/>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DF245950-3859-6CA6-781F-0B99E8BF280A}"/>
              </a:ext>
            </a:extLst>
          </p:cNvPr>
          <p:cNvPicPr>
            <a:picLocks noChangeAspect="1"/>
          </p:cNvPicPr>
          <p:nvPr/>
        </p:nvPicPr>
        <p:blipFill>
          <a:blip r:embed="rId6"/>
          <a:stretch>
            <a:fillRect/>
          </a:stretch>
        </p:blipFill>
        <p:spPr>
          <a:xfrm>
            <a:off x="681305" y="1965871"/>
            <a:ext cx="3050027" cy="2926257"/>
          </a:xfrm>
          <a:prstGeom prst="rect">
            <a:avLst/>
          </a:prstGeom>
        </p:spPr>
      </p:pic>
      <p:sp>
        <p:nvSpPr>
          <p:cNvPr id="4" name="CasellaDiTesto 3">
            <a:extLst>
              <a:ext uri="{FF2B5EF4-FFF2-40B4-BE49-F238E27FC236}">
                <a16:creationId xmlns:a16="http://schemas.microsoft.com/office/drawing/2014/main" id="{6C0CABF0-BA5B-3991-8E1E-F987142913C7}"/>
              </a:ext>
            </a:extLst>
          </p:cNvPr>
          <p:cNvSpPr txBox="1"/>
          <p:nvPr/>
        </p:nvSpPr>
        <p:spPr>
          <a:xfrm>
            <a:off x="4744954" y="3103362"/>
            <a:ext cx="4561472" cy="923330"/>
          </a:xfrm>
          <a:prstGeom prst="rect">
            <a:avLst/>
          </a:prstGeom>
          <a:noFill/>
        </p:spPr>
        <p:txBody>
          <a:bodyPr wrap="square">
            <a:spAutoFit/>
          </a:bodyPr>
          <a:lstStyle/>
          <a:p>
            <a:r>
              <a:rPr lang="it-IT" b="0" i="0" dirty="0">
                <a:effectLst/>
                <a:latin typeface="source-serif-pro"/>
              </a:rPr>
              <a:t>Poiché non tutte le dimensioni dell'oggetto possono essere divise per 32, il ROI non è allineato con la griglia.</a:t>
            </a:r>
          </a:p>
        </p:txBody>
      </p:sp>
      <p:sp>
        <p:nvSpPr>
          <p:cNvPr id="5" name="CasellaDiTesto 4">
            <a:extLst>
              <a:ext uri="{FF2B5EF4-FFF2-40B4-BE49-F238E27FC236}">
                <a16:creationId xmlns:a16="http://schemas.microsoft.com/office/drawing/2014/main" id="{D39DEE13-B6DF-DEA1-7929-9EA0E03903E4}"/>
              </a:ext>
            </a:extLst>
          </p:cNvPr>
          <p:cNvSpPr txBox="1"/>
          <p:nvPr/>
        </p:nvSpPr>
        <p:spPr>
          <a:xfrm>
            <a:off x="4744954" y="4334493"/>
            <a:ext cx="4669757" cy="1200329"/>
          </a:xfrm>
          <a:prstGeom prst="rect">
            <a:avLst/>
          </a:prstGeom>
          <a:noFill/>
        </p:spPr>
        <p:txBody>
          <a:bodyPr wrap="square">
            <a:spAutoFit/>
          </a:bodyPr>
          <a:lstStyle/>
          <a:p>
            <a:r>
              <a:rPr lang="it-IT" b="0" i="0" dirty="0">
                <a:effectLst/>
                <a:latin typeface="source-serif-pro"/>
              </a:rPr>
              <a:t>Scegliamo il nostro livello di pooling per avere una dimensione di 3x3 in modo che la forma del risultato finale sia </a:t>
            </a:r>
            <a:r>
              <a:rPr lang="it-IT" b="1" i="0" dirty="0">
                <a:effectLst/>
                <a:latin typeface="source-serif-pro"/>
              </a:rPr>
              <a:t>3x3x512, </a:t>
            </a:r>
            <a:r>
              <a:rPr lang="it-IT" i="0" dirty="0">
                <a:effectLst/>
                <a:latin typeface="source-serif-pro"/>
              </a:rPr>
              <a:t>ad esempio. </a:t>
            </a:r>
            <a:r>
              <a:rPr lang="it-IT" dirty="0">
                <a:latin typeface="source-serif-pro"/>
              </a:rPr>
              <a:t>Solitamente però il risultato finale è </a:t>
            </a:r>
            <a:r>
              <a:rPr lang="it-IT" b="1" dirty="0">
                <a:latin typeface="source-serif-pro"/>
              </a:rPr>
              <a:t>14x14x512.</a:t>
            </a:r>
          </a:p>
        </p:txBody>
      </p:sp>
      <p:sp>
        <p:nvSpPr>
          <p:cNvPr id="3" name="CasellaDiTesto 2">
            <a:extLst>
              <a:ext uri="{FF2B5EF4-FFF2-40B4-BE49-F238E27FC236}">
                <a16:creationId xmlns:a16="http://schemas.microsoft.com/office/drawing/2014/main" id="{42DB1B54-85ED-E251-7B29-6FD31A4DE08E}"/>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63773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642166" y="3023069"/>
            <a:ext cx="4898876" cy="1434632"/>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DF245950-3859-6CA6-781F-0B99E8BF280A}"/>
              </a:ext>
            </a:extLst>
          </p:cNvPr>
          <p:cNvPicPr>
            <a:picLocks noChangeAspect="1"/>
          </p:cNvPicPr>
          <p:nvPr/>
        </p:nvPicPr>
        <p:blipFill>
          <a:blip r:embed="rId6"/>
          <a:stretch>
            <a:fillRect/>
          </a:stretch>
        </p:blipFill>
        <p:spPr>
          <a:xfrm>
            <a:off x="681305" y="1965871"/>
            <a:ext cx="3050027" cy="2926257"/>
          </a:xfrm>
          <a:prstGeom prst="rect">
            <a:avLst/>
          </a:prstGeom>
        </p:spPr>
      </p:pic>
      <p:sp>
        <p:nvSpPr>
          <p:cNvPr id="4" name="CasellaDiTesto 3">
            <a:extLst>
              <a:ext uri="{FF2B5EF4-FFF2-40B4-BE49-F238E27FC236}">
                <a16:creationId xmlns:a16="http://schemas.microsoft.com/office/drawing/2014/main" id="{6C0CABF0-BA5B-3991-8E1E-F987142913C7}"/>
              </a:ext>
            </a:extLst>
          </p:cNvPr>
          <p:cNvSpPr txBox="1"/>
          <p:nvPr/>
        </p:nvSpPr>
        <p:spPr>
          <a:xfrm>
            <a:off x="4744954" y="2068641"/>
            <a:ext cx="4561472" cy="923330"/>
          </a:xfrm>
          <a:prstGeom prst="rect">
            <a:avLst/>
          </a:prstGeom>
          <a:noFill/>
        </p:spPr>
        <p:txBody>
          <a:bodyPr wrap="square">
            <a:spAutoFit/>
          </a:bodyPr>
          <a:lstStyle/>
          <a:p>
            <a:r>
              <a:rPr lang="it-IT" b="0" i="0" dirty="0">
                <a:solidFill>
                  <a:schemeClr val="bg1"/>
                </a:solidFill>
                <a:effectLst/>
                <a:latin typeface="source-serif-pro"/>
              </a:rPr>
              <a:t>Poiché non tutte le dimensioni dell'oggetto possono essere divise per 32, il ROI non è allineato con la griglia.</a:t>
            </a:r>
          </a:p>
        </p:txBody>
      </p:sp>
      <p:sp>
        <p:nvSpPr>
          <p:cNvPr id="5" name="CasellaDiTesto 4">
            <a:extLst>
              <a:ext uri="{FF2B5EF4-FFF2-40B4-BE49-F238E27FC236}">
                <a16:creationId xmlns:a16="http://schemas.microsoft.com/office/drawing/2014/main" id="{FF35CC43-38DB-29D5-9252-BB7DD1AC16D1}"/>
              </a:ext>
            </a:extLst>
          </p:cNvPr>
          <p:cNvSpPr txBox="1"/>
          <p:nvPr/>
        </p:nvSpPr>
        <p:spPr>
          <a:xfrm>
            <a:off x="4744954" y="3155396"/>
            <a:ext cx="4669757" cy="1200329"/>
          </a:xfrm>
          <a:prstGeom prst="rect">
            <a:avLst/>
          </a:prstGeom>
          <a:noFill/>
        </p:spPr>
        <p:txBody>
          <a:bodyPr wrap="square">
            <a:spAutoFit/>
          </a:bodyPr>
          <a:lstStyle/>
          <a:p>
            <a:r>
              <a:rPr lang="it-IT" b="0" i="0" dirty="0">
                <a:effectLst/>
                <a:latin typeface="source-serif-pro"/>
              </a:rPr>
              <a:t>Scegliamo il nostro livello di pooling per avere una dimensione di 3x3 in modo che la forma del risultato finale sia </a:t>
            </a:r>
            <a:r>
              <a:rPr lang="it-IT" b="1" i="0" dirty="0">
                <a:effectLst/>
                <a:latin typeface="source-serif-pro"/>
              </a:rPr>
              <a:t>3x3x512, </a:t>
            </a:r>
            <a:r>
              <a:rPr lang="it-IT" i="0" dirty="0">
                <a:effectLst/>
                <a:latin typeface="source-serif-pro"/>
              </a:rPr>
              <a:t>ad esempio. </a:t>
            </a:r>
            <a:r>
              <a:rPr lang="it-IT" dirty="0">
                <a:latin typeface="source-serif-pro"/>
              </a:rPr>
              <a:t>Solitamente però il risultato finale è </a:t>
            </a:r>
            <a:r>
              <a:rPr lang="it-IT" b="1" dirty="0">
                <a:latin typeface="source-serif-pro"/>
              </a:rPr>
              <a:t>14x14x512.</a:t>
            </a:r>
          </a:p>
        </p:txBody>
      </p:sp>
      <p:sp>
        <p:nvSpPr>
          <p:cNvPr id="6" name="CasellaDiTesto 5">
            <a:extLst>
              <a:ext uri="{FF2B5EF4-FFF2-40B4-BE49-F238E27FC236}">
                <a16:creationId xmlns:a16="http://schemas.microsoft.com/office/drawing/2014/main" id="{F58A17E1-2BED-E9DE-FE70-B5FB48930050}"/>
              </a:ext>
            </a:extLst>
          </p:cNvPr>
          <p:cNvSpPr txBox="1"/>
          <p:nvPr/>
        </p:nvSpPr>
        <p:spPr>
          <a:xfrm>
            <a:off x="858234" y="5311204"/>
            <a:ext cx="4676293" cy="923330"/>
          </a:xfrm>
          <a:prstGeom prst="rect">
            <a:avLst/>
          </a:prstGeom>
          <a:noFill/>
        </p:spPr>
        <p:txBody>
          <a:bodyPr wrap="square">
            <a:spAutoFit/>
          </a:bodyPr>
          <a:lstStyle/>
          <a:p>
            <a:r>
              <a:rPr lang="it-IT" b="0" i="0" dirty="0">
                <a:effectLst/>
                <a:latin typeface="source-serif-pro"/>
              </a:rPr>
              <a:t>La differenza principale tra ROI Pooling e ROI </a:t>
            </a:r>
            <a:r>
              <a:rPr lang="it-IT" b="0" i="0" dirty="0" err="1">
                <a:effectLst/>
                <a:latin typeface="source-serif-pro"/>
              </a:rPr>
              <a:t>Align</a:t>
            </a:r>
            <a:r>
              <a:rPr lang="it-IT" b="0" i="0" dirty="0">
                <a:effectLst/>
                <a:latin typeface="source-serif-pro"/>
              </a:rPr>
              <a:t> è che il </a:t>
            </a:r>
            <a:r>
              <a:rPr lang="it-IT" i="0" dirty="0">
                <a:effectLst/>
                <a:latin typeface="source-serif-pro"/>
              </a:rPr>
              <a:t>ROI </a:t>
            </a:r>
            <a:r>
              <a:rPr lang="it-IT" i="0" dirty="0" err="1">
                <a:effectLst/>
                <a:latin typeface="source-serif-pro"/>
              </a:rPr>
              <a:t>Align</a:t>
            </a:r>
            <a:r>
              <a:rPr lang="it-IT" i="0" dirty="0">
                <a:effectLst/>
                <a:latin typeface="source-serif-pro"/>
              </a:rPr>
              <a:t> non utilizza la quantizzazione </a:t>
            </a:r>
            <a:r>
              <a:rPr lang="it-IT" b="0" i="0" dirty="0">
                <a:effectLst/>
                <a:latin typeface="source-serif-pro"/>
              </a:rPr>
              <a:t>per il pooling.</a:t>
            </a:r>
            <a:endParaRPr lang="it-IT" dirty="0"/>
          </a:p>
        </p:txBody>
      </p:sp>
      <p:sp>
        <p:nvSpPr>
          <p:cNvPr id="3" name="CasellaDiTesto 2">
            <a:extLst>
              <a:ext uri="{FF2B5EF4-FFF2-40B4-BE49-F238E27FC236}">
                <a16:creationId xmlns:a16="http://schemas.microsoft.com/office/drawing/2014/main" id="{A8357D87-1562-8941-8332-41EB1F2B0BCB}"/>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48420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ello 3D 5">
                <a:extLst>
                  <a:ext uri="{FF2B5EF4-FFF2-40B4-BE49-F238E27FC236}">
                    <a16:creationId xmlns:a16="http://schemas.microsoft.com/office/drawing/2014/main" id="{2E4BBEE0-DA4C-94B6-75AC-8E927810AB42}"/>
                  </a:ext>
                </a:extLst>
              </p:cNvPr>
              <p:cNvGraphicFramePr>
                <a:graphicFrameLocks noChangeAspect="1"/>
              </p:cNvGraphicFramePr>
              <p:nvPr>
                <p:extLst>
                  <p:ext uri="{D42A27DB-BD31-4B8C-83A1-F6EECF244321}">
                    <p14:modId xmlns:p14="http://schemas.microsoft.com/office/powerpoint/2010/main" val="2562921747"/>
                  </p:ext>
                </p:extLst>
              </p:nvPr>
            </p:nvGraphicFramePr>
            <p:xfrm>
              <a:off x="-15343923" y="-2335292"/>
              <a:ext cx="9566137" cy="8242618"/>
            </p:xfrm>
            <a:graphic>
              <a:graphicData uri="http://schemas.microsoft.com/office/drawing/2017/model3d">
                <am3d:model3d r:embed="rId2">
                  <am3d:spPr>
                    <a:xfrm>
                      <a:off x="0" y="0"/>
                      <a:ext cx="9566137" cy="8242618"/>
                    </a:xfrm>
                    <a:prstGeom prst="rect">
                      <a:avLst/>
                    </a:prstGeom>
                  </am3d:spPr>
                  <am3d:camera>
                    <am3d:pos x="0" y="0" z="68965310"/>
                    <am3d:up dx="0" dy="36000000" dz="0"/>
                    <am3d:lookAt x="0" y="0" z="0"/>
                    <am3d:perspective fov="2700000"/>
                  </am3d:camera>
                  <am3d:trans>
                    <am3d:meterPerModelUnit n="41754" d="1000000"/>
                    <am3d:preTrans dx="-187341" dy="-5355347" dz="263"/>
                    <am3d:scale>
                      <am3d:sx n="1000000" d="1000000"/>
                      <am3d:sy n="1000000" d="1000000"/>
                      <am3d:sz n="1000000" d="1000000"/>
                    </am3d:scale>
                    <am3d:rot ax="1383318" ay="2001233" az="790230"/>
                    <am3d:postTrans dx="0" dy="0" dz="0"/>
                  </am3d:trans>
                  <am3d:raster rName="Office3DRenderer" rVer="16.0.8326">
                    <am3d:blip r:embed="rId3"/>
                  </am3d:raster>
                  <am3d:objViewport viewportSz="108265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ello 3D 5">
                <a:extLst>
                  <a:ext uri="{FF2B5EF4-FFF2-40B4-BE49-F238E27FC236}">
                    <a16:creationId xmlns:a16="http://schemas.microsoft.com/office/drawing/2014/main" id="{2E4BBEE0-DA4C-94B6-75AC-8E927810AB42}"/>
                  </a:ext>
                </a:extLst>
              </p:cNvPr>
              <p:cNvPicPr>
                <a:picLocks noGrp="1" noRot="1" noChangeAspect="1" noMove="1" noResize="1" noEditPoints="1" noAdjustHandles="1" noChangeArrowheads="1" noChangeShapeType="1" noCrop="1"/>
              </p:cNvPicPr>
              <p:nvPr/>
            </p:nvPicPr>
            <p:blipFill>
              <a:blip r:embed="rId3"/>
              <a:stretch>
                <a:fillRect/>
              </a:stretch>
            </p:blipFill>
            <p:spPr>
              <a:xfrm>
                <a:off x="-15343923" y="-2335292"/>
                <a:ext cx="9566137" cy="8242618"/>
              </a:xfrm>
              <a:prstGeom prst="rect">
                <a:avLst/>
              </a:prstGeom>
            </p:spPr>
          </p:pic>
        </mc:Fallback>
      </mc:AlternateContent>
      <p:sp>
        <p:nvSpPr>
          <p:cNvPr id="13" name="Ovale 12">
            <a:extLst>
              <a:ext uri="{FF2B5EF4-FFF2-40B4-BE49-F238E27FC236}">
                <a16:creationId xmlns:a16="http://schemas.microsoft.com/office/drawing/2014/main" id="{FF1ABEC7-C52B-DDE8-F3F2-8DFF4879A6FE}"/>
              </a:ext>
            </a:extLst>
          </p:cNvPr>
          <p:cNvSpPr/>
          <p:nvPr/>
        </p:nvSpPr>
        <p:spPr>
          <a:xfrm>
            <a:off x="-14252101" y="1315869"/>
            <a:ext cx="1581972" cy="1680186"/>
          </a:xfrm>
          <a:custGeom>
            <a:avLst/>
            <a:gdLst>
              <a:gd name="connsiteX0" fmla="*/ 0 w 823913"/>
              <a:gd name="connsiteY0" fmla="*/ 438203 h 876405"/>
              <a:gd name="connsiteX1" fmla="*/ 411957 w 823913"/>
              <a:gd name="connsiteY1" fmla="*/ 0 h 876405"/>
              <a:gd name="connsiteX2" fmla="*/ 823914 w 823913"/>
              <a:gd name="connsiteY2" fmla="*/ 438203 h 876405"/>
              <a:gd name="connsiteX3" fmla="*/ 411957 w 823913"/>
              <a:gd name="connsiteY3" fmla="*/ 876406 h 876405"/>
              <a:gd name="connsiteX4" fmla="*/ 0 w 823913"/>
              <a:gd name="connsiteY4" fmla="*/ 438203 h 876405"/>
              <a:gd name="connsiteX0" fmla="*/ 22 w 823936"/>
              <a:gd name="connsiteY0" fmla="*/ 862066 h 1300269"/>
              <a:gd name="connsiteX1" fmla="*/ 426266 w 823936"/>
              <a:gd name="connsiteY1" fmla="*/ 0 h 1300269"/>
              <a:gd name="connsiteX2" fmla="*/ 823936 w 823936"/>
              <a:gd name="connsiteY2" fmla="*/ 862066 h 1300269"/>
              <a:gd name="connsiteX3" fmla="*/ 411979 w 823936"/>
              <a:gd name="connsiteY3" fmla="*/ 1300269 h 1300269"/>
              <a:gd name="connsiteX4" fmla="*/ 22 w 823936"/>
              <a:gd name="connsiteY4" fmla="*/ 862066 h 1300269"/>
              <a:gd name="connsiteX0" fmla="*/ 22 w 1352573"/>
              <a:gd name="connsiteY0" fmla="*/ 864188 h 1333363"/>
              <a:gd name="connsiteX1" fmla="*/ 426266 w 1352573"/>
              <a:gd name="connsiteY1" fmla="*/ 2122 h 1333363"/>
              <a:gd name="connsiteX2" fmla="*/ 1352573 w 1352573"/>
              <a:gd name="connsiteY2" fmla="*/ 1135650 h 1333363"/>
              <a:gd name="connsiteX3" fmla="*/ 411979 w 1352573"/>
              <a:gd name="connsiteY3" fmla="*/ 1302391 h 1333363"/>
              <a:gd name="connsiteX4" fmla="*/ 22 w 1352573"/>
              <a:gd name="connsiteY4" fmla="*/ 864188 h 1333363"/>
              <a:gd name="connsiteX0" fmla="*/ 17385 w 1369936"/>
              <a:gd name="connsiteY0" fmla="*/ 864362 h 1640463"/>
              <a:gd name="connsiteX1" fmla="*/ 443629 w 1369936"/>
              <a:gd name="connsiteY1" fmla="*/ 2296 h 1640463"/>
              <a:gd name="connsiteX2" fmla="*/ 1369936 w 1369936"/>
              <a:gd name="connsiteY2" fmla="*/ 1135824 h 1640463"/>
              <a:gd name="connsiteX3" fmla="*/ 996080 w 1369936"/>
              <a:gd name="connsiteY3" fmla="*/ 1635940 h 1640463"/>
              <a:gd name="connsiteX4" fmla="*/ 17385 w 1369936"/>
              <a:gd name="connsiteY4" fmla="*/ 864362 h 1640463"/>
              <a:gd name="connsiteX0" fmla="*/ 17385 w 1412035"/>
              <a:gd name="connsiteY0" fmla="*/ 864362 h 1657482"/>
              <a:gd name="connsiteX1" fmla="*/ 443629 w 1412035"/>
              <a:gd name="connsiteY1" fmla="*/ 2296 h 1657482"/>
              <a:gd name="connsiteX2" fmla="*/ 1369936 w 1412035"/>
              <a:gd name="connsiteY2" fmla="*/ 1135824 h 1657482"/>
              <a:gd name="connsiteX3" fmla="*/ 1198484 w 1412035"/>
              <a:gd name="connsiteY3" fmla="*/ 1416864 h 1657482"/>
              <a:gd name="connsiteX4" fmla="*/ 996080 w 1412035"/>
              <a:gd name="connsiteY4" fmla="*/ 1635940 h 1657482"/>
              <a:gd name="connsiteX5" fmla="*/ 17385 w 1412035"/>
              <a:gd name="connsiteY5" fmla="*/ 864362 h 1657482"/>
              <a:gd name="connsiteX0" fmla="*/ 17385 w 1370704"/>
              <a:gd name="connsiteY0" fmla="*/ 864362 h 1657482"/>
              <a:gd name="connsiteX1" fmla="*/ 443629 w 1370704"/>
              <a:gd name="connsiteY1" fmla="*/ 2296 h 1657482"/>
              <a:gd name="connsiteX2" fmla="*/ 1369936 w 1370704"/>
              <a:gd name="connsiteY2" fmla="*/ 1135824 h 1657482"/>
              <a:gd name="connsiteX3" fmla="*/ 1198484 w 1370704"/>
              <a:gd name="connsiteY3" fmla="*/ 1416864 h 1657482"/>
              <a:gd name="connsiteX4" fmla="*/ 996080 w 1370704"/>
              <a:gd name="connsiteY4" fmla="*/ 1635940 h 1657482"/>
              <a:gd name="connsiteX5" fmla="*/ 17385 w 1370704"/>
              <a:gd name="connsiteY5" fmla="*/ 864362 h 1657482"/>
              <a:gd name="connsiteX0" fmla="*/ 17385 w 1370704"/>
              <a:gd name="connsiteY0" fmla="*/ 864362 h 1637798"/>
              <a:gd name="connsiteX1" fmla="*/ 443629 w 1370704"/>
              <a:gd name="connsiteY1" fmla="*/ 2296 h 1637798"/>
              <a:gd name="connsiteX2" fmla="*/ 1369936 w 1370704"/>
              <a:gd name="connsiteY2" fmla="*/ 1135824 h 1637798"/>
              <a:gd name="connsiteX3" fmla="*/ 1198484 w 1370704"/>
              <a:gd name="connsiteY3" fmla="*/ 1416864 h 1637798"/>
              <a:gd name="connsiteX4" fmla="*/ 996080 w 1370704"/>
              <a:gd name="connsiteY4" fmla="*/ 1635940 h 1637798"/>
              <a:gd name="connsiteX5" fmla="*/ 17385 w 1370704"/>
              <a:gd name="connsiteY5" fmla="*/ 864362 h 1637798"/>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25577 w 1378896"/>
              <a:gd name="connsiteY0" fmla="*/ 864328 h 1636584"/>
              <a:gd name="connsiteX1" fmla="*/ 451821 w 1378896"/>
              <a:gd name="connsiteY1" fmla="*/ 2262 h 1636584"/>
              <a:gd name="connsiteX2" fmla="*/ 1378128 w 1378896"/>
              <a:gd name="connsiteY2" fmla="*/ 1135790 h 1636584"/>
              <a:gd name="connsiteX3" fmla="*/ 1206676 w 1378896"/>
              <a:gd name="connsiteY3" fmla="*/ 1416830 h 1636584"/>
              <a:gd name="connsiteX4" fmla="*/ 1004272 w 1378896"/>
              <a:gd name="connsiteY4" fmla="*/ 1635906 h 1636584"/>
              <a:gd name="connsiteX5" fmla="*/ 678038 w 1378896"/>
              <a:gd name="connsiteY5" fmla="*/ 1345391 h 1636584"/>
              <a:gd name="connsiteX6" fmla="*/ 192263 w 1378896"/>
              <a:gd name="connsiteY6" fmla="*/ 1573991 h 1636584"/>
              <a:gd name="connsiteX7" fmla="*/ 25577 w 1378896"/>
              <a:gd name="connsiteY7" fmla="*/ 864328 h 1636584"/>
              <a:gd name="connsiteX0" fmla="*/ 5580 w 1587499"/>
              <a:gd name="connsiteY0" fmla="*/ 958184 h 1635190"/>
              <a:gd name="connsiteX1" fmla="*/ 660424 w 1587499"/>
              <a:gd name="connsiteY1" fmla="*/ 868 h 1635190"/>
              <a:gd name="connsiteX2" fmla="*/ 1586731 w 1587499"/>
              <a:gd name="connsiteY2" fmla="*/ 1134396 h 1635190"/>
              <a:gd name="connsiteX3" fmla="*/ 1415279 w 1587499"/>
              <a:gd name="connsiteY3" fmla="*/ 1415436 h 1635190"/>
              <a:gd name="connsiteX4" fmla="*/ 1212875 w 1587499"/>
              <a:gd name="connsiteY4" fmla="*/ 1634512 h 1635190"/>
              <a:gd name="connsiteX5" fmla="*/ 886641 w 1587499"/>
              <a:gd name="connsiteY5" fmla="*/ 1343997 h 1635190"/>
              <a:gd name="connsiteX6" fmla="*/ 400866 w 1587499"/>
              <a:gd name="connsiteY6" fmla="*/ 1572597 h 1635190"/>
              <a:gd name="connsiteX7" fmla="*/ 5580 w 1587499"/>
              <a:gd name="connsiteY7" fmla="*/ 958184 h 1635190"/>
              <a:gd name="connsiteX0" fmla="*/ 44 w 1581963"/>
              <a:gd name="connsiteY0" fmla="*/ 981524 h 1658530"/>
              <a:gd name="connsiteX1" fmla="*/ 371520 w 1581963"/>
              <a:gd name="connsiteY1" fmla="*/ 429125 h 1658530"/>
              <a:gd name="connsiteX2" fmla="*/ 654888 w 1581963"/>
              <a:gd name="connsiteY2" fmla="*/ 24208 h 1658530"/>
              <a:gd name="connsiteX3" fmla="*/ 1581195 w 1581963"/>
              <a:gd name="connsiteY3" fmla="*/ 1157736 h 1658530"/>
              <a:gd name="connsiteX4" fmla="*/ 1409743 w 1581963"/>
              <a:gd name="connsiteY4" fmla="*/ 1438776 h 1658530"/>
              <a:gd name="connsiteX5" fmla="*/ 1207339 w 1581963"/>
              <a:gd name="connsiteY5" fmla="*/ 1657852 h 1658530"/>
              <a:gd name="connsiteX6" fmla="*/ 881105 w 1581963"/>
              <a:gd name="connsiteY6" fmla="*/ 1367337 h 1658530"/>
              <a:gd name="connsiteX7" fmla="*/ 395330 w 1581963"/>
              <a:gd name="connsiteY7" fmla="*/ 1595937 h 1658530"/>
              <a:gd name="connsiteX8" fmla="*/ 44 w 1581963"/>
              <a:gd name="connsiteY8" fmla="*/ 981524 h 1658530"/>
              <a:gd name="connsiteX0" fmla="*/ 53 w 1581972"/>
              <a:gd name="connsiteY0" fmla="*/ 981524 h 1658530"/>
              <a:gd name="connsiteX1" fmla="*/ 371529 w 1581972"/>
              <a:gd name="connsiteY1" fmla="*/ 429125 h 1658530"/>
              <a:gd name="connsiteX2" fmla="*/ 654897 w 1581972"/>
              <a:gd name="connsiteY2" fmla="*/ 24208 h 1658530"/>
              <a:gd name="connsiteX3" fmla="*/ 1581204 w 1581972"/>
              <a:gd name="connsiteY3" fmla="*/ 1157736 h 1658530"/>
              <a:gd name="connsiteX4" fmla="*/ 1409752 w 1581972"/>
              <a:gd name="connsiteY4" fmla="*/ 1438776 h 1658530"/>
              <a:gd name="connsiteX5" fmla="*/ 1207348 w 1581972"/>
              <a:gd name="connsiteY5" fmla="*/ 1657852 h 1658530"/>
              <a:gd name="connsiteX6" fmla="*/ 881114 w 1581972"/>
              <a:gd name="connsiteY6" fmla="*/ 1367337 h 1658530"/>
              <a:gd name="connsiteX7" fmla="*/ 395339 w 1581972"/>
              <a:gd name="connsiteY7" fmla="*/ 1595937 h 1658530"/>
              <a:gd name="connsiteX8" fmla="*/ 53 w 1581972"/>
              <a:gd name="connsiteY8" fmla="*/ 981524 h 1658530"/>
              <a:gd name="connsiteX0" fmla="*/ 53 w 1581972"/>
              <a:gd name="connsiteY0" fmla="*/ 958323 h 1635329"/>
              <a:gd name="connsiteX1" fmla="*/ 371529 w 1581972"/>
              <a:gd name="connsiteY1" fmla="*/ 405924 h 1635329"/>
              <a:gd name="connsiteX2" fmla="*/ 654897 w 1581972"/>
              <a:gd name="connsiteY2" fmla="*/ 1007 h 1635329"/>
              <a:gd name="connsiteX3" fmla="*/ 1581204 w 1581972"/>
              <a:gd name="connsiteY3" fmla="*/ 1134535 h 1635329"/>
              <a:gd name="connsiteX4" fmla="*/ 1409752 w 1581972"/>
              <a:gd name="connsiteY4" fmla="*/ 1415575 h 1635329"/>
              <a:gd name="connsiteX5" fmla="*/ 1207348 w 1581972"/>
              <a:gd name="connsiteY5" fmla="*/ 1634651 h 1635329"/>
              <a:gd name="connsiteX6" fmla="*/ 881114 w 1581972"/>
              <a:gd name="connsiteY6" fmla="*/ 1344136 h 1635329"/>
              <a:gd name="connsiteX7" fmla="*/ 395339 w 1581972"/>
              <a:gd name="connsiteY7" fmla="*/ 1572736 h 1635329"/>
              <a:gd name="connsiteX8" fmla="*/ 53 w 1581972"/>
              <a:gd name="connsiteY8" fmla="*/ 958323 h 1635329"/>
              <a:gd name="connsiteX0" fmla="*/ 53 w 1581972"/>
              <a:gd name="connsiteY0" fmla="*/ 1001142 h 1678148"/>
              <a:gd name="connsiteX1" fmla="*/ 371529 w 1581972"/>
              <a:gd name="connsiteY1" fmla="*/ 448743 h 1678148"/>
              <a:gd name="connsiteX2" fmla="*/ 659659 w 1581972"/>
              <a:gd name="connsiteY2" fmla="*/ 963 h 1678148"/>
              <a:gd name="connsiteX3" fmla="*/ 1581204 w 1581972"/>
              <a:gd name="connsiteY3" fmla="*/ 1177354 h 1678148"/>
              <a:gd name="connsiteX4" fmla="*/ 1409752 w 1581972"/>
              <a:gd name="connsiteY4" fmla="*/ 1458394 h 1678148"/>
              <a:gd name="connsiteX5" fmla="*/ 1207348 w 1581972"/>
              <a:gd name="connsiteY5" fmla="*/ 1677470 h 1678148"/>
              <a:gd name="connsiteX6" fmla="*/ 881114 w 1581972"/>
              <a:gd name="connsiteY6" fmla="*/ 1386955 h 1678148"/>
              <a:gd name="connsiteX7" fmla="*/ 395339 w 1581972"/>
              <a:gd name="connsiteY7" fmla="*/ 1615555 h 1678148"/>
              <a:gd name="connsiteX8" fmla="*/ 53 w 1581972"/>
              <a:gd name="connsiteY8" fmla="*/ 1001142 h 1678148"/>
              <a:gd name="connsiteX0" fmla="*/ 53 w 1581972"/>
              <a:gd name="connsiteY0" fmla="*/ 1003601 h 1680607"/>
              <a:gd name="connsiteX1" fmla="*/ 371529 w 1581972"/>
              <a:gd name="connsiteY1" fmla="*/ 451202 h 1680607"/>
              <a:gd name="connsiteX2" fmla="*/ 659659 w 1581972"/>
              <a:gd name="connsiteY2" fmla="*/ 3422 h 1680607"/>
              <a:gd name="connsiteX3" fmla="*/ 1581204 w 1581972"/>
              <a:gd name="connsiteY3" fmla="*/ 1179813 h 1680607"/>
              <a:gd name="connsiteX4" fmla="*/ 1409752 w 1581972"/>
              <a:gd name="connsiteY4" fmla="*/ 1460853 h 1680607"/>
              <a:gd name="connsiteX5" fmla="*/ 1207348 w 1581972"/>
              <a:gd name="connsiteY5" fmla="*/ 1679929 h 1680607"/>
              <a:gd name="connsiteX6" fmla="*/ 881114 w 1581972"/>
              <a:gd name="connsiteY6" fmla="*/ 1389414 h 1680607"/>
              <a:gd name="connsiteX7" fmla="*/ 395339 w 1581972"/>
              <a:gd name="connsiteY7" fmla="*/ 1618014 h 1680607"/>
              <a:gd name="connsiteX8" fmla="*/ 53 w 1581972"/>
              <a:gd name="connsiteY8" fmla="*/ 1003601 h 1680607"/>
              <a:gd name="connsiteX0" fmla="*/ 53 w 1581972"/>
              <a:gd name="connsiteY0" fmla="*/ 1003601 h 1680186"/>
              <a:gd name="connsiteX1" fmla="*/ 371529 w 1581972"/>
              <a:gd name="connsiteY1" fmla="*/ 451202 h 1680186"/>
              <a:gd name="connsiteX2" fmla="*/ 659659 w 1581972"/>
              <a:gd name="connsiteY2" fmla="*/ 3422 h 1680186"/>
              <a:gd name="connsiteX3" fmla="*/ 1581204 w 1581972"/>
              <a:gd name="connsiteY3" fmla="*/ 1179813 h 1680186"/>
              <a:gd name="connsiteX4" fmla="*/ 1409752 w 1581972"/>
              <a:gd name="connsiteY4" fmla="*/ 1460853 h 1680186"/>
              <a:gd name="connsiteX5" fmla="*/ 1207348 w 1581972"/>
              <a:gd name="connsiteY5" fmla="*/ 1679929 h 1680186"/>
              <a:gd name="connsiteX6" fmla="*/ 881114 w 1581972"/>
              <a:gd name="connsiteY6" fmla="*/ 1389414 h 1680186"/>
              <a:gd name="connsiteX7" fmla="*/ 395339 w 1581972"/>
              <a:gd name="connsiteY7" fmla="*/ 1618014 h 1680186"/>
              <a:gd name="connsiteX8" fmla="*/ 53 w 1581972"/>
              <a:gd name="connsiteY8" fmla="*/ 1003601 h 16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972" h="1680186">
                <a:moveTo>
                  <a:pt x="53" y="1003601"/>
                </a:moveTo>
                <a:cubicBezTo>
                  <a:pt x="-3915" y="809132"/>
                  <a:pt x="214763" y="596467"/>
                  <a:pt x="371529" y="451202"/>
                </a:cubicBezTo>
                <a:cubicBezTo>
                  <a:pt x="480670" y="291649"/>
                  <a:pt x="515197" y="-37051"/>
                  <a:pt x="659659" y="3422"/>
                </a:cubicBezTo>
                <a:cubicBezTo>
                  <a:pt x="804121" y="43895"/>
                  <a:pt x="1441107" y="936114"/>
                  <a:pt x="1581204" y="1179813"/>
                </a:cubicBezTo>
                <a:cubicBezTo>
                  <a:pt x="1592713" y="1404462"/>
                  <a:pt x="1472061" y="1377500"/>
                  <a:pt x="1409752" y="1460853"/>
                </a:cubicBezTo>
                <a:cubicBezTo>
                  <a:pt x="1347443" y="1544206"/>
                  <a:pt x="1414516" y="1687072"/>
                  <a:pt x="1207348" y="1679929"/>
                </a:cubicBezTo>
                <a:cubicBezTo>
                  <a:pt x="1000180" y="1672786"/>
                  <a:pt x="996605" y="1464821"/>
                  <a:pt x="881114" y="1389414"/>
                </a:cubicBezTo>
                <a:cubicBezTo>
                  <a:pt x="765623" y="1314007"/>
                  <a:pt x="661245" y="1631516"/>
                  <a:pt x="395339" y="1618014"/>
                </a:cubicBezTo>
                <a:cubicBezTo>
                  <a:pt x="172296" y="1552124"/>
                  <a:pt x="4021" y="1198070"/>
                  <a:pt x="53" y="1003601"/>
                </a:cubicBezTo>
                <a:close/>
              </a:path>
            </a:pathLst>
          </a:cu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807AAA0-1E67-8FA8-9F6B-8B8648282D99}"/>
              </a:ext>
            </a:extLst>
          </p:cNvPr>
          <p:cNvSpPr txBox="1"/>
          <p:nvPr/>
        </p:nvSpPr>
        <p:spPr>
          <a:xfrm>
            <a:off x="-13696785" y="1002598"/>
            <a:ext cx="957262" cy="246221"/>
          </a:xfrm>
          <a:prstGeom prst="rect">
            <a:avLst/>
          </a:prstGeom>
          <a:noFill/>
        </p:spPr>
        <p:txBody>
          <a:bodyPr wrap="square" rtlCol="0">
            <a:spAutoFit/>
          </a:bodyPr>
          <a:lstStyle/>
          <a:p>
            <a:r>
              <a:rPr lang="it-IT" sz="1000" dirty="0">
                <a:solidFill>
                  <a:schemeClr val="accent4"/>
                </a:solidFill>
                <a:latin typeface="Impact" panose="020B0806030902050204" pitchFamily="34" charset="0"/>
              </a:rPr>
              <a:t>NATURE</a:t>
            </a:r>
          </a:p>
        </p:txBody>
      </p:sp>
      <p:sp>
        <p:nvSpPr>
          <p:cNvPr id="2" name="Mezza cornice 1">
            <a:extLst>
              <a:ext uri="{FF2B5EF4-FFF2-40B4-BE49-F238E27FC236}">
                <a16:creationId xmlns:a16="http://schemas.microsoft.com/office/drawing/2014/main" id="{D0F800E6-7B5B-BCDD-1E66-F8B229E540EF}"/>
              </a:ext>
            </a:extLst>
          </p:cNvPr>
          <p:cNvSpPr>
            <a:spLocks noChangeAspect="1"/>
          </p:cNvSpPr>
          <p:nvPr/>
        </p:nvSpPr>
        <p:spPr>
          <a:xfrm rot="10800000">
            <a:off x="-13026181" y="2674482"/>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 name="Mezza cornice 2">
            <a:extLst>
              <a:ext uri="{FF2B5EF4-FFF2-40B4-BE49-F238E27FC236}">
                <a16:creationId xmlns:a16="http://schemas.microsoft.com/office/drawing/2014/main" id="{F6FA0CEF-FA6C-D0EE-2FCD-1B5C62FDED59}"/>
              </a:ext>
            </a:extLst>
          </p:cNvPr>
          <p:cNvSpPr>
            <a:spLocks noChangeAspect="1"/>
          </p:cNvSpPr>
          <p:nvPr/>
        </p:nvSpPr>
        <p:spPr>
          <a:xfrm>
            <a:off x="-14223472" y="1039272"/>
            <a:ext cx="598170" cy="598170"/>
          </a:xfrm>
          <a:prstGeom prst="halfFram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5" name="Mezza cornice 14">
            <a:extLst>
              <a:ext uri="{FF2B5EF4-FFF2-40B4-BE49-F238E27FC236}">
                <a16:creationId xmlns:a16="http://schemas.microsoft.com/office/drawing/2014/main" id="{8795EFDF-9910-C3B4-841A-5449750A5F22}"/>
              </a:ext>
            </a:extLst>
          </p:cNvPr>
          <p:cNvSpPr>
            <a:spLocks noChangeAspect="1"/>
          </p:cNvSpPr>
          <p:nvPr/>
        </p:nvSpPr>
        <p:spPr>
          <a:xfrm rot="10800000">
            <a:off x="-8961018" y="1856877"/>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Ovale 12">
            <a:extLst>
              <a:ext uri="{FF2B5EF4-FFF2-40B4-BE49-F238E27FC236}">
                <a16:creationId xmlns:a16="http://schemas.microsoft.com/office/drawing/2014/main" id="{832D2676-89B5-6F6C-AF1F-0AA7603F253A}"/>
              </a:ext>
            </a:extLst>
          </p:cNvPr>
          <p:cNvSpPr/>
          <p:nvPr/>
        </p:nvSpPr>
        <p:spPr>
          <a:xfrm>
            <a:off x="-12077439" y="-348553"/>
            <a:ext cx="3565123" cy="2761876"/>
          </a:xfrm>
          <a:custGeom>
            <a:avLst/>
            <a:gdLst>
              <a:gd name="connsiteX0" fmla="*/ 0 w 823913"/>
              <a:gd name="connsiteY0" fmla="*/ 438203 h 876405"/>
              <a:gd name="connsiteX1" fmla="*/ 411957 w 823913"/>
              <a:gd name="connsiteY1" fmla="*/ 0 h 876405"/>
              <a:gd name="connsiteX2" fmla="*/ 823914 w 823913"/>
              <a:gd name="connsiteY2" fmla="*/ 438203 h 876405"/>
              <a:gd name="connsiteX3" fmla="*/ 411957 w 823913"/>
              <a:gd name="connsiteY3" fmla="*/ 876406 h 876405"/>
              <a:gd name="connsiteX4" fmla="*/ 0 w 823913"/>
              <a:gd name="connsiteY4" fmla="*/ 438203 h 876405"/>
              <a:gd name="connsiteX0" fmla="*/ 22 w 823936"/>
              <a:gd name="connsiteY0" fmla="*/ 862066 h 1300269"/>
              <a:gd name="connsiteX1" fmla="*/ 426266 w 823936"/>
              <a:gd name="connsiteY1" fmla="*/ 0 h 1300269"/>
              <a:gd name="connsiteX2" fmla="*/ 823936 w 823936"/>
              <a:gd name="connsiteY2" fmla="*/ 862066 h 1300269"/>
              <a:gd name="connsiteX3" fmla="*/ 411979 w 823936"/>
              <a:gd name="connsiteY3" fmla="*/ 1300269 h 1300269"/>
              <a:gd name="connsiteX4" fmla="*/ 22 w 823936"/>
              <a:gd name="connsiteY4" fmla="*/ 862066 h 1300269"/>
              <a:gd name="connsiteX0" fmla="*/ 22 w 1352573"/>
              <a:gd name="connsiteY0" fmla="*/ 864188 h 1333363"/>
              <a:gd name="connsiteX1" fmla="*/ 426266 w 1352573"/>
              <a:gd name="connsiteY1" fmla="*/ 2122 h 1333363"/>
              <a:gd name="connsiteX2" fmla="*/ 1352573 w 1352573"/>
              <a:gd name="connsiteY2" fmla="*/ 1135650 h 1333363"/>
              <a:gd name="connsiteX3" fmla="*/ 411979 w 1352573"/>
              <a:gd name="connsiteY3" fmla="*/ 1302391 h 1333363"/>
              <a:gd name="connsiteX4" fmla="*/ 22 w 1352573"/>
              <a:gd name="connsiteY4" fmla="*/ 864188 h 1333363"/>
              <a:gd name="connsiteX0" fmla="*/ 17385 w 1369936"/>
              <a:gd name="connsiteY0" fmla="*/ 864362 h 1640463"/>
              <a:gd name="connsiteX1" fmla="*/ 443629 w 1369936"/>
              <a:gd name="connsiteY1" fmla="*/ 2296 h 1640463"/>
              <a:gd name="connsiteX2" fmla="*/ 1369936 w 1369936"/>
              <a:gd name="connsiteY2" fmla="*/ 1135824 h 1640463"/>
              <a:gd name="connsiteX3" fmla="*/ 996080 w 1369936"/>
              <a:gd name="connsiteY3" fmla="*/ 1635940 h 1640463"/>
              <a:gd name="connsiteX4" fmla="*/ 17385 w 1369936"/>
              <a:gd name="connsiteY4" fmla="*/ 864362 h 1640463"/>
              <a:gd name="connsiteX0" fmla="*/ 17385 w 1412035"/>
              <a:gd name="connsiteY0" fmla="*/ 864362 h 1657482"/>
              <a:gd name="connsiteX1" fmla="*/ 443629 w 1412035"/>
              <a:gd name="connsiteY1" fmla="*/ 2296 h 1657482"/>
              <a:gd name="connsiteX2" fmla="*/ 1369936 w 1412035"/>
              <a:gd name="connsiteY2" fmla="*/ 1135824 h 1657482"/>
              <a:gd name="connsiteX3" fmla="*/ 1198484 w 1412035"/>
              <a:gd name="connsiteY3" fmla="*/ 1416864 h 1657482"/>
              <a:gd name="connsiteX4" fmla="*/ 996080 w 1412035"/>
              <a:gd name="connsiteY4" fmla="*/ 1635940 h 1657482"/>
              <a:gd name="connsiteX5" fmla="*/ 17385 w 1412035"/>
              <a:gd name="connsiteY5" fmla="*/ 864362 h 1657482"/>
              <a:gd name="connsiteX0" fmla="*/ 17385 w 1370704"/>
              <a:gd name="connsiteY0" fmla="*/ 864362 h 1657482"/>
              <a:gd name="connsiteX1" fmla="*/ 443629 w 1370704"/>
              <a:gd name="connsiteY1" fmla="*/ 2296 h 1657482"/>
              <a:gd name="connsiteX2" fmla="*/ 1369936 w 1370704"/>
              <a:gd name="connsiteY2" fmla="*/ 1135824 h 1657482"/>
              <a:gd name="connsiteX3" fmla="*/ 1198484 w 1370704"/>
              <a:gd name="connsiteY3" fmla="*/ 1416864 h 1657482"/>
              <a:gd name="connsiteX4" fmla="*/ 996080 w 1370704"/>
              <a:gd name="connsiteY4" fmla="*/ 1635940 h 1657482"/>
              <a:gd name="connsiteX5" fmla="*/ 17385 w 1370704"/>
              <a:gd name="connsiteY5" fmla="*/ 864362 h 1657482"/>
              <a:gd name="connsiteX0" fmla="*/ 17385 w 1370704"/>
              <a:gd name="connsiteY0" fmla="*/ 864362 h 1637798"/>
              <a:gd name="connsiteX1" fmla="*/ 443629 w 1370704"/>
              <a:gd name="connsiteY1" fmla="*/ 2296 h 1637798"/>
              <a:gd name="connsiteX2" fmla="*/ 1369936 w 1370704"/>
              <a:gd name="connsiteY2" fmla="*/ 1135824 h 1637798"/>
              <a:gd name="connsiteX3" fmla="*/ 1198484 w 1370704"/>
              <a:gd name="connsiteY3" fmla="*/ 1416864 h 1637798"/>
              <a:gd name="connsiteX4" fmla="*/ 996080 w 1370704"/>
              <a:gd name="connsiteY4" fmla="*/ 1635940 h 1637798"/>
              <a:gd name="connsiteX5" fmla="*/ 17385 w 1370704"/>
              <a:gd name="connsiteY5" fmla="*/ 864362 h 1637798"/>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3957 w 1357276"/>
              <a:gd name="connsiteY0" fmla="*/ 864210 h 1636466"/>
              <a:gd name="connsiteX1" fmla="*/ 430201 w 1357276"/>
              <a:gd name="connsiteY1" fmla="*/ 2144 h 1636466"/>
              <a:gd name="connsiteX2" fmla="*/ 1356508 w 1357276"/>
              <a:gd name="connsiteY2" fmla="*/ 1135672 h 1636466"/>
              <a:gd name="connsiteX3" fmla="*/ 1185056 w 1357276"/>
              <a:gd name="connsiteY3" fmla="*/ 1416712 h 1636466"/>
              <a:gd name="connsiteX4" fmla="*/ 982652 w 1357276"/>
              <a:gd name="connsiteY4" fmla="*/ 1635788 h 1636466"/>
              <a:gd name="connsiteX5" fmla="*/ 656418 w 1357276"/>
              <a:gd name="connsiteY5" fmla="*/ 1345273 h 1636466"/>
              <a:gd name="connsiteX6" fmla="*/ 3957 w 1357276"/>
              <a:gd name="connsiteY6" fmla="*/ 864210 h 1636466"/>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10232 w 1363551"/>
              <a:gd name="connsiteY0" fmla="*/ 864328 h 1636584"/>
              <a:gd name="connsiteX1" fmla="*/ 436476 w 1363551"/>
              <a:gd name="connsiteY1" fmla="*/ 2262 h 1636584"/>
              <a:gd name="connsiteX2" fmla="*/ 1362783 w 1363551"/>
              <a:gd name="connsiteY2" fmla="*/ 1135790 h 1636584"/>
              <a:gd name="connsiteX3" fmla="*/ 1191331 w 1363551"/>
              <a:gd name="connsiteY3" fmla="*/ 1416830 h 1636584"/>
              <a:gd name="connsiteX4" fmla="*/ 988927 w 1363551"/>
              <a:gd name="connsiteY4" fmla="*/ 1635906 h 1636584"/>
              <a:gd name="connsiteX5" fmla="*/ 662693 w 1363551"/>
              <a:gd name="connsiteY5" fmla="*/ 1345391 h 1636584"/>
              <a:gd name="connsiteX6" fmla="*/ 176918 w 1363551"/>
              <a:gd name="connsiteY6" fmla="*/ 1573991 h 1636584"/>
              <a:gd name="connsiteX7" fmla="*/ 10232 w 1363551"/>
              <a:gd name="connsiteY7" fmla="*/ 864328 h 1636584"/>
              <a:gd name="connsiteX0" fmla="*/ 25577 w 1378896"/>
              <a:gd name="connsiteY0" fmla="*/ 864328 h 1636584"/>
              <a:gd name="connsiteX1" fmla="*/ 451821 w 1378896"/>
              <a:gd name="connsiteY1" fmla="*/ 2262 h 1636584"/>
              <a:gd name="connsiteX2" fmla="*/ 1378128 w 1378896"/>
              <a:gd name="connsiteY2" fmla="*/ 1135790 h 1636584"/>
              <a:gd name="connsiteX3" fmla="*/ 1206676 w 1378896"/>
              <a:gd name="connsiteY3" fmla="*/ 1416830 h 1636584"/>
              <a:gd name="connsiteX4" fmla="*/ 1004272 w 1378896"/>
              <a:gd name="connsiteY4" fmla="*/ 1635906 h 1636584"/>
              <a:gd name="connsiteX5" fmla="*/ 678038 w 1378896"/>
              <a:gd name="connsiteY5" fmla="*/ 1345391 h 1636584"/>
              <a:gd name="connsiteX6" fmla="*/ 192263 w 1378896"/>
              <a:gd name="connsiteY6" fmla="*/ 1573991 h 1636584"/>
              <a:gd name="connsiteX7" fmla="*/ 25577 w 1378896"/>
              <a:gd name="connsiteY7" fmla="*/ 864328 h 1636584"/>
              <a:gd name="connsiteX0" fmla="*/ 5580 w 1587499"/>
              <a:gd name="connsiteY0" fmla="*/ 958184 h 1635190"/>
              <a:gd name="connsiteX1" fmla="*/ 660424 w 1587499"/>
              <a:gd name="connsiteY1" fmla="*/ 868 h 1635190"/>
              <a:gd name="connsiteX2" fmla="*/ 1586731 w 1587499"/>
              <a:gd name="connsiteY2" fmla="*/ 1134396 h 1635190"/>
              <a:gd name="connsiteX3" fmla="*/ 1415279 w 1587499"/>
              <a:gd name="connsiteY3" fmla="*/ 1415436 h 1635190"/>
              <a:gd name="connsiteX4" fmla="*/ 1212875 w 1587499"/>
              <a:gd name="connsiteY4" fmla="*/ 1634512 h 1635190"/>
              <a:gd name="connsiteX5" fmla="*/ 886641 w 1587499"/>
              <a:gd name="connsiteY5" fmla="*/ 1343997 h 1635190"/>
              <a:gd name="connsiteX6" fmla="*/ 400866 w 1587499"/>
              <a:gd name="connsiteY6" fmla="*/ 1572597 h 1635190"/>
              <a:gd name="connsiteX7" fmla="*/ 5580 w 1587499"/>
              <a:gd name="connsiteY7" fmla="*/ 958184 h 1635190"/>
              <a:gd name="connsiteX0" fmla="*/ 44 w 1581963"/>
              <a:gd name="connsiteY0" fmla="*/ 981524 h 1658530"/>
              <a:gd name="connsiteX1" fmla="*/ 371520 w 1581963"/>
              <a:gd name="connsiteY1" fmla="*/ 429125 h 1658530"/>
              <a:gd name="connsiteX2" fmla="*/ 654888 w 1581963"/>
              <a:gd name="connsiteY2" fmla="*/ 24208 h 1658530"/>
              <a:gd name="connsiteX3" fmla="*/ 1581195 w 1581963"/>
              <a:gd name="connsiteY3" fmla="*/ 1157736 h 1658530"/>
              <a:gd name="connsiteX4" fmla="*/ 1409743 w 1581963"/>
              <a:gd name="connsiteY4" fmla="*/ 1438776 h 1658530"/>
              <a:gd name="connsiteX5" fmla="*/ 1207339 w 1581963"/>
              <a:gd name="connsiteY5" fmla="*/ 1657852 h 1658530"/>
              <a:gd name="connsiteX6" fmla="*/ 881105 w 1581963"/>
              <a:gd name="connsiteY6" fmla="*/ 1367337 h 1658530"/>
              <a:gd name="connsiteX7" fmla="*/ 395330 w 1581963"/>
              <a:gd name="connsiteY7" fmla="*/ 1595937 h 1658530"/>
              <a:gd name="connsiteX8" fmla="*/ 44 w 1581963"/>
              <a:gd name="connsiteY8" fmla="*/ 981524 h 1658530"/>
              <a:gd name="connsiteX0" fmla="*/ 53 w 1581972"/>
              <a:gd name="connsiteY0" fmla="*/ 981524 h 1658530"/>
              <a:gd name="connsiteX1" fmla="*/ 371529 w 1581972"/>
              <a:gd name="connsiteY1" fmla="*/ 429125 h 1658530"/>
              <a:gd name="connsiteX2" fmla="*/ 654897 w 1581972"/>
              <a:gd name="connsiteY2" fmla="*/ 24208 h 1658530"/>
              <a:gd name="connsiteX3" fmla="*/ 1581204 w 1581972"/>
              <a:gd name="connsiteY3" fmla="*/ 1157736 h 1658530"/>
              <a:gd name="connsiteX4" fmla="*/ 1409752 w 1581972"/>
              <a:gd name="connsiteY4" fmla="*/ 1438776 h 1658530"/>
              <a:gd name="connsiteX5" fmla="*/ 1207348 w 1581972"/>
              <a:gd name="connsiteY5" fmla="*/ 1657852 h 1658530"/>
              <a:gd name="connsiteX6" fmla="*/ 881114 w 1581972"/>
              <a:gd name="connsiteY6" fmla="*/ 1367337 h 1658530"/>
              <a:gd name="connsiteX7" fmla="*/ 395339 w 1581972"/>
              <a:gd name="connsiteY7" fmla="*/ 1595937 h 1658530"/>
              <a:gd name="connsiteX8" fmla="*/ 53 w 1581972"/>
              <a:gd name="connsiteY8" fmla="*/ 981524 h 1658530"/>
              <a:gd name="connsiteX0" fmla="*/ 53 w 1581972"/>
              <a:gd name="connsiteY0" fmla="*/ 958323 h 1635329"/>
              <a:gd name="connsiteX1" fmla="*/ 371529 w 1581972"/>
              <a:gd name="connsiteY1" fmla="*/ 405924 h 1635329"/>
              <a:gd name="connsiteX2" fmla="*/ 654897 w 1581972"/>
              <a:gd name="connsiteY2" fmla="*/ 1007 h 1635329"/>
              <a:gd name="connsiteX3" fmla="*/ 1581204 w 1581972"/>
              <a:gd name="connsiteY3" fmla="*/ 1134535 h 1635329"/>
              <a:gd name="connsiteX4" fmla="*/ 1409752 w 1581972"/>
              <a:gd name="connsiteY4" fmla="*/ 1415575 h 1635329"/>
              <a:gd name="connsiteX5" fmla="*/ 1207348 w 1581972"/>
              <a:gd name="connsiteY5" fmla="*/ 1634651 h 1635329"/>
              <a:gd name="connsiteX6" fmla="*/ 881114 w 1581972"/>
              <a:gd name="connsiteY6" fmla="*/ 1344136 h 1635329"/>
              <a:gd name="connsiteX7" fmla="*/ 395339 w 1581972"/>
              <a:gd name="connsiteY7" fmla="*/ 1572736 h 1635329"/>
              <a:gd name="connsiteX8" fmla="*/ 53 w 1581972"/>
              <a:gd name="connsiteY8" fmla="*/ 958323 h 1635329"/>
              <a:gd name="connsiteX0" fmla="*/ 53 w 1581972"/>
              <a:gd name="connsiteY0" fmla="*/ 1001142 h 1678148"/>
              <a:gd name="connsiteX1" fmla="*/ 371529 w 1581972"/>
              <a:gd name="connsiteY1" fmla="*/ 448743 h 1678148"/>
              <a:gd name="connsiteX2" fmla="*/ 659659 w 1581972"/>
              <a:gd name="connsiteY2" fmla="*/ 963 h 1678148"/>
              <a:gd name="connsiteX3" fmla="*/ 1581204 w 1581972"/>
              <a:gd name="connsiteY3" fmla="*/ 1177354 h 1678148"/>
              <a:gd name="connsiteX4" fmla="*/ 1409752 w 1581972"/>
              <a:gd name="connsiteY4" fmla="*/ 1458394 h 1678148"/>
              <a:gd name="connsiteX5" fmla="*/ 1207348 w 1581972"/>
              <a:gd name="connsiteY5" fmla="*/ 1677470 h 1678148"/>
              <a:gd name="connsiteX6" fmla="*/ 881114 w 1581972"/>
              <a:gd name="connsiteY6" fmla="*/ 1386955 h 1678148"/>
              <a:gd name="connsiteX7" fmla="*/ 395339 w 1581972"/>
              <a:gd name="connsiteY7" fmla="*/ 1615555 h 1678148"/>
              <a:gd name="connsiteX8" fmla="*/ 53 w 1581972"/>
              <a:gd name="connsiteY8" fmla="*/ 1001142 h 1678148"/>
              <a:gd name="connsiteX0" fmla="*/ 53 w 1581972"/>
              <a:gd name="connsiteY0" fmla="*/ 1003601 h 1680607"/>
              <a:gd name="connsiteX1" fmla="*/ 371529 w 1581972"/>
              <a:gd name="connsiteY1" fmla="*/ 451202 h 1680607"/>
              <a:gd name="connsiteX2" fmla="*/ 659659 w 1581972"/>
              <a:gd name="connsiteY2" fmla="*/ 3422 h 1680607"/>
              <a:gd name="connsiteX3" fmla="*/ 1581204 w 1581972"/>
              <a:gd name="connsiteY3" fmla="*/ 1179813 h 1680607"/>
              <a:gd name="connsiteX4" fmla="*/ 1409752 w 1581972"/>
              <a:gd name="connsiteY4" fmla="*/ 1460853 h 1680607"/>
              <a:gd name="connsiteX5" fmla="*/ 1207348 w 1581972"/>
              <a:gd name="connsiteY5" fmla="*/ 1679929 h 1680607"/>
              <a:gd name="connsiteX6" fmla="*/ 881114 w 1581972"/>
              <a:gd name="connsiteY6" fmla="*/ 1389414 h 1680607"/>
              <a:gd name="connsiteX7" fmla="*/ 395339 w 1581972"/>
              <a:gd name="connsiteY7" fmla="*/ 1618014 h 1680607"/>
              <a:gd name="connsiteX8" fmla="*/ 53 w 1581972"/>
              <a:gd name="connsiteY8" fmla="*/ 1003601 h 1680607"/>
              <a:gd name="connsiteX0" fmla="*/ 53 w 1581972"/>
              <a:gd name="connsiteY0" fmla="*/ 1003601 h 1680186"/>
              <a:gd name="connsiteX1" fmla="*/ 371529 w 1581972"/>
              <a:gd name="connsiteY1" fmla="*/ 451202 h 1680186"/>
              <a:gd name="connsiteX2" fmla="*/ 659659 w 1581972"/>
              <a:gd name="connsiteY2" fmla="*/ 3422 h 1680186"/>
              <a:gd name="connsiteX3" fmla="*/ 1581204 w 1581972"/>
              <a:gd name="connsiteY3" fmla="*/ 1179813 h 1680186"/>
              <a:gd name="connsiteX4" fmla="*/ 1409752 w 1581972"/>
              <a:gd name="connsiteY4" fmla="*/ 1460853 h 1680186"/>
              <a:gd name="connsiteX5" fmla="*/ 1207348 w 1581972"/>
              <a:gd name="connsiteY5" fmla="*/ 1679929 h 1680186"/>
              <a:gd name="connsiteX6" fmla="*/ 881114 w 1581972"/>
              <a:gd name="connsiteY6" fmla="*/ 1389414 h 1680186"/>
              <a:gd name="connsiteX7" fmla="*/ 395339 w 1581972"/>
              <a:gd name="connsiteY7" fmla="*/ 1618014 h 1680186"/>
              <a:gd name="connsiteX8" fmla="*/ 53 w 1581972"/>
              <a:gd name="connsiteY8" fmla="*/ 1003601 h 1680186"/>
              <a:gd name="connsiteX0" fmla="*/ 9 w 2549668"/>
              <a:gd name="connsiteY0" fmla="*/ 874061 h 1680186"/>
              <a:gd name="connsiteX1" fmla="*/ 1339225 w 2549668"/>
              <a:gd name="connsiteY1" fmla="*/ 451202 h 1680186"/>
              <a:gd name="connsiteX2" fmla="*/ 1627355 w 2549668"/>
              <a:gd name="connsiteY2" fmla="*/ 3422 h 1680186"/>
              <a:gd name="connsiteX3" fmla="*/ 2548900 w 2549668"/>
              <a:gd name="connsiteY3" fmla="*/ 1179813 h 1680186"/>
              <a:gd name="connsiteX4" fmla="*/ 2377448 w 2549668"/>
              <a:gd name="connsiteY4" fmla="*/ 1460853 h 1680186"/>
              <a:gd name="connsiteX5" fmla="*/ 2175044 w 2549668"/>
              <a:gd name="connsiteY5" fmla="*/ 1679929 h 1680186"/>
              <a:gd name="connsiteX6" fmla="*/ 1848810 w 2549668"/>
              <a:gd name="connsiteY6" fmla="*/ 1389414 h 1680186"/>
              <a:gd name="connsiteX7" fmla="*/ 1363035 w 2549668"/>
              <a:gd name="connsiteY7" fmla="*/ 1618014 h 1680186"/>
              <a:gd name="connsiteX8" fmla="*/ 9 w 2549668"/>
              <a:gd name="connsiteY8" fmla="*/ 874061 h 1680186"/>
              <a:gd name="connsiteX0" fmla="*/ 109290 w 2658949"/>
              <a:gd name="connsiteY0" fmla="*/ 1377162 h 2183287"/>
              <a:gd name="connsiteX1" fmla="*/ 191206 w 2658949"/>
              <a:gd name="connsiteY1" fmla="*/ 39903 h 2183287"/>
              <a:gd name="connsiteX2" fmla="*/ 1736636 w 2658949"/>
              <a:gd name="connsiteY2" fmla="*/ 506523 h 2183287"/>
              <a:gd name="connsiteX3" fmla="*/ 2658181 w 2658949"/>
              <a:gd name="connsiteY3" fmla="*/ 1682914 h 2183287"/>
              <a:gd name="connsiteX4" fmla="*/ 2486729 w 2658949"/>
              <a:gd name="connsiteY4" fmla="*/ 1963954 h 2183287"/>
              <a:gd name="connsiteX5" fmla="*/ 2284325 w 2658949"/>
              <a:gd name="connsiteY5" fmla="*/ 2183030 h 2183287"/>
              <a:gd name="connsiteX6" fmla="*/ 1958091 w 2658949"/>
              <a:gd name="connsiteY6" fmla="*/ 1892515 h 2183287"/>
              <a:gd name="connsiteX7" fmla="*/ 1472316 w 2658949"/>
              <a:gd name="connsiteY7" fmla="*/ 2121115 h 2183287"/>
              <a:gd name="connsiteX8" fmla="*/ 109290 w 2658949"/>
              <a:gd name="connsiteY8" fmla="*/ 1377162 h 2183287"/>
              <a:gd name="connsiteX0" fmla="*/ 95012 w 2644671"/>
              <a:gd name="connsiteY0" fmla="*/ 1377162 h 2183287"/>
              <a:gd name="connsiteX1" fmla="*/ 176928 w 2644671"/>
              <a:gd name="connsiteY1" fmla="*/ 39903 h 2183287"/>
              <a:gd name="connsiteX2" fmla="*/ 1722358 w 2644671"/>
              <a:gd name="connsiteY2" fmla="*/ 506523 h 2183287"/>
              <a:gd name="connsiteX3" fmla="*/ 2643903 w 2644671"/>
              <a:gd name="connsiteY3" fmla="*/ 1682914 h 2183287"/>
              <a:gd name="connsiteX4" fmla="*/ 2472451 w 2644671"/>
              <a:gd name="connsiteY4" fmla="*/ 1963954 h 2183287"/>
              <a:gd name="connsiteX5" fmla="*/ 2270047 w 2644671"/>
              <a:gd name="connsiteY5" fmla="*/ 2183030 h 2183287"/>
              <a:gd name="connsiteX6" fmla="*/ 1943813 w 2644671"/>
              <a:gd name="connsiteY6" fmla="*/ 1892515 h 2183287"/>
              <a:gd name="connsiteX7" fmla="*/ 1458038 w 2644671"/>
              <a:gd name="connsiteY7" fmla="*/ 2121115 h 2183287"/>
              <a:gd name="connsiteX8" fmla="*/ 95012 w 2644671"/>
              <a:gd name="connsiteY8" fmla="*/ 1377162 h 2183287"/>
              <a:gd name="connsiteX0" fmla="*/ 10586 w 2560245"/>
              <a:gd name="connsiteY0" fmla="*/ 1377162 h 2183287"/>
              <a:gd name="connsiteX1" fmla="*/ 92502 w 2560245"/>
              <a:gd name="connsiteY1" fmla="*/ 39903 h 2183287"/>
              <a:gd name="connsiteX2" fmla="*/ 1637932 w 2560245"/>
              <a:gd name="connsiteY2" fmla="*/ 506523 h 2183287"/>
              <a:gd name="connsiteX3" fmla="*/ 2559477 w 2560245"/>
              <a:gd name="connsiteY3" fmla="*/ 1682914 h 2183287"/>
              <a:gd name="connsiteX4" fmla="*/ 2388025 w 2560245"/>
              <a:gd name="connsiteY4" fmla="*/ 1963954 h 2183287"/>
              <a:gd name="connsiteX5" fmla="*/ 2185621 w 2560245"/>
              <a:gd name="connsiteY5" fmla="*/ 2183030 h 2183287"/>
              <a:gd name="connsiteX6" fmla="*/ 1859387 w 2560245"/>
              <a:gd name="connsiteY6" fmla="*/ 1892515 h 2183287"/>
              <a:gd name="connsiteX7" fmla="*/ 1373612 w 2560245"/>
              <a:gd name="connsiteY7" fmla="*/ 2121115 h 2183287"/>
              <a:gd name="connsiteX8" fmla="*/ 10586 w 2560245"/>
              <a:gd name="connsiteY8" fmla="*/ 1377162 h 2183287"/>
              <a:gd name="connsiteX0" fmla="*/ 21208 w 2570867"/>
              <a:gd name="connsiteY0" fmla="*/ 1377162 h 2190041"/>
              <a:gd name="connsiteX1" fmla="*/ 103124 w 2570867"/>
              <a:gd name="connsiteY1" fmla="*/ 39903 h 2190041"/>
              <a:gd name="connsiteX2" fmla="*/ 1648554 w 2570867"/>
              <a:gd name="connsiteY2" fmla="*/ 506523 h 2190041"/>
              <a:gd name="connsiteX3" fmla="*/ 2570099 w 2570867"/>
              <a:gd name="connsiteY3" fmla="*/ 1682914 h 2190041"/>
              <a:gd name="connsiteX4" fmla="*/ 2398647 w 2570867"/>
              <a:gd name="connsiteY4" fmla="*/ 1963954 h 2190041"/>
              <a:gd name="connsiteX5" fmla="*/ 2196243 w 2570867"/>
              <a:gd name="connsiteY5" fmla="*/ 2183030 h 2190041"/>
              <a:gd name="connsiteX6" fmla="*/ 1870009 w 2570867"/>
              <a:gd name="connsiteY6" fmla="*/ 1892515 h 2190041"/>
              <a:gd name="connsiteX7" fmla="*/ 386014 w 2570867"/>
              <a:gd name="connsiteY7" fmla="*/ 2189695 h 2190041"/>
              <a:gd name="connsiteX8" fmla="*/ 21208 w 2570867"/>
              <a:gd name="connsiteY8" fmla="*/ 1377162 h 2190041"/>
              <a:gd name="connsiteX0" fmla="*/ 21208 w 2570867"/>
              <a:gd name="connsiteY0" fmla="*/ 1377162 h 2551131"/>
              <a:gd name="connsiteX1" fmla="*/ 103124 w 2570867"/>
              <a:gd name="connsiteY1" fmla="*/ 39903 h 2551131"/>
              <a:gd name="connsiteX2" fmla="*/ 1648554 w 2570867"/>
              <a:gd name="connsiteY2" fmla="*/ 506523 h 2551131"/>
              <a:gd name="connsiteX3" fmla="*/ 2570099 w 2570867"/>
              <a:gd name="connsiteY3" fmla="*/ 1682914 h 2551131"/>
              <a:gd name="connsiteX4" fmla="*/ 2398647 w 2570867"/>
              <a:gd name="connsiteY4" fmla="*/ 1963954 h 2551131"/>
              <a:gd name="connsiteX5" fmla="*/ 2196243 w 2570867"/>
              <a:gd name="connsiteY5" fmla="*/ 2183030 h 2551131"/>
              <a:gd name="connsiteX6" fmla="*/ 1138489 w 2570867"/>
              <a:gd name="connsiteY6" fmla="*/ 2540215 h 2551131"/>
              <a:gd name="connsiteX7" fmla="*/ 386014 w 2570867"/>
              <a:gd name="connsiteY7" fmla="*/ 2189695 h 2551131"/>
              <a:gd name="connsiteX8" fmla="*/ 21208 w 2570867"/>
              <a:gd name="connsiteY8" fmla="*/ 1377162 h 2551131"/>
              <a:gd name="connsiteX0" fmla="*/ 21208 w 2570867"/>
              <a:gd name="connsiteY0" fmla="*/ 1377162 h 2551131"/>
              <a:gd name="connsiteX1" fmla="*/ 103124 w 2570867"/>
              <a:gd name="connsiteY1" fmla="*/ 39903 h 2551131"/>
              <a:gd name="connsiteX2" fmla="*/ 1648554 w 2570867"/>
              <a:gd name="connsiteY2" fmla="*/ 506523 h 2551131"/>
              <a:gd name="connsiteX3" fmla="*/ 2570099 w 2570867"/>
              <a:gd name="connsiteY3" fmla="*/ 1682914 h 2551131"/>
              <a:gd name="connsiteX4" fmla="*/ 2398647 w 2570867"/>
              <a:gd name="connsiteY4" fmla="*/ 1963954 h 2551131"/>
              <a:gd name="connsiteX5" fmla="*/ 2196243 w 2570867"/>
              <a:gd name="connsiteY5" fmla="*/ 2183030 h 2551131"/>
              <a:gd name="connsiteX6" fmla="*/ 1138489 w 2570867"/>
              <a:gd name="connsiteY6" fmla="*/ 2540215 h 2551131"/>
              <a:gd name="connsiteX7" fmla="*/ 386014 w 2570867"/>
              <a:gd name="connsiteY7" fmla="*/ 2189695 h 2551131"/>
              <a:gd name="connsiteX8" fmla="*/ 21208 w 2570867"/>
              <a:gd name="connsiteY8" fmla="*/ 1377162 h 2551131"/>
              <a:gd name="connsiteX0" fmla="*/ 21208 w 2571298"/>
              <a:gd name="connsiteY0" fmla="*/ 1377162 h 2584694"/>
              <a:gd name="connsiteX1" fmla="*/ 103124 w 2571298"/>
              <a:gd name="connsiteY1" fmla="*/ 39903 h 2584694"/>
              <a:gd name="connsiteX2" fmla="*/ 1648554 w 2571298"/>
              <a:gd name="connsiteY2" fmla="*/ 506523 h 2584694"/>
              <a:gd name="connsiteX3" fmla="*/ 2570099 w 2571298"/>
              <a:gd name="connsiteY3" fmla="*/ 1682914 h 2584694"/>
              <a:gd name="connsiteX4" fmla="*/ 2398647 w 2571298"/>
              <a:gd name="connsiteY4" fmla="*/ 1963954 h 2584694"/>
              <a:gd name="connsiteX5" fmla="*/ 1906683 w 2571298"/>
              <a:gd name="connsiteY5" fmla="*/ 2495450 h 2584694"/>
              <a:gd name="connsiteX6" fmla="*/ 1138489 w 2571298"/>
              <a:gd name="connsiteY6" fmla="*/ 2540215 h 2584694"/>
              <a:gd name="connsiteX7" fmla="*/ 386014 w 2571298"/>
              <a:gd name="connsiteY7" fmla="*/ 2189695 h 2584694"/>
              <a:gd name="connsiteX8" fmla="*/ 21208 w 2571298"/>
              <a:gd name="connsiteY8" fmla="*/ 1377162 h 2584694"/>
              <a:gd name="connsiteX0" fmla="*/ 21208 w 3489146"/>
              <a:gd name="connsiteY0" fmla="*/ 1377162 h 2583605"/>
              <a:gd name="connsiteX1" fmla="*/ 103124 w 3489146"/>
              <a:gd name="connsiteY1" fmla="*/ 39903 h 2583605"/>
              <a:gd name="connsiteX2" fmla="*/ 1648554 w 3489146"/>
              <a:gd name="connsiteY2" fmla="*/ 506523 h 2583605"/>
              <a:gd name="connsiteX3" fmla="*/ 2570099 w 3489146"/>
              <a:gd name="connsiteY3" fmla="*/ 1682914 h 2583605"/>
              <a:gd name="connsiteX4" fmla="*/ 3480687 w 3489146"/>
              <a:gd name="connsiteY4" fmla="*/ 1986814 h 2583605"/>
              <a:gd name="connsiteX5" fmla="*/ 1906683 w 3489146"/>
              <a:gd name="connsiteY5" fmla="*/ 2495450 h 2583605"/>
              <a:gd name="connsiteX6" fmla="*/ 1138489 w 3489146"/>
              <a:gd name="connsiteY6" fmla="*/ 2540215 h 2583605"/>
              <a:gd name="connsiteX7" fmla="*/ 386014 w 3489146"/>
              <a:gd name="connsiteY7" fmla="*/ 2189695 h 2583605"/>
              <a:gd name="connsiteX8" fmla="*/ 21208 w 3489146"/>
              <a:gd name="connsiteY8" fmla="*/ 1377162 h 2583605"/>
              <a:gd name="connsiteX0" fmla="*/ 21208 w 3612370"/>
              <a:gd name="connsiteY0" fmla="*/ 1363531 h 2569974"/>
              <a:gd name="connsiteX1" fmla="*/ 103124 w 3612370"/>
              <a:gd name="connsiteY1" fmla="*/ 26272 h 2569974"/>
              <a:gd name="connsiteX2" fmla="*/ 1648554 w 3612370"/>
              <a:gd name="connsiteY2" fmla="*/ 492892 h 2569974"/>
              <a:gd name="connsiteX3" fmla="*/ 3514979 w 3612370"/>
              <a:gd name="connsiteY3" fmla="*/ 69083 h 2569974"/>
              <a:gd name="connsiteX4" fmla="*/ 3480687 w 3612370"/>
              <a:gd name="connsiteY4" fmla="*/ 1973183 h 2569974"/>
              <a:gd name="connsiteX5" fmla="*/ 1906683 w 3612370"/>
              <a:gd name="connsiteY5" fmla="*/ 2481819 h 2569974"/>
              <a:gd name="connsiteX6" fmla="*/ 1138489 w 3612370"/>
              <a:gd name="connsiteY6" fmla="*/ 2526584 h 2569974"/>
              <a:gd name="connsiteX7" fmla="*/ 386014 w 3612370"/>
              <a:gd name="connsiteY7" fmla="*/ 2176064 h 2569974"/>
              <a:gd name="connsiteX8" fmla="*/ 21208 w 3612370"/>
              <a:gd name="connsiteY8" fmla="*/ 1363531 h 2569974"/>
              <a:gd name="connsiteX0" fmla="*/ 21208 w 3612370"/>
              <a:gd name="connsiteY0" fmla="*/ 1579694 h 2786137"/>
              <a:gd name="connsiteX1" fmla="*/ 103124 w 3612370"/>
              <a:gd name="connsiteY1" fmla="*/ 242435 h 2786137"/>
              <a:gd name="connsiteX2" fmla="*/ 2067654 w 3612370"/>
              <a:gd name="connsiteY2" fmla="*/ 395 h 2786137"/>
              <a:gd name="connsiteX3" fmla="*/ 3514979 w 3612370"/>
              <a:gd name="connsiteY3" fmla="*/ 285246 h 2786137"/>
              <a:gd name="connsiteX4" fmla="*/ 3480687 w 3612370"/>
              <a:gd name="connsiteY4" fmla="*/ 2189346 h 2786137"/>
              <a:gd name="connsiteX5" fmla="*/ 1906683 w 3612370"/>
              <a:gd name="connsiteY5" fmla="*/ 2697982 h 2786137"/>
              <a:gd name="connsiteX6" fmla="*/ 1138489 w 3612370"/>
              <a:gd name="connsiteY6" fmla="*/ 2742747 h 2786137"/>
              <a:gd name="connsiteX7" fmla="*/ 386014 w 3612370"/>
              <a:gd name="connsiteY7" fmla="*/ 2392227 h 2786137"/>
              <a:gd name="connsiteX8" fmla="*/ 21208 w 3612370"/>
              <a:gd name="connsiteY8" fmla="*/ 1579694 h 2786137"/>
              <a:gd name="connsiteX0" fmla="*/ 21208 w 3612370"/>
              <a:gd name="connsiteY0" fmla="*/ 1613190 h 2819633"/>
              <a:gd name="connsiteX1" fmla="*/ 103124 w 3612370"/>
              <a:gd name="connsiteY1" fmla="*/ 275931 h 2819633"/>
              <a:gd name="connsiteX2" fmla="*/ 2067654 w 3612370"/>
              <a:gd name="connsiteY2" fmla="*/ 33891 h 2819633"/>
              <a:gd name="connsiteX3" fmla="*/ 3514979 w 3612370"/>
              <a:gd name="connsiteY3" fmla="*/ 318742 h 2819633"/>
              <a:gd name="connsiteX4" fmla="*/ 3480687 w 3612370"/>
              <a:gd name="connsiteY4" fmla="*/ 2222842 h 2819633"/>
              <a:gd name="connsiteX5" fmla="*/ 1906683 w 3612370"/>
              <a:gd name="connsiteY5" fmla="*/ 2731478 h 2819633"/>
              <a:gd name="connsiteX6" fmla="*/ 1138489 w 3612370"/>
              <a:gd name="connsiteY6" fmla="*/ 2776243 h 2819633"/>
              <a:gd name="connsiteX7" fmla="*/ 386014 w 3612370"/>
              <a:gd name="connsiteY7" fmla="*/ 2425723 h 2819633"/>
              <a:gd name="connsiteX8" fmla="*/ 21208 w 3612370"/>
              <a:gd name="connsiteY8" fmla="*/ 1613190 h 2819633"/>
              <a:gd name="connsiteX0" fmla="*/ 21208 w 3612370"/>
              <a:gd name="connsiteY0" fmla="*/ 1613190 h 2819633"/>
              <a:gd name="connsiteX1" fmla="*/ 103124 w 3612370"/>
              <a:gd name="connsiteY1" fmla="*/ 275931 h 2819633"/>
              <a:gd name="connsiteX2" fmla="*/ 2067654 w 3612370"/>
              <a:gd name="connsiteY2" fmla="*/ 33891 h 2819633"/>
              <a:gd name="connsiteX3" fmla="*/ 3514979 w 3612370"/>
              <a:gd name="connsiteY3" fmla="*/ 318742 h 2819633"/>
              <a:gd name="connsiteX4" fmla="*/ 3480687 w 3612370"/>
              <a:gd name="connsiteY4" fmla="*/ 2222842 h 2819633"/>
              <a:gd name="connsiteX5" fmla="*/ 1906683 w 3612370"/>
              <a:gd name="connsiteY5" fmla="*/ 2731478 h 2819633"/>
              <a:gd name="connsiteX6" fmla="*/ 1138489 w 3612370"/>
              <a:gd name="connsiteY6" fmla="*/ 2776243 h 2819633"/>
              <a:gd name="connsiteX7" fmla="*/ 386014 w 3612370"/>
              <a:gd name="connsiteY7" fmla="*/ 2425723 h 2819633"/>
              <a:gd name="connsiteX8" fmla="*/ 21208 w 3612370"/>
              <a:gd name="connsiteY8" fmla="*/ 1613190 h 2819633"/>
              <a:gd name="connsiteX0" fmla="*/ 21208 w 3627318"/>
              <a:gd name="connsiteY0" fmla="*/ 1613190 h 2819633"/>
              <a:gd name="connsiteX1" fmla="*/ 103124 w 3627318"/>
              <a:gd name="connsiteY1" fmla="*/ 275931 h 2819633"/>
              <a:gd name="connsiteX2" fmla="*/ 2067654 w 3627318"/>
              <a:gd name="connsiteY2" fmla="*/ 33891 h 2819633"/>
              <a:gd name="connsiteX3" fmla="*/ 3514979 w 3627318"/>
              <a:gd name="connsiteY3" fmla="*/ 318742 h 2819633"/>
              <a:gd name="connsiteX4" fmla="*/ 3480687 w 3627318"/>
              <a:gd name="connsiteY4" fmla="*/ 2222842 h 2819633"/>
              <a:gd name="connsiteX5" fmla="*/ 1906683 w 3627318"/>
              <a:gd name="connsiteY5" fmla="*/ 2731478 h 2819633"/>
              <a:gd name="connsiteX6" fmla="*/ 1138489 w 3627318"/>
              <a:gd name="connsiteY6" fmla="*/ 2776243 h 2819633"/>
              <a:gd name="connsiteX7" fmla="*/ 386014 w 3627318"/>
              <a:gd name="connsiteY7" fmla="*/ 2425723 h 2819633"/>
              <a:gd name="connsiteX8" fmla="*/ 21208 w 3627318"/>
              <a:gd name="connsiteY8" fmla="*/ 1613190 h 2819633"/>
              <a:gd name="connsiteX0" fmla="*/ 21208 w 3638717"/>
              <a:gd name="connsiteY0" fmla="*/ 1613190 h 2819633"/>
              <a:gd name="connsiteX1" fmla="*/ 103124 w 3638717"/>
              <a:gd name="connsiteY1" fmla="*/ 275931 h 2819633"/>
              <a:gd name="connsiteX2" fmla="*/ 2067654 w 3638717"/>
              <a:gd name="connsiteY2" fmla="*/ 33891 h 2819633"/>
              <a:gd name="connsiteX3" fmla="*/ 3514979 w 3638717"/>
              <a:gd name="connsiteY3" fmla="*/ 318742 h 2819633"/>
              <a:gd name="connsiteX4" fmla="*/ 3538991 w 3638717"/>
              <a:gd name="connsiteY4" fmla="*/ 1357520 h 2819633"/>
              <a:gd name="connsiteX5" fmla="*/ 3480687 w 3638717"/>
              <a:gd name="connsiteY5" fmla="*/ 2222842 h 2819633"/>
              <a:gd name="connsiteX6" fmla="*/ 1906683 w 3638717"/>
              <a:gd name="connsiteY6" fmla="*/ 2731478 h 2819633"/>
              <a:gd name="connsiteX7" fmla="*/ 1138489 w 3638717"/>
              <a:gd name="connsiteY7" fmla="*/ 2776243 h 2819633"/>
              <a:gd name="connsiteX8" fmla="*/ 386014 w 3638717"/>
              <a:gd name="connsiteY8" fmla="*/ 2425723 h 2819633"/>
              <a:gd name="connsiteX9" fmla="*/ 21208 w 3638717"/>
              <a:gd name="connsiteY9" fmla="*/ 1613190 h 2819633"/>
              <a:gd name="connsiteX0" fmla="*/ 21208 w 3617241"/>
              <a:gd name="connsiteY0" fmla="*/ 1613190 h 2819633"/>
              <a:gd name="connsiteX1" fmla="*/ 103124 w 3617241"/>
              <a:gd name="connsiteY1" fmla="*/ 275931 h 2819633"/>
              <a:gd name="connsiteX2" fmla="*/ 2067654 w 3617241"/>
              <a:gd name="connsiteY2" fmla="*/ 33891 h 2819633"/>
              <a:gd name="connsiteX3" fmla="*/ 3514979 w 3617241"/>
              <a:gd name="connsiteY3" fmla="*/ 318742 h 2819633"/>
              <a:gd name="connsiteX4" fmla="*/ 3538991 w 3617241"/>
              <a:gd name="connsiteY4" fmla="*/ 1357520 h 2819633"/>
              <a:gd name="connsiteX5" fmla="*/ 3480687 w 3617241"/>
              <a:gd name="connsiteY5" fmla="*/ 2222842 h 2819633"/>
              <a:gd name="connsiteX6" fmla="*/ 1906683 w 3617241"/>
              <a:gd name="connsiteY6" fmla="*/ 2731478 h 2819633"/>
              <a:gd name="connsiteX7" fmla="*/ 1138489 w 3617241"/>
              <a:gd name="connsiteY7" fmla="*/ 2776243 h 2819633"/>
              <a:gd name="connsiteX8" fmla="*/ 386014 w 3617241"/>
              <a:gd name="connsiteY8" fmla="*/ 2425723 h 2819633"/>
              <a:gd name="connsiteX9" fmla="*/ 21208 w 3617241"/>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21208 w 3568485"/>
              <a:gd name="connsiteY0" fmla="*/ 1613190 h 2819633"/>
              <a:gd name="connsiteX1" fmla="*/ 103124 w 3568485"/>
              <a:gd name="connsiteY1" fmla="*/ 275931 h 2819633"/>
              <a:gd name="connsiteX2" fmla="*/ 2067654 w 3568485"/>
              <a:gd name="connsiteY2" fmla="*/ 33891 h 2819633"/>
              <a:gd name="connsiteX3" fmla="*/ 3514979 w 3568485"/>
              <a:gd name="connsiteY3" fmla="*/ 318742 h 2819633"/>
              <a:gd name="connsiteX4" fmla="*/ 3538991 w 3568485"/>
              <a:gd name="connsiteY4" fmla="*/ 1357520 h 2819633"/>
              <a:gd name="connsiteX5" fmla="*/ 3480687 w 3568485"/>
              <a:gd name="connsiteY5" fmla="*/ 2222842 h 2819633"/>
              <a:gd name="connsiteX6" fmla="*/ 1906683 w 3568485"/>
              <a:gd name="connsiteY6" fmla="*/ 2731478 h 2819633"/>
              <a:gd name="connsiteX7" fmla="*/ 1138489 w 3568485"/>
              <a:gd name="connsiteY7" fmla="*/ 2776243 h 2819633"/>
              <a:gd name="connsiteX8" fmla="*/ 386014 w 3568485"/>
              <a:gd name="connsiteY8" fmla="*/ 2425723 h 2819633"/>
              <a:gd name="connsiteX9" fmla="*/ 21208 w 3568485"/>
              <a:gd name="connsiteY9" fmla="*/ 1613190 h 2819633"/>
              <a:gd name="connsiteX0" fmla="*/ 17846 w 3565123"/>
              <a:gd name="connsiteY0" fmla="*/ 1613190 h 2819633"/>
              <a:gd name="connsiteX1" fmla="*/ 99762 w 3565123"/>
              <a:gd name="connsiteY1" fmla="*/ 275931 h 2819633"/>
              <a:gd name="connsiteX2" fmla="*/ 2064292 w 3565123"/>
              <a:gd name="connsiteY2" fmla="*/ 33891 h 2819633"/>
              <a:gd name="connsiteX3" fmla="*/ 3511617 w 3565123"/>
              <a:gd name="connsiteY3" fmla="*/ 318742 h 2819633"/>
              <a:gd name="connsiteX4" fmla="*/ 3535629 w 3565123"/>
              <a:gd name="connsiteY4" fmla="*/ 1357520 h 2819633"/>
              <a:gd name="connsiteX5" fmla="*/ 3477325 w 3565123"/>
              <a:gd name="connsiteY5" fmla="*/ 2222842 h 2819633"/>
              <a:gd name="connsiteX6" fmla="*/ 1903321 w 3565123"/>
              <a:gd name="connsiteY6" fmla="*/ 2731478 h 2819633"/>
              <a:gd name="connsiteX7" fmla="*/ 1135127 w 3565123"/>
              <a:gd name="connsiteY7" fmla="*/ 2776243 h 2819633"/>
              <a:gd name="connsiteX8" fmla="*/ 336932 w 3565123"/>
              <a:gd name="connsiteY8" fmla="*/ 2463823 h 2819633"/>
              <a:gd name="connsiteX9" fmla="*/ 17846 w 3565123"/>
              <a:gd name="connsiteY9" fmla="*/ 1613190 h 2819633"/>
              <a:gd name="connsiteX0" fmla="*/ 17846 w 3565123"/>
              <a:gd name="connsiteY0" fmla="*/ 1613190 h 2830692"/>
              <a:gd name="connsiteX1" fmla="*/ 99762 w 3565123"/>
              <a:gd name="connsiteY1" fmla="*/ 275931 h 2830692"/>
              <a:gd name="connsiteX2" fmla="*/ 2064292 w 3565123"/>
              <a:gd name="connsiteY2" fmla="*/ 33891 h 2830692"/>
              <a:gd name="connsiteX3" fmla="*/ 3511617 w 3565123"/>
              <a:gd name="connsiteY3" fmla="*/ 318742 h 2830692"/>
              <a:gd name="connsiteX4" fmla="*/ 3535629 w 3565123"/>
              <a:gd name="connsiteY4" fmla="*/ 1357520 h 2830692"/>
              <a:gd name="connsiteX5" fmla="*/ 3477325 w 3565123"/>
              <a:gd name="connsiteY5" fmla="*/ 2222842 h 2830692"/>
              <a:gd name="connsiteX6" fmla="*/ 1903321 w 3565123"/>
              <a:gd name="connsiteY6" fmla="*/ 2731478 h 2830692"/>
              <a:gd name="connsiteX7" fmla="*/ 1036067 w 3565123"/>
              <a:gd name="connsiteY7" fmla="*/ 2791483 h 2830692"/>
              <a:gd name="connsiteX8" fmla="*/ 336932 w 3565123"/>
              <a:gd name="connsiteY8" fmla="*/ 2463823 h 2830692"/>
              <a:gd name="connsiteX9" fmla="*/ 17846 w 3565123"/>
              <a:gd name="connsiteY9" fmla="*/ 1613190 h 2830692"/>
              <a:gd name="connsiteX0" fmla="*/ 17846 w 3565123"/>
              <a:gd name="connsiteY0" fmla="*/ 1613190 h 2810538"/>
              <a:gd name="connsiteX1" fmla="*/ 99762 w 3565123"/>
              <a:gd name="connsiteY1" fmla="*/ 275931 h 2810538"/>
              <a:gd name="connsiteX2" fmla="*/ 2064292 w 3565123"/>
              <a:gd name="connsiteY2" fmla="*/ 33891 h 2810538"/>
              <a:gd name="connsiteX3" fmla="*/ 3511617 w 3565123"/>
              <a:gd name="connsiteY3" fmla="*/ 318742 h 2810538"/>
              <a:gd name="connsiteX4" fmla="*/ 3535629 w 3565123"/>
              <a:gd name="connsiteY4" fmla="*/ 1357520 h 2810538"/>
              <a:gd name="connsiteX5" fmla="*/ 3477325 w 3565123"/>
              <a:gd name="connsiteY5" fmla="*/ 2222842 h 2810538"/>
              <a:gd name="connsiteX6" fmla="*/ 1903321 w 3565123"/>
              <a:gd name="connsiteY6" fmla="*/ 2731478 h 2810538"/>
              <a:gd name="connsiteX7" fmla="*/ 1036067 w 3565123"/>
              <a:gd name="connsiteY7" fmla="*/ 2791483 h 2810538"/>
              <a:gd name="connsiteX8" fmla="*/ 336932 w 3565123"/>
              <a:gd name="connsiteY8" fmla="*/ 2463823 h 2810538"/>
              <a:gd name="connsiteX9" fmla="*/ 17846 w 3565123"/>
              <a:gd name="connsiteY9" fmla="*/ 1613190 h 2810538"/>
              <a:gd name="connsiteX0" fmla="*/ 17846 w 3565123"/>
              <a:gd name="connsiteY0" fmla="*/ 1613190 h 2810538"/>
              <a:gd name="connsiteX1" fmla="*/ 99762 w 3565123"/>
              <a:gd name="connsiteY1" fmla="*/ 275931 h 2810538"/>
              <a:gd name="connsiteX2" fmla="*/ 2064292 w 3565123"/>
              <a:gd name="connsiteY2" fmla="*/ 33891 h 2810538"/>
              <a:gd name="connsiteX3" fmla="*/ 3511617 w 3565123"/>
              <a:gd name="connsiteY3" fmla="*/ 318742 h 2810538"/>
              <a:gd name="connsiteX4" fmla="*/ 3535629 w 3565123"/>
              <a:gd name="connsiteY4" fmla="*/ 1357520 h 2810538"/>
              <a:gd name="connsiteX5" fmla="*/ 3477325 w 3565123"/>
              <a:gd name="connsiteY5" fmla="*/ 2222842 h 2810538"/>
              <a:gd name="connsiteX6" fmla="*/ 1903321 w 3565123"/>
              <a:gd name="connsiteY6" fmla="*/ 2731478 h 2810538"/>
              <a:gd name="connsiteX7" fmla="*/ 1036067 w 3565123"/>
              <a:gd name="connsiteY7" fmla="*/ 2791483 h 2810538"/>
              <a:gd name="connsiteX8" fmla="*/ 336932 w 3565123"/>
              <a:gd name="connsiteY8" fmla="*/ 2463823 h 2810538"/>
              <a:gd name="connsiteX9" fmla="*/ 17846 w 3565123"/>
              <a:gd name="connsiteY9" fmla="*/ 1613190 h 2810538"/>
              <a:gd name="connsiteX0" fmla="*/ 17846 w 3565123"/>
              <a:gd name="connsiteY0" fmla="*/ 1668439 h 2865787"/>
              <a:gd name="connsiteX1" fmla="*/ 99762 w 3565123"/>
              <a:gd name="connsiteY1" fmla="*/ 331180 h 2865787"/>
              <a:gd name="connsiteX2" fmla="*/ 2201452 w 3565123"/>
              <a:gd name="connsiteY2" fmla="*/ 28180 h 2865787"/>
              <a:gd name="connsiteX3" fmla="*/ 3511617 w 3565123"/>
              <a:gd name="connsiteY3" fmla="*/ 373991 h 2865787"/>
              <a:gd name="connsiteX4" fmla="*/ 3535629 w 3565123"/>
              <a:gd name="connsiteY4" fmla="*/ 1412769 h 2865787"/>
              <a:gd name="connsiteX5" fmla="*/ 3477325 w 3565123"/>
              <a:gd name="connsiteY5" fmla="*/ 2278091 h 2865787"/>
              <a:gd name="connsiteX6" fmla="*/ 1903321 w 3565123"/>
              <a:gd name="connsiteY6" fmla="*/ 2786727 h 2865787"/>
              <a:gd name="connsiteX7" fmla="*/ 1036067 w 3565123"/>
              <a:gd name="connsiteY7" fmla="*/ 2846732 h 2865787"/>
              <a:gd name="connsiteX8" fmla="*/ 336932 w 3565123"/>
              <a:gd name="connsiteY8" fmla="*/ 2519072 h 2865787"/>
              <a:gd name="connsiteX9" fmla="*/ 17846 w 3565123"/>
              <a:gd name="connsiteY9" fmla="*/ 1668439 h 2865787"/>
              <a:gd name="connsiteX0" fmla="*/ 17846 w 3565123"/>
              <a:gd name="connsiteY0" fmla="*/ 1640503 h 2837851"/>
              <a:gd name="connsiteX1" fmla="*/ 99762 w 3565123"/>
              <a:gd name="connsiteY1" fmla="*/ 303244 h 2837851"/>
              <a:gd name="connsiteX2" fmla="*/ 2201452 w 3565123"/>
              <a:gd name="connsiteY2" fmla="*/ 244 h 2837851"/>
              <a:gd name="connsiteX3" fmla="*/ 3511617 w 3565123"/>
              <a:gd name="connsiteY3" fmla="*/ 346055 h 2837851"/>
              <a:gd name="connsiteX4" fmla="*/ 3535629 w 3565123"/>
              <a:gd name="connsiteY4" fmla="*/ 1384833 h 2837851"/>
              <a:gd name="connsiteX5" fmla="*/ 3477325 w 3565123"/>
              <a:gd name="connsiteY5" fmla="*/ 2250155 h 2837851"/>
              <a:gd name="connsiteX6" fmla="*/ 1903321 w 3565123"/>
              <a:gd name="connsiteY6" fmla="*/ 2758791 h 2837851"/>
              <a:gd name="connsiteX7" fmla="*/ 1036067 w 3565123"/>
              <a:gd name="connsiteY7" fmla="*/ 2818796 h 2837851"/>
              <a:gd name="connsiteX8" fmla="*/ 336932 w 3565123"/>
              <a:gd name="connsiteY8" fmla="*/ 2491136 h 2837851"/>
              <a:gd name="connsiteX9" fmla="*/ 17846 w 3565123"/>
              <a:gd name="connsiteY9" fmla="*/ 1640503 h 2837851"/>
              <a:gd name="connsiteX0" fmla="*/ 17846 w 3565123"/>
              <a:gd name="connsiteY0" fmla="*/ 1564528 h 2761876"/>
              <a:gd name="connsiteX1" fmla="*/ 99762 w 3565123"/>
              <a:gd name="connsiteY1" fmla="*/ 227269 h 2761876"/>
              <a:gd name="connsiteX2" fmla="*/ 2049052 w 3565123"/>
              <a:gd name="connsiteY2" fmla="*/ 469 h 2761876"/>
              <a:gd name="connsiteX3" fmla="*/ 3511617 w 3565123"/>
              <a:gd name="connsiteY3" fmla="*/ 270080 h 2761876"/>
              <a:gd name="connsiteX4" fmla="*/ 3535629 w 3565123"/>
              <a:gd name="connsiteY4" fmla="*/ 1308858 h 2761876"/>
              <a:gd name="connsiteX5" fmla="*/ 3477325 w 3565123"/>
              <a:gd name="connsiteY5" fmla="*/ 2174180 h 2761876"/>
              <a:gd name="connsiteX6" fmla="*/ 1903321 w 3565123"/>
              <a:gd name="connsiteY6" fmla="*/ 2682816 h 2761876"/>
              <a:gd name="connsiteX7" fmla="*/ 1036067 w 3565123"/>
              <a:gd name="connsiteY7" fmla="*/ 2742821 h 2761876"/>
              <a:gd name="connsiteX8" fmla="*/ 336932 w 3565123"/>
              <a:gd name="connsiteY8" fmla="*/ 2415161 h 2761876"/>
              <a:gd name="connsiteX9" fmla="*/ 17846 w 3565123"/>
              <a:gd name="connsiteY9" fmla="*/ 1564528 h 2761876"/>
              <a:gd name="connsiteX0" fmla="*/ 17846 w 3565123"/>
              <a:gd name="connsiteY0" fmla="*/ 1564528 h 2761876"/>
              <a:gd name="connsiteX1" fmla="*/ 99762 w 3565123"/>
              <a:gd name="connsiteY1" fmla="*/ 227269 h 2761876"/>
              <a:gd name="connsiteX2" fmla="*/ 2049052 w 3565123"/>
              <a:gd name="connsiteY2" fmla="*/ 469 h 2761876"/>
              <a:gd name="connsiteX3" fmla="*/ 3511617 w 3565123"/>
              <a:gd name="connsiteY3" fmla="*/ 270080 h 2761876"/>
              <a:gd name="connsiteX4" fmla="*/ 3535629 w 3565123"/>
              <a:gd name="connsiteY4" fmla="*/ 1308858 h 2761876"/>
              <a:gd name="connsiteX5" fmla="*/ 3477325 w 3565123"/>
              <a:gd name="connsiteY5" fmla="*/ 2174180 h 2761876"/>
              <a:gd name="connsiteX6" fmla="*/ 1903321 w 3565123"/>
              <a:gd name="connsiteY6" fmla="*/ 2682816 h 2761876"/>
              <a:gd name="connsiteX7" fmla="*/ 1036067 w 3565123"/>
              <a:gd name="connsiteY7" fmla="*/ 2742821 h 2761876"/>
              <a:gd name="connsiteX8" fmla="*/ 336932 w 3565123"/>
              <a:gd name="connsiteY8" fmla="*/ 2415161 h 2761876"/>
              <a:gd name="connsiteX9" fmla="*/ 17846 w 3565123"/>
              <a:gd name="connsiteY9" fmla="*/ 1564528 h 276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5123" h="2761876">
                <a:moveTo>
                  <a:pt x="17846" y="1564528"/>
                </a:moveTo>
                <a:cubicBezTo>
                  <a:pt x="-21682" y="1199879"/>
                  <a:pt x="3956" y="364914"/>
                  <a:pt x="99762" y="227269"/>
                </a:cubicBezTo>
                <a:cubicBezTo>
                  <a:pt x="208903" y="67716"/>
                  <a:pt x="1663290" y="-6666"/>
                  <a:pt x="2049052" y="469"/>
                </a:cubicBezTo>
                <a:cubicBezTo>
                  <a:pt x="2434814" y="7604"/>
                  <a:pt x="3167334" y="115515"/>
                  <a:pt x="3511617" y="270080"/>
                </a:cubicBezTo>
                <a:cubicBezTo>
                  <a:pt x="3612060" y="653245"/>
                  <a:pt x="3541344" y="991508"/>
                  <a:pt x="3535629" y="1308858"/>
                </a:cubicBezTo>
                <a:cubicBezTo>
                  <a:pt x="3529914" y="1626208"/>
                  <a:pt x="3513156" y="1952807"/>
                  <a:pt x="3477325" y="2174180"/>
                </a:cubicBezTo>
                <a:cubicBezTo>
                  <a:pt x="3441494" y="2395553"/>
                  <a:pt x="2310197" y="2588043"/>
                  <a:pt x="1903321" y="2682816"/>
                </a:cubicBezTo>
                <a:cubicBezTo>
                  <a:pt x="1496445" y="2777589"/>
                  <a:pt x="1296338" y="2772508"/>
                  <a:pt x="1036067" y="2742821"/>
                </a:cubicBezTo>
                <a:cubicBezTo>
                  <a:pt x="920576" y="2667414"/>
                  <a:pt x="610458" y="2535343"/>
                  <a:pt x="336932" y="2415161"/>
                </a:cubicBezTo>
                <a:cubicBezTo>
                  <a:pt x="113889" y="2349271"/>
                  <a:pt x="57374" y="1929177"/>
                  <a:pt x="17846" y="1564528"/>
                </a:cubicBez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CasellaDiTesto 17">
            <a:extLst>
              <a:ext uri="{FF2B5EF4-FFF2-40B4-BE49-F238E27FC236}">
                <a16:creationId xmlns:a16="http://schemas.microsoft.com/office/drawing/2014/main" id="{39EF31C7-0D7C-F145-B06F-4D0551BAC9DA}"/>
              </a:ext>
            </a:extLst>
          </p:cNvPr>
          <p:cNvSpPr txBox="1"/>
          <p:nvPr/>
        </p:nvSpPr>
        <p:spPr>
          <a:xfrm>
            <a:off x="-11820631" y="-476463"/>
            <a:ext cx="957262" cy="246221"/>
          </a:xfrm>
          <a:prstGeom prst="rect">
            <a:avLst/>
          </a:prstGeom>
          <a:noFill/>
        </p:spPr>
        <p:txBody>
          <a:bodyPr wrap="square" rtlCol="0">
            <a:spAutoFit/>
          </a:bodyPr>
          <a:lstStyle/>
          <a:p>
            <a:r>
              <a:rPr lang="it-IT" sz="1000" dirty="0">
                <a:solidFill>
                  <a:schemeClr val="accent2"/>
                </a:solidFill>
                <a:latin typeface="Impact" panose="020B0806030902050204" pitchFamily="34" charset="0"/>
              </a:rPr>
              <a:t>BUILDING</a:t>
            </a:r>
          </a:p>
        </p:txBody>
      </p:sp>
      <p:sp>
        <p:nvSpPr>
          <p:cNvPr id="16" name="Mezza cornice 15">
            <a:extLst>
              <a:ext uri="{FF2B5EF4-FFF2-40B4-BE49-F238E27FC236}">
                <a16:creationId xmlns:a16="http://schemas.microsoft.com/office/drawing/2014/main" id="{D5DAD0CB-ABEC-7A1A-19A2-B10E0C1C30A5}"/>
              </a:ext>
            </a:extLst>
          </p:cNvPr>
          <p:cNvSpPr>
            <a:spLocks noChangeAspect="1"/>
          </p:cNvSpPr>
          <p:nvPr/>
        </p:nvSpPr>
        <p:spPr>
          <a:xfrm>
            <a:off x="-12302027" y="-444262"/>
            <a:ext cx="598170" cy="598170"/>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0" name="CasellaDiTesto 19">
            <a:extLst>
              <a:ext uri="{FF2B5EF4-FFF2-40B4-BE49-F238E27FC236}">
                <a16:creationId xmlns:a16="http://schemas.microsoft.com/office/drawing/2014/main" id="{45D55AA3-2204-E1A6-51AC-E4D3F23822E8}"/>
              </a:ext>
            </a:extLst>
          </p:cNvPr>
          <p:cNvSpPr txBox="1"/>
          <p:nvPr/>
        </p:nvSpPr>
        <p:spPr>
          <a:xfrm>
            <a:off x="-11481358" y="1993286"/>
            <a:ext cx="957262" cy="246221"/>
          </a:xfrm>
          <a:prstGeom prst="rect">
            <a:avLst/>
          </a:prstGeom>
          <a:noFill/>
        </p:spPr>
        <p:txBody>
          <a:bodyPr wrap="square" rtlCol="0">
            <a:spAutoFit/>
          </a:bodyPr>
          <a:lstStyle/>
          <a:p>
            <a:r>
              <a:rPr lang="it-IT" sz="1000" dirty="0">
                <a:solidFill>
                  <a:schemeClr val="accent6"/>
                </a:solidFill>
                <a:latin typeface="Impact" panose="020B0806030902050204" pitchFamily="34" charset="0"/>
              </a:rPr>
              <a:t>TRAFFIC LIGHT</a:t>
            </a:r>
          </a:p>
        </p:txBody>
      </p:sp>
      <p:sp>
        <p:nvSpPr>
          <p:cNvPr id="21" name="Mezza cornice 20">
            <a:extLst>
              <a:ext uri="{FF2B5EF4-FFF2-40B4-BE49-F238E27FC236}">
                <a16:creationId xmlns:a16="http://schemas.microsoft.com/office/drawing/2014/main" id="{D33D3EE5-6F25-7C26-3088-D80D78A3203C}"/>
              </a:ext>
            </a:extLst>
          </p:cNvPr>
          <p:cNvSpPr>
            <a:spLocks noChangeAspect="1"/>
          </p:cNvSpPr>
          <p:nvPr/>
        </p:nvSpPr>
        <p:spPr>
          <a:xfrm rot="10800000">
            <a:off x="-11472879" y="3428925"/>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2" name="Mezza cornice 21">
            <a:extLst>
              <a:ext uri="{FF2B5EF4-FFF2-40B4-BE49-F238E27FC236}">
                <a16:creationId xmlns:a16="http://schemas.microsoft.com/office/drawing/2014/main" id="{D9287999-2ED2-E530-D6CE-3F06A45C5EB6}"/>
              </a:ext>
            </a:extLst>
          </p:cNvPr>
          <p:cNvSpPr>
            <a:spLocks noChangeAspect="1"/>
          </p:cNvSpPr>
          <p:nvPr/>
        </p:nvSpPr>
        <p:spPr>
          <a:xfrm>
            <a:off x="-12008045" y="2029960"/>
            <a:ext cx="598170" cy="598170"/>
          </a:xfrm>
          <a:prstGeom prst="halfFram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4" name="CasellaDiTesto 23">
            <a:extLst>
              <a:ext uri="{FF2B5EF4-FFF2-40B4-BE49-F238E27FC236}">
                <a16:creationId xmlns:a16="http://schemas.microsoft.com/office/drawing/2014/main" id="{3264C8D2-5E1D-AD13-EB27-91BF24BF89D2}"/>
              </a:ext>
            </a:extLst>
          </p:cNvPr>
          <p:cNvSpPr txBox="1"/>
          <p:nvPr/>
        </p:nvSpPr>
        <p:spPr>
          <a:xfrm>
            <a:off x="-8075239" y="2101085"/>
            <a:ext cx="957262" cy="246221"/>
          </a:xfrm>
          <a:prstGeom prst="rect">
            <a:avLst/>
          </a:prstGeom>
          <a:noFill/>
        </p:spPr>
        <p:txBody>
          <a:bodyPr wrap="square" rtlCol="0">
            <a:spAutoFit/>
          </a:bodyPr>
          <a:lstStyle/>
          <a:p>
            <a:r>
              <a:rPr lang="it-IT" sz="1000" dirty="0">
                <a:solidFill>
                  <a:schemeClr val="accent1"/>
                </a:solidFill>
                <a:latin typeface="Impact" panose="020B0806030902050204" pitchFamily="34" charset="0"/>
              </a:rPr>
              <a:t>AUTO</a:t>
            </a:r>
          </a:p>
        </p:txBody>
      </p:sp>
      <p:sp>
        <p:nvSpPr>
          <p:cNvPr id="25" name="Mezza cornice 24">
            <a:extLst>
              <a:ext uri="{FF2B5EF4-FFF2-40B4-BE49-F238E27FC236}">
                <a16:creationId xmlns:a16="http://schemas.microsoft.com/office/drawing/2014/main" id="{1E46B674-6F37-931C-B8E4-209FB447311E}"/>
              </a:ext>
            </a:extLst>
          </p:cNvPr>
          <p:cNvSpPr>
            <a:spLocks noChangeAspect="1"/>
          </p:cNvSpPr>
          <p:nvPr/>
        </p:nvSpPr>
        <p:spPr>
          <a:xfrm rot="10800000">
            <a:off x="-7205610" y="2778488"/>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6" name="Mezza cornice 25">
            <a:extLst>
              <a:ext uri="{FF2B5EF4-FFF2-40B4-BE49-F238E27FC236}">
                <a16:creationId xmlns:a16="http://schemas.microsoft.com/office/drawing/2014/main" id="{5A98BEBB-E38B-A78E-D916-C9E2F10DB9AE}"/>
              </a:ext>
            </a:extLst>
          </p:cNvPr>
          <p:cNvSpPr>
            <a:spLocks noChangeAspect="1"/>
          </p:cNvSpPr>
          <p:nvPr/>
        </p:nvSpPr>
        <p:spPr>
          <a:xfrm>
            <a:off x="-8554200" y="2114238"/>
            <a:ext cx="598170" cy="598170"/>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7" name="Ovale 26">
            <a:extLst>
              <a:ext uri="{FF2B5EF4-FFF2-40B4-BE49-F238E27FC236}">
                <a16:creationId xmlns:a16="http://schemas.microsoft.com/office/drawing/2014/main" id="{E3439B00-79F5-C561-F1CB-E5788B89F48E}"/>
              </a:ext>
            </a:extLst>
          </p:cNvPr>
          <p:cNvSpPr/>
          <p:nvPr/>
        </p:nvSpPr>
        <p:spPr>
          <a:xfrm>
            <a:off x="-11718564" y="2239507"/>
            <a:ext cx="514174" cy="1572122"/>
          </a:xfrm>
          <a:custGeom>
            <a:avLst/>
            <a:gdLst>
              <a:gd name="connsiteX0" fmla="*/ 0 w 439029"/>
              <a:gd name="connsiteY0" fmla="*/ 784564 h 1569128"/>
              <a:gd name="connsiteX1" fmla="*/ 219515 w 439029"/>
              <a:gd name="connsiteY1" fmla="*/ 0 h 1569128"/>
              <a:gd name="connsiteX2" fmla="*/ 439030 w 439029"/>
              <a:gd name="connsiteY2" fmla="*/ 784564 h 1569128"/>
              <a:gd name="connsiteX3" fmla="*/ 219515 w 439029"/>
              <a:gd name="connsiteY3" fmla="*/ 1569128 h 1569128"/>
              <a:gd name="connsiteX4" fmla="*/ 0 w 439029"/>
              <a:gd name="connsiteY4" fmla="*/ 784564 h 1569128"/>
              <a:gd name="connsiteX0" fmla="*/ 98915 w 537945"/>
              <a:gd name="connsiteY0" fmla="*/ 741701 h 1526265"/>
              <a:gd name="connsiteX1" fmla="*/ 51730 w 537945"/>
              <a:gd name="connsiteY1" fmla="*/ 0 h 1526265"/>
              <a:gd name="connsiteX2" fmla="*/ 537945 w 537945"/>
              <a:gd name="connsiteY2" fmla="*/ 741701 h 1526265"/>
              <a:gd name="connsiteX3" fmla="*/ 318430 w 537945"/>
              <a:gd name="connsiteY3" fmla="*/ 1526265 h 1526265"/>
              <a:gd name="connsiteX4" fmla="*/ 98915 w 537945"/>
              <a:gd name="connsiteY4" fmla="*/ 741701 h 1526265"/>
              <a:gd name="connsiteX0" fmla="*/ 76264 w 496244"/>
              <a:gd name="connsiteY0" fmla="*/ 748413 h 1534802"/>
              <a:gd name="connsiteX1" fmla="*/ 29079 w 496244"/>
              <a:gd name="connsiteY1" fmla="*/ 6712 h 1534802"/>
              <a:gd name="connsiteX2" fmla="*/ 496244 w 496244"/>
              <a:gd name="connsiteY2" fmla="*/ 519813 h 1534802"/>
              <a:gd name="connsiteX3" fmla="*/ 295779 w 496244"/>
              <a:gd name="connsiteY3" fmla="*/ 1532977 h 1534802"/>
              <a:gd name="connsiteX4" fmla="*/ 76264 w 496244"/>
              <a:gd name="connsiteY4" fmla="*/ 748413 h 1534802"/>
              <a:gd name="connsiteX0" fmla="*/ 76264 w 496706"/>
              <a:gd name="connsiteY0" fmla="*/ 748413 h 1534802"/>
              <a:gd name="connsiteX1" fmla="*/ 29079 w 496706"/>
              <a:gd name="connsiteY1" fmla="*/ 6712 h 1534802"/>
              <a:gd name="connsiteX2" fmla="*/ 496244 w 496706"/>
              <a:gd name="connsiteY2" fmla="*/ 519813 h 1534802"/>
              <a:gd name="connsiteX3" fmla="*/ 295779 w 496706"/>
              <a:gd name="connsiteY3" fmla="*/ 1532977 h 1534802"/>
              <a:gd name="connsiteX4" fmla="*/ 76264 w 496706"/>
              <a:gd name="connsiteY4" fmla="*/ 748413 h 1534802"/>
              <a:gd name="connsiteX0" fmla="*/ 76264 w 496706"/>
              <a:gd name="connsiteY0" fmla="*/ 756538 h 1542927"/>
              <a:gd name="connsiteX1" fmla="*/ 29079 w 496706"/>
              <a:gd name="connsiteY1" fmla="*/ 14837 h 1542927"/>
              <a:gd name="connsiteX2" fmla="*/ 496244 w 496706"/>
              <a:gd name="connsiteY2" fmla="*/ 527938 h 1542927"/>
              <a:gd name="connsiteX3" fmla="*/ 295779 w 496706"/>
              <a:gd name="connsiteY3" fmla="*/ 1541102 h 1542927"/>
              <a:gd name="connsiteX4" fmla="*/ 76264 w 496706"/>
              <a:gd name="connsiteY4" fmla="*/ 756538 h 1542927"/>
              <a:gd name="connsiteX0" fmla="*/ 81630 w 509046"/>
              <a:gd name="connsiteY0" fmla="*/ 756538 h 1547676"/>
              <a:gd name="connsiteX1" fmla="*/ 34445 w 509046"/>
              <a:gd name="connsiteY1" fmla="*/ 14837 h 1547676"/>
              <a:gd name="connsiteX2" fmla="*/ 501610 w 509046"/>
              <a:gd name="connsiteY2" fmla="*/ 527938 h 1547676"/>
              <a:gd name="connsiteX3" fmla="*/ 453545 w 509046"/>
              <a:gd name="connsiteY3" fmla="*/ 1545864 h 1547676"/>
              <a:gd name="connsiteX4" fmla="*/ 81630 w 509046"/>
              <a:gd name="connsiteY4" fmla="*/ 756538 h 1547676"/>
              <a:gd name="connsiteX0" fmla="*/ 73460 w 496932"/>
              <a:gd name="connsiteY0" fmla="*/ 756538 h 1585959"/>
              <a:gd name="connsiteX1" fmla="*/ 26275 w 496932"/>
              <a:gd name="connsiteY1" fmla="*/ 14837 h 1585959"/>
              <a:gd name="connsiteX2" fmla="*/ 493440 w 496932"/>
              <a:gd name="connsiteY2" fmla="*/ 527938 h 1585959"/>
              <a:gd name="connsiteX3" fmla="*/ 445375 w 496932"/>
              <a:gd name="connsiteY3" fmla="*/ 1545864 h 1585959"/>
              <a:gd name="connsiteX4" fmla="*/ 196229 w 496932"/>
              <a:gd name="connsiteY4" fmla="*/ 1320732 h 1585959"/>
              <a:gd name="connsiteX5" fmla="*/ 73460 w 496932"/>
              <a:gd name="connsiteY5" fmla="*/ 756538 h 1585959"/>
              <a:gd name="connsiteX0" fmla="*/ 73460 w 496932"/>
              <a:gd name="connsiteY0" fmla="*/ 756538 h 1585959"/>
              <a:gd name="connsiteX1" fmla="*/ 26275 w 496932"/>
              <a:gd name="connsiteY1" fmla="*/ 14837 h 1585959"/>
              <a:gd name="connsiteX2" fmla="*/ 493440 w 496932"/>
              <a:gd name="connsiteY2" fmla="*/ 527938 h 1585959"/>
              <a:gd name="connsiteX3" fmla="*/ 445375 w 496932"/>
              <a:gd name="connsiteY3" fmla="*/ 1545864 h 1585959"/>
              <a:gd name="connsiteX4" fmla="*/ 196229 w 496932"/>
              <a:gd name="connsiteY4" fmla="*/ 1320732 h 1585959"/>
              <a:gd name="connsiteX5" fmla="*/ 73460 w 496932"/>
              <a:gd name="connsiteY5" fmla="*/ 756538 h 1585959"/>
              <a:gd name="connsiteX0" fmla="*/ 196727 w 477324"/>
              <a:gd name="connsiteY0" fmla="*/ 456218 h 1571389"/>
              <a:gd name="connsiteX1" fmla="*/ 6667 w 477324"/>
              <a:gd name="connsiteY1" fmla="*/ 267 h 1571389"/>
              <a:gd name="connsiteX2" fmla="*/ 473832 w 477324"/>
              <a:gd name="connsiteY2" fmla="*/ 513368 h 1571389"/>
              <a:gd name="connsiteX3" fmla="*/ 425767 w 477324"/>
              <a:gd name="connsiteY3" fmla="*/ 1531294 h 1571389"/>
              <a:gd name="connsiteX4" fmla="*/ 176621 w 477324"/>
              <a:gd name="connsiteY4" fmla="*/ 1306162 h 1571389"/>
              <a:gd name="connsiteX5" fmla="*/ 196727 w 477324"/>
              <a:gd name="connsiteY5" fmla="*/ 456218 h 1571389"/>
              <a:gd name="connsiteX0" fmla="*/ 205524 w 486121"/>
              <a:gd name="connsiteY0" fmla="*/ 456169 h 1571340"/>
              <a:gd name="connsiteX1" fmla="*/ 15464 w 486121"/>
              <a:gd name="connsiteY1" fmla="*/ 218 h 1571340"/>
              <a:gd name="connsiteX2" fmla="*/ 482629 w 486121"/>
              <a:gd name="connsiteY2" fmla="*/ 513319 h 1571340"/>
              <a:gd name="connsiteX3" fmla="*/ 434564 w 486121"/>
              <a:gd name="connsiteY3" fmla="*/ 1531245 h 1571340"/>
              <a:gd name="connsiteX4" fmla="*/ 185418 w 486121"/>
              <a:gd name="connsiteY4" fmla="*/ 1306113 h 1571340"/>
              <a:gd name="connsiteX5" fmla="*/ 205524 w 486121"/>
              <a:gd name="connsiteY5" fmla="*/ 456169 h 1571340"/>
              <a:gd name="connsiteX0" fmla="*/ 143090 w 514174"/>
              <a:gd name="connsiteY0" fmla="*/ 399801 h 1572122"/>
              <a:gd name="connsiteX1" fmla="*/ 43517 w 514174"/>
              <a:gd name="connsiteY1" fmla="*/ 1000 h 1572122"/>
              <a:gd name="connsiteX2" fmla="*/ 510682 w 514174"/>
              <a:gd name="connsiteY2" fmla="*/ 514101 h 1572122"/>
              <a:gd name="connsiteX3" fmla="*/ 462617 w 514174"/>
              <a:gd name="connsiteY3" fmla="*/ 1532027 h 1572122"/>
              <a:gd name="connsiteX4" fmla="*/ 213471 w 514174"/>
              <a:gd name="connsiteY4" fmla="*/ 1306895 h 1572122"/>
              <a:gd name="connsiteX5" fmla="*/ 143090 w 514174"/>
              <a:gd name="connsiteY5" fmla="*/ 399801 h 157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174" h="1572122">
                <a:moveTo>
                  <a:pt x="143090" y="399801"/>
                </a:moveTo>
                <a:cubicBezTo>
                  <a:pt x="-37636" y="239302"/>
                  <a:pt x="-17748" y="-18050"/>
                  <a:pt x="43517" y="1000"/>
                </a:cubicBezTo>
                <a:cubicBezTo>
                  <a:pt x="104782" y="20050"/>
                  <a:pt x="463057" y="-43027"/>
                  <a:pt x="510682" y="514101"/>
                </a:cubicBezTo>
                <a:cubicBezTo>
                  <a:pt x="520207" y="771192"/>
                  <a:pt x="512152" y="1399895"/>
                  <a:pt x="462617" y="1532027"/>
                </a:cubicBezTo>
                <a:cubicBezTo>
                  <a:pt x="413082" y="1664159"/>
                  <a:pt x="275457" y="1438449"/>
                  <a:pt x="213471" y="1306895"/>
                </a:cubicBezTo>
                <a:cubicBezTo>
                  <a:pt x="218160" y="1080091"/>
                  <a:pt x="323816" y="560300"/>
                  <a:pt x="143090" y="399801"/>
                </a:cubicBezTo>
                <a:close/>
              </a:path>
            </a:pathLst>
          </a:cu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Ovale 27">
            <a:extLst>
              <a:ext uri="{FF2B5EF4-FFF2-40B4-BE49-F238E27FC236}">
                <a16:creationId xmlns:a16="http://schemas.microsoft.com/office/drawing/2014/main" id="{D66CA5E4-08FC-2054-F74D-94829BC9C41B}"/>
              </a:ext>
            </a:extLst>
          </p:cNvPr>
          <p:cNvSpPr/>
          <p:nvPr/>
        </p:nvSpPr>
        <p:spPr>
          <a:xfrm>
            <a:off x="-8310191" y="2348160"/>
            <a:ext cx="1446646" cy="838161"/>
          </a:xfrm>
          <a:custGeom>
            <a:avLst/>
            <a:gdLst>
              <a:gd name="connsiteX0" fmla="*/ 0 w 1275405"/>
              <a:gd name="connsiteY0" fmla="*/ 299085 h 598170"/>
              <a:gd name="connsiteX1" fmla="*/ 637703 w 1275405"/>
              <a:gd name="connsiteY1" fmla="*/ 0 h 598170"/>
              <a:gd name="connsiteX2" fmla="*/ 1275406 w 1275405"/>
              <a:gd name="connsiteY2" fmla="*/ 299085 h 598170"/>
              <a:gd name="connsiteX3" fmla="*/ 637703 w 1275405"/>
              <a:gd name="connsiteY3" fmla="*/ 598170 h 598170"/>
              <a:gd name="connsiteX4" fmla="*/ 0 w 1275405"/>
              <a:gd name="connsiteY4" fmla="*/ 299085 h 598170"/>
              <a:gd name="connsiteX0" fmla="*/ 0 w 1437331"/>
              <a:gd name="connsiteY0" fmla="*/ 306809 h 682344"/>
              <a:gd name="connsiteX1" fmla="*/ 637703 w 1437331"/>
              <a:gd name="connsiteY1" fmla="*/ 7724 h 682344"/>
              <a:gd name="connsiteX2" fmla="*/ 1437331 w 1437331"/>
              <a:gd name="connsiteY2" fmla="*/ 592559 h 682344"/>
              <a:gd name="connsiteX3" fmla="*/ 637703 w 1437331"/>
              <a:gd name="connsiteY3" fmla="*/ 605894 h 682344"/>
              <a:gd name="connsiteX4" fmla="*/ 0 w 1437331"/>
              <a:gd name="connsiteY4" fmla="*/ 306809 h 682344"/>
              <a:gd name="connsiteX0" fmla="*/ 0 w 1441623"/>
              <a:gd name="connsiteY0" fmla="*/ 306809 h 839853"/>
              <a:gd name="connsiteX1" fmla="*/ 637703 w 1441623"/>
              <a:gd name="connsiteY1" fmla="*/ 7724 h 839853"/>
              <a:gd name="connsiteX2" fmla="*/ 1437331 w 1441623"/>
              <a:gd name="connsiteY2" fmla="*/ 592559 h 839853"/>
              <a:gd name="connsiteX3" fmla="*/ 839683 w 1441623"/>
              <a:gd name="connsiteY3" fmla="*/ 839829 h 839853"/>
              <a:gd name="connsiteX4" fmla="*/ 637703 w 1441623"/>
              <a:gd name="connsiteY4" fmla="*/ 605894 h 839853"/>
              <a:gd name="connsiteX5" fmla="*/ 0 w 1441623"/>
              <a:gd name="connsiteY5" fmla="*/ 306809 h 839853"/>
              <a:gd name="connsiteX0" fmla="*/ 5023 w 1446646"/>
              <a:gd name="connsiteY0" fmla="*/ 305117 h 838161"/>
              <a:gd name="connsiteX1" fmla="*/ 642726 w 1446646"/>
              <a:gd name="connsiteY1" fmla="*/ 6032 h 838161"/>
              <a:gd name="connsiteX2" fmla="*/ 1442354 w 1446646"/>
              <a:gd name="connsiteY2" fmla="*/ 590867 h 838161"/>
              <a:gd name="connsiteX3" fmla="*/ 844706 w 1446646"/>
              <a:gd name="connsiteY3" fmla="*/ 838137 h 838161"/>
              <a:gd name="connsiteX4" fmla="*/ 371263 w 1446646"/>
              <a:gd name="connsiteY4" fmla="*/ 604202 h 838161"/>
              <a:gd name="connsiteX5" fmla="*/ 5023 w 1446646"/>
              <a:gd name="connsiteY5" fmla="*/ 305117 h 83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646" h="838161">
                <a:moveTo>
                  <a:pt x="5023" y="305117"/>
                </a:moveTo>
                <a:cubicBezTo>
                  <a:pt x="50267" y="205422"/>
                  <a:pt x="403171" y="-41593"/>
                  <a:pt x="642726" y="6032"/>
                </a:cubicBezTo>
                <a:cubicBezTo>
                  <a:pt x="882281" y="53657"/>
                  <a:pt x="1385672" y="479964"/>
                  <a:pt x="1442354" y="590867"/>
                </a:cubicBezTo>
                <a:cubicBezTo>
                  <a:pt x="1499036" y="701770"/>
                  <a:pt x="977977" y="835915"/>
                  <a:pt x="844706" y="838137"/>
                </a:cubicBezTo>
                <a:cubicBezTo>
                  <a:pt x="711435" y="840359"/>
                  <a:pt x="511210" y="693039"/>
                  <a:pt x="371263" y="604202"/>
                </a:cubicBezTo>
                <a:cubicBezTo>
                  <a:pt x="231316" y="515365"/>
                  <a:pt x="-40221" y="404812"/>
                  <a:pt x="5023" y="305117"/>
                </a:cubicBez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467A3C5D-D16E-2398-AC60-D298430E2FA6}"/>
              </a:ext>
            </a:extLst>
          </p:cNvPr>
          <p:cNvSpPr txBox="1"/>
          <p:nvPr/>
        </p:nvSpPr>
        <p:spPr>
          <a:xfrm>
            <a:off x="-6443476" y="-57740"/>
            <a:ext cx="455117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INSTANCE</a:t>
            </a:r>
            <a:endParaRPr lang="it-IT" b="1" dirty="0">
              <a:solidFill>
                <a:schemeClr val="bg1"/>
              </a:solidFill>
              <a:latin typeface="Agency FB" panose="020B0503020202020204" pitchFamily="34" charset="0"/>
            </a:endParaRPr>
          </a:p>
        </p:txBody>
      </p:sp>
      <p:sp>
        <p:nvSpPr>
          <p:cNvPr id="8" name="CasellaDiTesto 7">
            <a:extLst>
              <a:ext uri="{FF2B5EF4-FFF2-40B4-BE49-F238E27FC236}">
                <a16:creationId xmlns:a16="http://schemas.microsoft.com/office/drawing/2014/main" id="{D9447C1A-3A4D-1438-2954-D4E01542E426}"/>
              </a:ext>
            </a:extLst>
          </p:cNvPr>
          <p:cNvSpPr txBox="1"/>
          <p:nvPr/>
        </p:nvSpPr>
        <p:spPr>
          <a:xfrm>
            <a:off x="-7042511" y="1117337"/>
            <a:ext cx="6904646" cy="1569660"/>
          </a:xfrm>
          <a:prstGeom prst="rect">
            <a:avLst/>
          </a:prstGeom>
          <a:noFill/>
        </p:spPr>
        <p:txBody>
          <a:bodyPr wrap="square" rtlCol="0">
            <a:spAutoFit/>
          </a:bodyPr>
          <a:lstStyle/>
          <a:p>
            <a:r>
              <a:rPr lang="it-IT" sz="9600" b="1" dirty="0">
                <a:solidFill>
                  <a:schemeClr val="bg1"/>
                </a:solidFill>
                <a:latin typeface="Agency FB" panose="020B0503020202020204" pitchFamily="34" charset="0"/>
              </a:rPr>
              <a:t>SEGMENTATION</a:t>
            </a:r>
            <a:endParaRPr lang="it-IT" b="1" dirty="0">
              <a:solidFill>
                <a:schemeClr val="bg1"/>
              </a:solidFill>
              <a:latin typeface="Agency FB" panose="020B0503020202020204" pitchFamily="34" charset="0"/>
            </a:endParaRPr>
          </a:p>
        </p:txBody>
      </p:sp>
      <p:sp>
        <p:nvSpPr>
          <p:cNvPr id="4" name="CasellaDiTesto 3">
            <a:extLst>
              <a:ext uri="{FF2B5EF4-FFF2-40B4-BE49-F238E27FC236}">
                <a16:creationId xmlns:a16="http://schemas.microsoft.com/office/drawing/2014/main" id="{E290856F-C12F-8B81-EC87-56B96F6C0219}"/>
              </a:ext>
            </a:extLst>
          </p:cNvPr>
          <p:cNvSpPr txBox="1"/>
          <p:nvPr/>
        </p:nvSpPr>
        <p:spPr>
          <a:xfrm>
            <a:off x="-6299576" y="4191508"/>
            <a:ext cx="5715375" cy="461665"/>
          </a:xfrm>
          <a:prstGeom prst="rect">
            <a:avLst/>
          </a:prstGeom>
          <a:noFill/>
        </p:spPr>
        <p:txBody>
          <a:bodyPr wrap="square" rtlCol="0">
            <a:spAutoFit/>
          </a:bodyPr>
          <a:lstStyle/>
          <a:p>
            <a:r>
              <a:rPr lang="it-IT" sz="2400" dirty="0">
                <a:solidFill>
                  <a:schemeClr val="bg1"/>
                </a:solidFill>
              </a:rPr>
              <a:t>Costabile 	Luigia		M63001530</a:t>
            </a:r>
          </a:p>
        </p:txBody>
      </p:sp>
      <p:sp>
        <p:nvSpPr>
          <p:cNvPr id="5" name="CasellaDiTesto 4">
            <a:extLst>
              <a:ext uri="{FF2B5EF4-FFF2-40B4-BE49-F238E27FC236}">
                <a16:creationId xmlns:a16="http://schemas.microsoft.com/office/drawing/2014/main" id="{52901E45-C6A9-905E-E7C3-3FD5E5B60B6C}"/>
              </a:ext>
            </a:extLst>
          </p:cNvPr>
          <p:cNvSpPr txBox="1"/>
          <p:nvPr/>
        </p:nvSpPr>
        <p:spPr>
          <a:xfrm>
            <a:off x="-6299576" y="3728010"/>
            <a:ext cx="57153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Negri		Federico	M63001486</a:t>
            </a:r>
          </a:p>
        </p:txBody>
      </p:sp>
      <p:sp>
        <p:nvSpPr>
          <p:cNvPr id="9" name="CasellaDiTesto 8">
            <a:extLst>
              <a:ext uri="{FF2B5EF4-FFF2-40B4-BE49-F238E27FC236}">
                <a16:creationId xmlns:a16="http://schemas.microsoft.com/office/drawing/2014/main" id="{24BE754A-C4C7-8AE6-25DB-740FC4175C42}"/>
              </a:ext>
            </a:extLst>
          </p:cNvPr>
          <p:cNvSpPr txBox="1"/>
          <p:nvPr/>
        </p:nvSpPr>
        <p:spPr>
          <a:xfrm>
            <a:off x="-6299577" y="4648222"/>
            <a:ext cx="5715376" cy="461665"/>
          </a:xfrm>
          <a:prstGeom prst="rect">
            <a:avLst/>
          </a:prstGeom>
          <a:noFill/>
        </p:spPr>
        <p:txBody>
          <a:bodyPr wrap="square" rtlCol="0">
            <a:spAutoFit/>
          </a:bodyPr>
          <a:lstStyle/>
          <a:p>
            <a:r>
              <a:rPr lang="it-IT" sz="2400" dirty="0">
                <a:solidFill>
                  <a:schemeClr val="bg1"/>
                </a:solidFill>
              </a:rPr>
              <a:t>Argentino	Simone	M63001555</a:t>
            </a:r>
          </a:p>
        </p:txBody>
      </p:sp>
      <p:sp>
        <p:nvSpPr>
          <p:cNvPr id="10" name="CasellaDiTesto 9">
            <a:extLst>
              <a:ext uri="{FF2B5EF4-FFF2-40B4-BE49-F238E27FC236}">
                <a16:creationId xmlns:a16="http://schemas.microsoft.com/office/drawing/2014/main" id="{372693F2-FF87-3D31-EC78-06FFA0A4F50A}"/>
              </a:ext>
            </a:extLst>
          </p:cNvPr>
          <p:cNvSpPr txBox="1"/>
          <p:nvPr/>
        </p:nvSpPr>
        <p:spPr>
          <a:xfrm>
            <a:off x="-6299577" y="5109887"/>
            <a:ext cx="5715376" cy="461665"/>
          </a:xfrm>
          <a:prstGeom prst="rect">
            <a:avLst/>
          </a:prstGeom>
          <a:noFill/>
        </p:spPr>
        <p:txBody>
          <a:bodyPr wrap="square" rtlCol="0">
            <a:spAutoFit/>
          </a:bodyPr>
          <a:lstStyle/>
          <a:p>
            <a:r>
              <a:rPr lang="it-IT" sz="2400" dirty="0">
                <a:solidFill>
                  <a:schemeClr val="bg1"/>
                </a:solidFill>
              </a:rPr>
              <a:t>Romano	Vincenzo	M63001557</a:t>
            </a:r>
          </a:p>
        </p:txBody>
      </p:sp>
      <p:sp>
        <p:nvSpPr>
          <p:cNvPr id="11" name="CasellaDiTesto 10">
            <a:extLst>
              <a:ext uri="{FF2B5EF4-FFF2-40B4-BE49-F238E27FC236}">
                <a16:creationId xmlns:a16="http://schemas.microsoft.com/office/drawing/2014/main" id="{047CB966-8141-6C9A-C9D4-C5B28BE764C5}"/>
              </a:ext>
            </a:extLst>
          </p:cNvPr>
          <p:cNvSpPr txBox="1"/>
          <p:nvPr/>
        </p:nvSpPr>
        <p:spPr>
          <a:xfrm>
            <a:off x="-6299579" y="5566601"/>
            <a:ext cx="5715379" cy="461665"/>
          </a:xfrm>
          <a:prstGeom prst="rect">
            <a:avLst/>
          </a:prstGeom>
          <a:noFill/>
        </p:spPr>
        <p:txBody>
          <a:bodyPr wrap="square" rtlCol="0">
            <a:spAutoFit/>
          </a:bodyPr>
          <a:lstStyle/>
          <a:p>
            <a:r>
              <a:rPr lang="it-IT" sz="2400" dirty="0">
                <a:solidFill>
                  <a:schemeClr val="bg1"/>
                </a:solidFill>
              </a:rPr>
              <a:t>Borrelli		Francesco	M63001559</a:t>
            </a:r>
          </a:p>
        </p:txBody>
      </p:sp>
    </p:spTree>
    <p:extLst>
      <p:ext uri="{BB962C8B-B14F-4D97-AF65-F5344CB8AC3E}">
        <p14:creationId xmlns:p14="http://schemas.microsoft.com/office/powerpoint/2010/main" val="2914782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780028" y="5055553"/>
            <a:ext cx="4561473" cy="1434632"/>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DF245950-3859-6CA6-781F-0B99E8BF280A}"/>
              </a:ext>
            </a:extLst>
          </p:cNvPr>
          <p:cNvPicPr>
            <a:picLocks noChangeAspect="1"/>
          </p:cNvPicPr>
          <p:nvPr/>
        </p:nvPicPr>
        <p:blipFill>
          <a:blip r:embed="rId6"/>
          <a:stretch>
            <a:fillRect/>
          </a:stretch>
        </p:blipFill>
        <p:spPr>
          <a:xfrm>
            <a:off x="681305" y="1965871"/>
            <a:ext cx="3050027" cy="2926257"/>
          </a:xfrm>
          <a:prstGeom prst="rect">
            <a:avLst/>
          </a:prstGeom>
        </p:spPr>
      </p:pic>
      <p:sp>
        <p:nvSpPr>
          <p:cNvPr id="4" name="CasellaDiTesto 3">
            <a:extLst>
              <a:ext uri="{FF2B5EF4-FFF2-40B4-BE49-F238E27FC236}">
                <a16:creationId xmlns:a16="http://schemas.microsoft.com/office/drawing/2014/main" id="{6C0CABF0-BA5B-3991-8E1E-F987142913C7}"/>
              </a:ext>
            </a:extLst>
          </p:cNvPr>
          <p:cNvSpPr txBox="1"/>
          <p:nvPr/>
        </p:nvSpPr>
        <p:spPr>
          <a:xfrm>
            <a:off x="4744954" y="2068641"/>
            <a:ext cx="4561472" cy="923330"/>
          </a:xfrm>
          <a:prstGeom prst="rect">
            <a:avLst/>
          </a:prstGeom>
          <a:noFill/>
        </p:spPr>
        <p:txBody>
          <a:bodyPr wrap="square">
            <a:spAutoFit/>
          </a:bodyPr>
          <a:lstStyle/>
          <a:p>
            <a:r>
              <a:rPr lang="it-IT" b="0" i="0" dirty="0">
                <a:solidFill>
                  <a:schemeClr val="bg1"/>
                </a:solidFill>
                <a:effectLst/>
                <a:latin typeface="source-serif-pro"/>
              </a:rPr>
              <a:t>Poiché non tutte le dimensioni dell'oggetto possono essere divise per 32, il ROI non è allineato con la griglia.</a:t>
            </a:r>
          </a:p>
        </p:txBody>
      </p:sp>
      <p:sp>
        <p:nvSpPr>
          <p:cNvPr id="5" name="CasellaDiTesto 4">
            <a:extLst>
              <a:ext uri="{FF2B5EF4-FFF2-40B4-BE49-F238E27FC236}">
                <a16:creationId xmlns:a16="http://schemas.microsoft.com/office/drawing/2014/main" id="{FF35CC43-38DB-29D5-9252-BB7DD1AC16D1}"/>
              </a:ext>
            </a:extLst>
          </p:cNvPr>
          <p:cNvSpPr txBox="1"/>
          <p:nvPr/>
        </p:nvSpPr>
        <p:spPr>
          <a:xfrm>
            <a:off x="4744954" y="3155396"/>
            <a:ext cx="4669757" cy="1200329"/>
          </a:xfrm>
          <a:prstGeom prst="rect">
            <a:avLst/>
          </a:prstGeom>
          <a:noFill/>
        </p:spPr>
        <p:txBody>
          <a:bodyPr wrap="square">
            <a:spAutoFit/>
          </a:bodyPr>
          <a:lstStyle/>
          <a:p>
            <a:r>
              <a:rPr lang="it-IT" b="0" i="0" dirty="0">
                <a:solidFill>
                  <a:schemeClr val="bg1"/>
                </a:solidFill>
                <a:effectLst/>
                <a:latin typeface="source-serif-pro"/>
              </a:rPr>
              <a:t>Scegliamo il nostro livello di pooling per avere una dimensione di 3x3 in modo che la forma del risultato finale sia </a:t>
            </a:r>
            <a:r>
              <a:rPr lang="it-IT" b="1" i="0" dirty="0">
                <a:solidFill>
                  <a:schemeClr val="bg1"/>
                </a:solidFill>
                <a:effectLst/>
                <a:latin typeface="source-serif-pro"/>
              </a:rPr>
              <a:t>3x3x512, </a:t>
            </a:r>
            <a:r>
              <a:rPr lang="it-IT" i="0" dirty="0">
                <a:solidFill>
                  <a:schemeClr val="bg1"/>
                </a:solidFill>
                <a:effectLst/>
                <a:latin typeface="source-serif-pro"/>
              </a:rPr>
              <a:t>ad esempio. </a:t>
            </a:r>
            <a:r>
              <a:rPr lang="it-IT" dirty="0">
                <a:solidFill>
                  <a:schemeClr val="bg1"/>
                </a:solidFill>
                <a:latin typeface="source-serif-pro"/>
              </a:rPr>
              <a:t>Solitamente però il risultato finale è </a:t>
            </a:r>
            <a:r>
              <a:rPr lang="it-IT" b="1" dirty="0">
                <a:solidFill>
                  <a:schemeClr val="bg1"/>
                </a:solidFill>
                <a:latin typeface="source-serif-pro"/>
              </a:rPr>
              <a:t>14x14x512.</a:t>
            </a:r>
          </a:p>
        </p:txBody>
      </p:sp>
      <p:sp>
        <p:nvSpPr>
          <p:cNvPr id="6" name="CasellaDiTesto 5">
            <a:extLst>
              <a:ext uri="{FF2B5EF4-FFF2-40B4-BE49-F238E27FC236}">
                <a16:creationId xmlns:a16="http://schemas.microsoft.com/office/drawing/2014/main" id="{C716A8D4-5C6E-EE00-1EC3-7E1E02EFD0F5}"/>
              </a:ext>
            </a:extLst>
          </p:cNvPr>
          <p:cNvSpPr txBox="1"/>
          <p:nvPr/>
        </p:nvSpPr>
        <p:spPr>
          <a:xfrm>
            <a:off x="858234" y="5311204"/>
            <a:ext cx="4676293" cy="923330"/>
          </a:xfrm>
          <a:prstGeom prst="rect">
            <a:avLst/>
          </a:prstGeom>
          <a:noFill/>
        </p:spPr>
        <p:txBody>
          <a:bodyPr wrap="square">
            <a:spAutoFit/>
          </a:bodyPr>
          <a:lstStyle/>
          <a:p>
            <a:r>
              <a:rPr lang="it-IT" b="0" i="0" dirty="0">
                <a:effectLst/>
                <a:latin typeface="source-serif-pro"/>
              </a:rPr>
              <a:t>La differenza principale tra ROI Pooling e ROI </a:t>
            </a:r>
            <a:r>
              <a:rPr lang="it-IT" b="0" i="0" dirty="0" err="1">
                <a:effectLst/>
                <a:latin typeface="source-serif-pro"/>
              </a:rPr>
              <a:t>Align</a:t>
            </a:r>
            <a:r>
              <a:rPr lang="it-IT" b="0" i="0" dirty="0">
                <a:effectLst/>
                <a:latin typeface="source-serif-pro"/>
              </a:rPr>
              <a:t> è che il </a:t>
            </a:r>
            <a:r>
              <a:rPr lang="it-IT" i="0" dirty="0">
                <a:effectLst/>
                <a:latin typeface="source-serif-pro"/>
              </a:rPr>
              <a:t>ROI </a:t>
            </a:r>
            <a:r>
              <a:rPr lang="it-IT" i="0" dirty="0" err="1">
                <a:effectLst/>
                <a:latin typeface="source-serif-pro"/>
              </a:rPr>
              <a:t>Align</a:t>
            </a:r>
            <a:r>
              <a:rPr lang="it-IT" i="0" dirty="0">
                <a:effectLst/>
                <a:latin typeface="source-serif-pro"/>
              </a:rPr>
              <a:t> non utilizza la quantizzazione </a:t>
            </a:r>
            <a:r>
              <a:rPr lang="it-IT" b="0" i="0" dirty="0">
                <a:effectLst/>
                <a:latin typeface="source-serif-pro"/>
              </a:rPr>
              <a:t>per il pooling.</a:t>
            </a:r>
            <a:endParaRPr lang="it-IT" dirty="0"/>
          </a:p>
        </p:txBody>
      </p:sp>
      <p:sp>
        <p:nvSpPr>
          <p:cNvPr id="7" name="CasellaDiTesto 6">
            <a:extLst>
              <a:ext uri="{FF2B5EF4-FFF2-40B4-BE49-F238E27FC236}">
                <a16:creationId xmlns:a16="http://schemas.microsoft.com/office/drawing/2014/main" id="{58E6EE81-3715-DF5E-4BD3-F08D753FA0D0}"/>
              </a:ext>
            </a:extLst>
          </p:cNvPr>
          <p:cNvSpPr txBox="1"/>
          <p:nvPr/>
        </p:nvSpPr>
        <p:spPr>
          <a:xfrm>
            <a:off x="5459493" y="5172704"/>
            <a:ext cx="6097002" cy="923330"/>
          </a:xfrm>
          <a:prstGeom prst="rect">
            <a:avLst/>
          </a:prstGeom>
          <a:noFill/>
        </p:spPr>
        <p:txBody>
          <a:bodyPr wrap="square">
            <a:spAutoFit/>
          </a:bodyPr>
          <a:lstStyle/>
          <a:p>
            <a:r>
              <a:rPr lang="it-IT" b="0" i="0" dirty="0">
                <a:effectLst/>
                <a:latin typeface="source-serif-pro"/>
              </a:rPr>
              <a:t>Con la quantizzazione viene arrotondato per difetto il risultato prima di posizionarlo sulla matrice causando perdita di informazione</a:t>
            </a:r>
            <a:endParaRPr lang="it-IT" b="1" dirty="0">
              <a:latin typeface="source-serif-pro"/>
            </a:endParaRPr>
          </a:p>
        </p:txBody>
      </p:sp>
      <p:sp>
        <p:nvSpPr>
          <p:cNvPr id="3" name="CasellaDiTesto 2">
            <a:extLst>
              <a:ext uri="{FF2B5EF4-FFF2-40B4-BE49-F238E27FC236}">
                <a16:creationId xmlns:a16="http://schemas.microsoft.com/office/drawing/2014/main" id="{A7655943-B31D-B9B8-91D7-FF6ED27FCEDA}"/>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55960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4CA3AB4E-414C-C2F2-9001-FD3052D7647C}"/>
              </a:ext>
            </a:extLst>
          </p:cNvPr>
          <p:cNvSpPr txBox="1"/>
          <p:nvPr/>
        </p:nvSpPr>
        <p:spPr>
          <a:xfrm>
            <a:off x="460244" y="1154162"/>
            <a:ext cx="5782200" cy="923330"/>
          </a:xfrm>
          <a:prstGeom prst="rect">
            <a:avLst/>
          </a:prstGeom>
          <a:noFill/>
        </p:spPr>
        <p:txBody>
          <a:bodyPr wrap="square">
            <a:spAutoFit/>
          </a:bodyPr>
          <a:lstStyle/>
          <a:p>
            <a:r>
              <a:rPr lang="it-IT" sz="1800" dirty="0">
                <a:latin typeface="source-serif-pro"/>
              </a:rPr>
              <a:t>Si può evitare la quantizzazione </a:t>
            </a:r>
            <a:r>
              <a:rPr lang="it-IT" sz="1800" b="0" i="0" dirty="0">
                <a:effectLst/>
                <a:latin typeface="source-serif-pro"/>
              </a:rPr>
              <a:t>dividendo il ROI originale in 9 caselle di uguali dimensioni e applicando l'interpolazione bilineare all'interno di ognuna di esse.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5448289" y="5055553"/>
            <a:ext cx="6108206" cy="1200329"/>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DF245950-3859-6CA6-781F-0B99E8BF280A}"/>
              </a:ext>
            </a:extLst>
          </p:cNvPr>
          <p:cNvPicPr>
            <a:picLocks noChangeAspect="1"/>
          </p:cNvPicPr>
          <p:nvPr/>
        </p:nvPicPr>
        <p:blipFill>
          <a:blip r:embed="rId6"/>
          <a:stretch>
            <a:fillRect/>
          </a:stretch>
        </p:blipFill>
        <p:spPr>
          <a:xfrm>
            <a:off x="681305" y="1965871"/>
            <a:ext cx="3050027" cy="2926257"/>
          </a:xfrm>
          <a:prstGeom prst="rect">
            <a:avLst/>
          </a:prstGeom>
        </p:spPr>
      </p:pic>
      <p:sp>
        <p:nvSpPr>
          <p:cNvPr id="4" name="CasellaDiTesto 3">
            <a:extLst>
              <a:ext uri="{FF2B5EF4-FFF2-40B4-BE49-F238E27FC236}">
                <a16:creationId xmlns:a16="http://schemas.microsoft.com/office/drawing/2014/main" id="{6C0CABF0-BA5B-3991-8E1E-F987142913C7}"/>
              </a:ext>
            </a:extLst>
          </p:cNvPr>
          <p:cNvSpPr txBox="1"/>
          <p:nvPr/>
        </p:nvSpPr>
        <p:spPr>
          <a:xfrm>
            <a:off x="4744954" y="2068641"/>
            <a:ext cx="4561472" cy="923330"/>
          </a:xfrm>
          <a:prstGeom prst="rect">
            <a:avLst/>
          </a:prstGeom>
          <a:noFill/>
        </p:spPr>
        <p:txBody>
          <a:bodyPr wrap="square">
            <a:spAutoFit/>
          </a:bodyPr>
          <a:lstStyle/>
          <a:p>
            <a:r>
              <a:rPr lang="it-IT" b="0" i="0" dirty="0">
                <a:solidFill>
                  <a:schemeClr val="bg1"/>
                </a:solidFill>
                <a:effectLst/>
                <a:latin typeface="source-serif-pro"/>
              </a:rPr>
              <a:t>Poiché non tutte le dimensioni dell'oggetto possono essere divise per 32, il ROI non è allineato con la griglia.</a:t>
            </a:r>
          </a:p>
        </p:txBody>
      </p:sp>
      <p:sp>
        <p:nvSpPr>
          <p:cNvPr id="5" name="CasellaDiTesto 4">
            <a:extLst>
              <a:ext uri="{FF2B5EF4-FFF2-40B4-BE49-F238E27FC236}">
                <a16:creationId xmlns:a16="http://schemas.microsoft.com/office/drawing/2014/main" id="{FF35CC43-38DB-29D5-9252-BB7DD1AC16D1}"/>
              </a:ext>
            </a:extLst>
          </p:cNvPr>
          <p:cNvSpPr txBox="1"/>
          <p:nvPr/>
        </p:nvSpPr>
        <p:spPr>
          <a:xfrm>
            <a:off x="4744954" y="3155396"/>
            <a:ext cx="4669757" cy="1200329"/>
          </a:xfrm>
          <a:prstGeom prst="rect">
            <a:avLst/>
          </a:prstGeom>
          <a:noFill/>
        </p:spPr>
        <p:txBody>
          <a:bodyPr wrap="square">
            <a:spAutoFit/>
          </a:bodyPr>
          <a:lstStyle/>
          <a:p>
            <a:r>
              <a:rPr lang="it-IT" b="0" i="0" dirty="0">
                <a:solidFill>
                  <a:schemeClr val="bg1"/>
                </a:solidFill>
                <a:effectLst/>
                <a:latin typeface="source-serif-pro"/>
              </a:rPr>
              <a:t>Scegliamo il nostro livello di pooling per avere una dimensione di 3x3 in modo che la forma del risultato finale sia </a:t>
            </a:r>
            <a:r>
              <a:rPr lang="it-IT" b="1" i="0" dirty="0">
                <a:solidFill>
                  <a:schemeClr val="bg1"/>
                </a:solidFill>
                <a:effectLst/>
                <a:latin typeface="source-serif-pro"/>
              </a:rPr>
              <a:t>3x3x512, </a:t>
            </a:r>
            <a:r>
              <a:rPr lang="it-IT" i="0" dirty="0">
                <a:solidFill>
                  <a:schemeClr val="bg1"/>
                </a:solidFill>
                <a:effectLst/>
                <a:latin typeface="source-serif-pro"/>
              </a:rPr>
              <a:t>ad esempio. </a:t>
            </a:r>
            <a:r>
              <a:rPr lang="it-IT" dirty="0">
                <a:solidFill>
                  <a:schemeClr val="bg1"/>
                </a:solidFill>
                <a:latin typeface="source-serif-pro"/>
              </a:rPr>
              <a:t>Solitamente però il risultato finale è </a:t>
            </a:r>
            <a:r>
              <a:rPr lang="it-IT" b="1" dirty="0">
                <a:solidFill>
                  <a:schemeClr val="bg1"/>
                </a:solidFill>
                <a:latin typeface="source-serif-pro"/>
              </a:rPr>
              <a:t>14x14x512.</a:t>
            </a:r>
          </a:p>
        </p:txBody>
      </p:sp>
      <p:sp>
        <p:nvSpPr>
          <p:cNvPr id="6" name="CasellaDiTesto 5">
            <a:extLst>
              <a:ext uri="{FF2B5EF4-FFF2-40B4-BE49-F238E27FC236}">
                <a16:creationId xmlns:a16="http://schemas.microsoft.com/office/drawing/2014/main" id="{C716A8D4-5C6E-EE00-1EC3-7E1E02EFD0F5}"/>
              </a:ext>
            </a:extLst>
          </p:cNvPr>
          <p:cNvSpPr txBox="1"/>
          <p:nvPr/>
        </p:nvSpPr>
        <p:spPr>
          <a:xfrm>
            <a:off x="858234" y="5311204"/>
            <a:ext cx="4676293" cy="923330"/>
          </a:xfrm>
          <a:prstGeom prst="rect">
            <a:avLst/>
          </a:prstGeom>
          <a:noFill/>
        </p:spPr>
        <p:txBody>
          <a:bodyPr wrap="square">
            <a:spAutoFit/>
          </a:bodyPr>
          <a:lstStyle/>
          <a:p>
            <a:r>
              <a:rPr lang="it-IT" b="0" i="0" dirty="0">
                <a:solidFill>
                  <a:schemeClr val="bg1"/>
                </a:solidFill>
                <a:effectLst/>
                <a:latin typeface="source-serif-pro"/>
              </a:rPr>
              <a:t>La differenza principale tra ROI Pooling e ROI </a:t>
            </a:r>
            <a:r>
              <a:rPr lang="it-IT" b="0" i="0" dirty="0" err="1">
                <a:solidFill>
                  <a:schemeClr val="bg1"/>
                </a:solidFill>
                <a:effectLst/>
                <a:latin typeface="source-serif-pro"/>
              </a:rPr>
              <a:t>Align</a:t>
            </a:r>
            <a:r>
              <a:rPr lang="it-IT" b="0" i="0" dirty="0">
                <a:solidFill>
                  <a:schemeClr val="bg1"/>
                </a:solidFill>
                <a:effectLst/>
                <a:latin typeface="source-serif-pro"/>
              </a:rPr>
              <a:t> è che il </a:t>
            </a:r>
            <a:r>
              <a:rPr lang="it-IT" i="0" dirty="0">
                <a:solidFill>
                  <a:schemeClr val="bg1"/>
                </a:solidFill>
                <a:effectLst/>
                <a:latin typeface="source-serif-pro"/>
              </a:rPr>
              <a:t>ROI </a:t>
            </a:r>
            <a:r>
              <a:rPr lang="it-IT" i="0" dirty="0" err="1">
                <a:solidFill>
                  <a:schemeClr val="bg1"/>
                </a:solidFill>
                <a:effectLst/>
                <a:latin typeface="source-serif-pro"/>
              </a:rPr>
              <a:t>Align</a:t>
            </a:r>
            <a:r>
              <a:rPr lang="it-IT" i="0" dirty="0">
                <a:solidFill>
                  <a:schemeClr val="bg1"/>
                </a:solidFill>
                <a:effectLst/>
                <a:latin typeface="source-serif-pro"/>
              </a:rPr>
              <a:t> non utilizza la quantizzazione </a:t>
            </a:r>
            <a:r>
              <a:rPr lang="it-IT" b="0" i="0" dirty="0">
                <a:solidFill>
                  <a:schemeClr val="bg1"/>
                </a:solidFill>
                <a:effectLst/>
                <a:latin typeface="source-serif-pro"/>
              </a:rPr>
              <a:t>per il pooling.</a:t>
            </a:r>
            <a:endParaRPr lang="it-IT" dirty="0">
              <a:solidFill>
                <a:schemeClr val="bg1"/>
              </a:solidFill>
            </a:endParaRPr>
          </a:p>
        </p:txBody>
      </p:sp>
      <p:sp>
        <p:nvSpPr>
          <p:cNvPr id="7" name="CasellaDiTesto 6">
            <a:extLst>
              <a:ext uri="{FF2B5EF4-FFF2-40B4-BE49-F238E27FC236}">
                <a16:creationId xmlns:a16="http://schemas.microsoft.com/office/drawing/2014/main" id="{16CDEC5F-58EA-BD5A-88C3-A0F6BC5D26C7}"/>
              </a:ext>
            </a:extLst>
          </p:cNvPr>
          <p:cNvSpPr txBox="1"/>
          <p:nvPr/>
        </p:nvSpPr>
        <p:spPr>
          <a:xfrm>
            <a:off x="5459493" y="5172704"/>
            <a:ext cx="6097002" cy="923330"/>
          </a:xfrm>
          <a:prstGeom prst="rect">
            <a:avLst/>
          </a:prstGeom>
          <a:noFill/>
        </p:spPr>
        <p:txBody>
          <a:bodyPr wrap="square">
            <a:spAutoFit/>
          </a:bodyPr>
          <a:lstStyle/>
          <a:p>
            <a:r>
              <a:rPr lang="it-IT" b="0" i="0" dirty="0">
                <a:effectLst/>
                <a:latin typeface="source-serif-pro"/>
              </a:rPr>
              <a:t>Con la quantizzazione viene arrotondato per difetto il risultato prima di posizionarlo sulla matrice causando perdita di informazione</a:t>
            </a:r>
            <a:endParaRPr lang="it-IT" b="1" dirty="0">
              <a:latin typeface="source-serif-pro"/>
            </a:endParaRPr>
          </a:p>
        </p:txBody>
      </p:sp>
      <p:sp>
        <p:nvSpPr>
          <p:cNvPr id="3" name="CasellaDiTesto 2">
            <a:extLst>
              <a:ext uri="{FF2B5EF4-FFF2-40B4-BE49-F238E27FC236}">
                <a16:creationId xmlns:a16="http://schemas.microsoft.com/office/drawing/2014/main" id="{CA6E8A90-214F-E3AC-C58E-B8D8C35807E5}"/>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485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352033" y="1015663"/>
            <a:ext cx="6108206" cy="1200329"/>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DF245950-3859-6CA6-781F-0B99E8BF280A}"/>
              </a:ext>
            </a:extLst>
          </p:cNvPr>
          <p:cNvPicPr>
            <a:picLocks noChangeAspect="1"/>
          </p:cNvPicPr>
          <p:nvPr/>
        </p:nvPicPr>
        <p:blipFill>
          <a:blip r:embed="rId6"/>
          <a:stretch>
            <a:fillRect/>
          </a:stretch>
        </p:blipFill>
        <p:spPr>
          <a:xfrm>
            <a:off x="-11102426" y="1965871"/>
            <a:ext cx="3050027" cy="2926257"/>
          </a:xfrm>
          <a:prstGeom prst="rect">
            <a:avLst/>
          </a:prstGeom>
        </p:spPr>
      </p:pic>
      <p:sp>
        <p:nvSpPr>
          <p:cNvPr id="4" name="CasellaDiTesto 3">
            <a:extLst>
              <a:ext uri="{FF2B5EF4-FFF2-40B4-BE49-F238E27FC236}">
                <a16:creationId xmlns:a16="http://schemas.microsoft.com/office/drawing/2014/main" id="{6C0CABF0-BA5B-3991-8E1E-F987142913C7}"/>
              </a:ext>
            </a:extLst>
          </p:cNvPr>
          <p:cNvSpPr txBox="1"/>
          <p:nvPr/>
        </p:nvSpPr>
        <p:spPr>
          <a:xfrm>
            <a:off x="-7038777" y="2068641"/>
            <a:ext cx="4561472" cy="923330"/>
          </a:xfrm>
          <a:prstGeom prst="rect">
            <a:avLst/>
          </a:prstGeom>
          <a:noFill/>
        </p:spPr>
        <p:txBody>
          <a:bodyPr wrap="square">
            <a:spAutoFit/>
          </a:bodyPr>
          <a:lstStyle/>
          <a:p>
            <a:r>
              <a:rPr lang="it-IT" b="0" i="0" dirty="0">
                <a:solidFill>
                  <a:schemeClr val="bg1"/>
                </a:solidFill>
                <a:effectLst/>
                <a:latin typeface="source-serif-pro"/>
              </a:rPr>
              <a:t>Poiché non tutte le dimensioni dell'oggetto possono essere divise per 32, il ROI non è allineato con la griglia.</a:t>
            </a:r>
          </a:p>
        </p:txBody>
      </p:sp>
      <p:sp>
        <p:nvSpPr>
          <p:cNvPr id="5" name="CasellaDiTesto 4">
            <a:extLst>
              <a:ext uri="{FF2B5EF4-FFF2-40B4-BE49-F238E27FC236}">
                <a16:creationId xmlns:a16="http://schemas.microsoft.com/office/drawing/2014/main" id="{FF35CC43-38DB-29D5-9252-BB7DD1AC16D1}"/>
              </a:ext>
            </a:extLst>
          </p:cNvPr>
          <p:cNvSpPr txBox="1"/>
          <p:nvPr/>
        </p:nvSpPr>
        <p:spPr>
          <a:xfrm>
            <a:off x="-7038777" y="3155396"/>
            <a:ext cx="4669757" cy="1200329"/>
          </a:xfrm>
          <a:prstGeom prst="rect">
            <a:avLst/>
          </a:prstGeom>
          <a:noFill/>
        </p:spPr>
        <p:txBody>
          <a:bodyPr wrap="square">
            <a:spAutoFit/>
          </a:bodyPr>
          <a:lstStyle/>
          <a:p>
            <a:r>
              <a:rPr lang="it-IT" b="0" i="0" dirty="0">
                <a:solidFill>
                  <a:schemeClr val="bg1"/>
                </a:solidFill>
                <a:effectLst/>
                <a:latin typeface="source-serif-pro"/>
              </a:rPr>
              <a:t>Scegliamo il nostro livello di pooling per avere una dimensione di 3x3 in modo che la forma del risultato finale sia </a:t>
            </a:r>
            <a:r>
              <a:rPr lang="it-IT" b="1" i="0" dirty="0">
                <a:solidFill>
                  <a:schemeClr val="bg1"/>
                </a:solidFill>
                <a:effectLst/>
                <a:latin typeface="source-serif-pro"/>
              </a:rPr>
              <a:t>3x3x512, </a:t>
            </a:r>
            <a:r>
              <a:rPr lang="it-IT" i="0" dirty="0">
                <a:solidFill>
                  <a:schemeClr val="bg1"/>
                </a:solidFill>
                <a:effectLst/>
                <a:latin typeface="source-serif-pro"/>
              </a:rPr>
              <a:t>ad esempio. </a:t>
            </a:r>
            <a:r>
              <a:rPr lang="it-IT" dirty="0">
                <a:solidFill>
                  <a:schemeClr val="bg1"/>
                </a:solidFill>
                <a:latin typeface="source-serif-pro"/>
              </a:rPr>
              <a:t>Solitamente però il risultato finale è </a:t>
            </a:r>
            <a:r>
              <a:rPr lang="it-IT" b="1" dirty="0">
                <a:solidFill>
                  <a:schemeClr val="bg1"/>
                </a:solidFill>
                <a:latin typeface="source-serif-pro"/>
              </a:rPr>
              <a:t>14x14x512.</a:t>
            </a:r>
          </a:p>
        </p:txBody>
      </p:sp>
      <p:sp>
        <p:nvSpPr>
          <p:cNvPr id="6" name="CasellaDiTesto 5">
            <a:extLst>
              <a:ext uri="{FF2B5EF4-FFF2-40B4-BE49-F238E27FC236}">
                <a16:creationId xmlns:a16="http://schemas.microsoft.com/office/drawing/2014/main" id="{C716A8D4-5C6E-EE00-1EC3-7E1E02EFD0F5}"/>
              </a:ext>
            </a:extLst>
          </p:cNvPr>
          <p:cNvSpPr txBox="1"/>
          <p:nvPr/>
        </p:nvSpPr>
        <p:spPr>
          <a:xfrm>
            <a:off x="-10925497" y="5311204"/>
            <a:ext cx="4676293" cy="923330"/>
          </a:xfrm>
          <a:prstGeom prst="rect">
            <a:avLst/>
          </a:prstGeom>
          <a:noFill/>
        </p:spPr>
        <p:txBody>
          <a:bodyPr wrap="square">
            <a:spAutoFit/>
          </a:bodyPr>
          <a:lstStyle/>
          <a:p>
            <a:r>
              <a:rPr lang="it-IT" b="0" i="0" dirty="0">
                <a:solidFill>
                  <a:schemeClr val="bg1"/>
                </a:solidFill>
                <a:effectLst/>
                <a:latin typeface="source-serif-pro"/>
              </a:rPr>
              <a:t>La differenza principale tra ROI Pooling e ROI </a:t>
            </a:r>
            <a:r>
              <a:rPr lang="it-IT" b="0" i="0" dirty="0" err="1">
                <a:solidFill>
                  <a:schemeClr val="bg1"/>
                </a:solidFill>
                <a:effectLst/>
                <a:latin typeface="source-serif-pro"/>
              </a:rPr>
              <a:t>Align</a:t>
            </a:r>
            <a:r>
              <a:rPr lang="it-IT" b="0" i="0" dirty="0">
                <a:solidFill>
                  <a:schemeClr val="bg1"/>
                </a:solidFill>
                <a:effectLst/>
                <a:latin typeface="source-serif-pro"/>
              </a:rPr>
              <a:t> è che il </a:t>
            </a:r>
            <a:r>
              <a:rPr lang="it-IT" i="0" dirty="0">
                <a:solidFill>
                  <a:schemeClr val="bg1"/>
                </a:solidFill>
                <a:effectLst/>
                <a:latin typeface="source-serif-pro"/>
              </a:rPr>
              <a:t>ROI </a:t>
            </a:r>
            <a:r>
              <a:rPr lang="it-IT" i="0" dirty="0" err="1">
                <a:solidFill>
                  <a:schemeClr val="bg1"/>
                </a:solidFill>
                <a:effectLst/>
                <a:latin typeface="source-serif-pro"/>
              </a:rPr>
              <a:t>Align</a:t>
            </a:r>
            <a:r>
              <a:rPr lang="it-IT" i="0" dirty="0">
                <a:solidFill>
                  <a:schemeClr val="bg1"/>
                </a:solidFill>
                <a:effectLst/>
                <a:latin typeface="source-serif-pro"/>
              </a:rPr>
              <a:t> non utilizza la quantizzazione </a:t>
            </a:r>
            <a:r>
              <a:rPr lang="it-IT" b="0" i="0" dirty="0">
                <a:solidFill>
                  <a:schemeClr val="bg1"/>
                </a:solidFill>
                <a:effectLst/>
                <a:latin typeface="source-serif-pro"/>
              </a:rPr>
              <a:t>per il pooling.</a:t>
            </a:r>
            <a:endParaRPr lang="it-IT" dirty="0">
              <a:solidFill>
                <a:schemeClr val="bg1"/>
              </a:solidFill>
            </a:endParaRPr>
          </a:p>
        </p:txBody>
      </p:sp>
      <p:sp>
        <p:nvSpPr>
          <p:cNvPr id="7" name="CasellaDiTesto 6">
            <a:extLst>
              <a:ext uri="{FF2B5EF4-FFF2-40B4-BE49-F238E27FC236}">
                <a16:creationId xmlns:a16="http://schemas.microsoft.com/office/drawing/2014/main" id="{16CDEC5F-58EA-BD5A-88C3-A0F6BC5D26C7}"/>
              </a:ext>
            </a:extLst>
          </p:cNvPr>
          <p:cNvSpPr txBox="1"/>
          <p:nvPr/>
        </p:nvSpPr>
        <p:spPr>
          <a:xfrm>
            <a:off x="-6324238" y="5172704"/>
            <a:ext cx="6097002" cy="923330"/>
          </a:xfrm>
          <a:prstGeom prst="rect">
            <a:avLst/>
          </a:prstGeom>
          <a:noFill/>
        </p:spPr>
        <p:txBody>
          <a:bodyPr wrap="square">
            <a:spAutoFit/>
          </a:bodyPr>
          <a:lstStyle/>
          <a:p>
            <a:r>
              <a:rPr lang="it-IT" b="0" i="0" dirty="0">
                <a:solidFill>
                  <a:schemeClr val="bg1"/>
                </a:solidFill>
                <a:effectLst/>
                <a:latin typeface="source-serif-pro"/>
              </a:rPr>
              <a:t>Con la quantizzazione viene arrotondato per difetto il risultato prima di posizionarlo sulla matrice causando perdita di informazione</a:t>
            </a:r>
            <a:endParaRPr lang="it-IT" b="1" dirty="0">
              <a:solidFill>
                <a:schemeClr val="bg1"/>
              </a:solidFill>
              <a:latin typeface="source-serif-pro"/>
            </a:endParaRPr>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9" name="CasellaDiTesto 8">
            <a:extLst>
              <a:ext uri="{FF2B5EF4-FFF2-40B4-BE49-F238E27FC236}">
                <a16:creationId xmlns:a16="http://schemas.microsoft.com/office/drawing/2014/main" id="{62CEDE05-5D4B-670D-4C82-599B7A7FE177}"/>
              </a:ext>
            </a:extLst>
          </p:cNvPr>
          <p:cNvSpPr txBox="1"/>
          <p:nvPr/>
        </p:nvSpPr>
        <p:spPr>
          <a:xfrm>
            <a:off x="460244" y="1154162"/>
            <a:ext cx="5782200" cy="923330"/>
          </a:xfrm>
          <a:prstGeom prst="rect">
            <a:avLst/>
          </a:prstGeom>
          <a:noFill/>
        </p:spPr>
        <p:txBody>
          <a:bodyPr wrap="square">
            <a:spAutoFit/>
          </a:bodyPr>
          <a:lstStyle/>
          <a:p>
            <a:r>
              <a:rPr lang="it-IT" sz="1800" dirty="0">
                <a:latin typeface="source-serif-pro"/>
              </a:rPr>
              <a:t>Si può evitare la quantizzazione </a:t>
            </a:r>
            <a:r>
              <a:rPr lang="it-IT" sz="1800" b="0" i="0" dirty="0">
                <a:effectLst/>
                <a:latin typeface="source-serif-pro"/>
              </a:rPr>
              <a:t>dividendo il ROI originale in 9 caselle di uguali dimensioni e applicando l'interpolazione bilineare all'interno di ognuna di esse.</a:t>
            </a:r>
          </a:p>
        </p:txBody>
      </p:sp>
    </p:spTree>
    <p:extLst>
      <p:ext uri="{BB962C8B-B14F-4D97-AF65-F5344CB8AC3E}">
        <p14:creationId xmlns:p14="http://schemas.microsoft.com/office/powerpoint/2010/main" val="3552304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sellaDiTesto 15">
            <a:extLst>
              <a:ext uri="{FF2B5EF4-FFF2-40B4-BE49-F238E27FC236}">
                <a16:creationId xmlns:a16="http://schemas.microsoft.com/office/drawing/2014/main" id="{0425B805-DADC-A066-E1C7-C484FAC1111B}"/>
              </a:ext>
            </a:extLst>
          </p:cNvPr>
          <p:cNvSpPr txBox="1"/>
          <p:nvPr/>
        </p:nvSpPr>
        <p:spPr>
          <a:xfrm>
            <a:off x="6029052" y="2187276"/>
            <a:ext cx="4516673" cy="2585323"/>
          </a:xfrm>
          <a:prstGeom prst="rect">
            <a:avLst/>
          </a:prstGeom>
          <a:noFill/>
        </p:spPr>
        <p:txBody>
          <a:bodyPr wrap="square">
            <a:spAutoFit/>
          </a:bodyPr>
          <a:lstStyle/>
          <a:p>
            <a:r>
              <a:rPr lang="it-IT" sz="1800" b="0" i="0" dirty="0">
                <a:effectLst/>
                <a:latin typeface="source-serif-pro"/>
              </a:rPr>
              <a:t>Le dimensioni di ogni riquadro sono determinate dalle dimensioni del ROI mappato e dalle dimensioni del </a:t>
            </a:r>
            <a:r>
              <a:rPr lang="it-IT" sz="1800" b="0" i="0" dirty="0" err="1">
                <a:effectLst/>
                <a:latin typeface="source-serif-pro"/>
              </a:rPr>
              <a:t>layer</a:t>
            </a:r>
            <a:r>
              <a:rPr lang="it-IT" sz="1800" b="0" i="0" dirty="0">
                <a:effectLst/>
                <a:latin typeface="source-serif-pro"/>
              </a:rPr>
              <a:t> di pooling. </a:t>
            </a:r>
          </a:p>
          <a:p>
            <a:endParaRPr lang="it-IT" dirty="0">
              <a:latin typeface="source-serif-pro"/>
            </a:endParaRPr>
          </a:p>
          <a:p>
            <a:r>
              <a:rPr lang="it-IT" dirty="0">
                <a:latin typeface="source-serif-pro"/>
              </a:rPr>
              <a:t>In questo caso abbiamo un livello di pooling </a:t>
            </a:r>
            <a:r>
              <a:rPr lang="it-IT" b="1" dirty="0">
                <a:latin typeface="source-serif-pro"/>
              </a:rPr>
              <a:t>3x3</a:t>
            </a:r>
            <a:r>
              <a:rPr lang="it-IT" dirty="0">
                <a:latin typeface="source-serif-pro"/>
              </a:rPr>
              <a:t> di dimensioni </a:t>
            </a:r>
            <a:r>
              <a:rPr lang="it-IT" b="1" dirty="0">
                <a:latin typeface="source-serif-pro"/>
              </a:rPr>
              <a:t>6,25x4,53 </a:t>
            </a:r>
            <a:r>
              <a:rPr lang="it-IT" dirty="0">
                <a:latin typeface="source-serif-pro"/>
              </a:rPr>
              <a:t>che risultano in caselle di dimensioni </a:t>
            </a:r>
            <a:r>
              <a:rPr lang="it-IT" b="1" dirty="0">
                <a:latin typeface="source-serif-pro"/>
              </a:rPr>
              <a:t>6,25/3x4,53/3 </a:t>
            </a:r>
            <a:r>
              <a:rPr lang="it-IT" dirty="0">
                <a:latin typeface="source-serif-pro"/>
              </a:rPr>
              <a:t>ovvero </a:t>
            </a:r>
            <a:r>
              <a:rPr lang="it-IT" b="1" dirty="0">
                <a:latin typeface="source-serif-pro"/>
              </a:rPr>
              <a:t>2,08x1,51</a:t>
            </a:r>
            <a:r>
              <a:rPr lang="it-IT" dirty="0">
                <a:latin typeface="source-serif-pro"/>
              </a:rPr>
              <a:t>.</a:t>
            </a:r>
            <a:endParaRPr lang="it-IT" sz="1800" b="0" i="0" dirty="0">
              <a:effectLst/>
              <a:latin typeface="source-serif-pro"/>
            </a:endParaRP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352033" y="1015663"/>
            <a:ext cx="6108206" cy="3340062"/>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9" name="CasellaDiTesto 8">
            <a:extLst>
              <a:ext uri="{FF2B5EF4-FFF2-40B4-BE49-F238E27FC236}">
                <a16:creationId xmlns:a16="http://schemas.microsoft.com/office/drawing/2014/main" id="{62CEDE05-5D4B-670D-4C82-599B7A7FE177}"/>
              </a:ext>
            </a:extLst>
          </p:cNvPr>
          <p:cNvSpPr txBox="1"/>
          <p:nvPr/>
        </p:nvSpPr>
        <p:spPr>
          <a:xfrm>
            <a:off x="460244" y="1154162"/>
            <a:ext cx="5782200" cy="923330"/>
          </a:xfrm>
          <a:prstGeom prst="rect">
            <a:avLst/>
          </a:prstGeom>
          <a:noFill/>
        </p:spPr>
        <p:txBody>
          <a:bodyPr wrap="square">
            <a:spAutoFit/>
          </a:bodyPr>
          <a:lstStyle/>
          <a:p>
            <a:r>
              <a:rPr lang="it-IT" sz="1800" dirty="0">
                <a:latin typeface="source-serif-pro"/>
              </a:rPr>
              <a:t>Si può evitare la quantizzazione </a:t>
            </a:r>
            <a:r>
              <a:rPr lang="it-IT" sz="1800" b="0" i="0" dirty="0">
                <a:effectLst/>
                <a:latin typeface="source-serif-pro"/>
              </a:rPr>
              <a:t>dividendo il ROI originale in 9 caselle di uguali dimensioni e applicando l'interpolazione bilineare all'interno di ognuna di esse.</a:t>
            </a:r>
          </a:p>
        </p:txBody>
      </p:sp>
      <p:grpSp>
        <p:nvGrpSpPr>
          <p:cNvPr id="14" name="Gruppo 13">
            <a:extLst>
              <a:ext uri="{FF2B5EF4-FFF2-40B4-BE49-F238E27FC236}">
                <a16:creationId xmlns:a16="http://schemas.microsoft.com/office/drawing/2014/main" id="{CA4D851A-0564-6779-FEF5-6F310335781F}"/>
              </a:ext>
            </a:extLst>
          </p:cNvPr>
          <p:cNvGrpSpPr/>
          <p:nvPr/>
        </p:nvGrpSpPr>
        <p:grpSpPr>
          <a:xfrm>
            <a:off x="1253066" y="2187276"/>
            <a:ext cx="4196555" cy="1936240"/>
            <a:chOff x="1253066" y="2187276"/>
            <a:chExt cx="4196555" cy="1936240"/>
          </a:xfrm>
        </p:grpSpPr>
        <p:pic>
          <p:nvPicPr>
            <p:cNvPr id="10" name="Immagine 9">
              <a:extLst>
                <a:ext uri="{FF2B5EF4-FFF2-40B4-BE49-F238E27FC236}">
                  <a16:creationId xmlns:a16="http://schemas.microsoft.com/office/drawing/2014/main" id="{28ED612E-B5FE-2530-33B7-224BE810022F}"/>
                </a:ext>
              </a:extLst>
            </p:cNvPr>
            <p:cNvPicPr>
              <a:picLocks noChangeAspect="1"/>
            </p:cNvPicPr>
            <p:nvPr/>
          </p:nvPicPr>
          <p:blipFill>
            <a:blip r:embed="rId6"/>
            <a:stretch>
              <a:fillRect/>
            </a:stretch>
          </p:blipFill>
          <p:spPr>
            <a:xfrm>
              <a:off x="1253066" y="2187276"/>
              <a:ext cx="4196555" cy="1936240"/>
            </a:xfrm>
            <a:prstGeom prst="rect">
              <a:avLst/>
            </a:prstGeom>
          </p:spPr>
        </p:pic>
        <p:pic>
          <p:nvPicPr>
            <p:cNvPr id="13" name="Immagine 12">
              <a:extLst>
                <a:ext uri="{FF2B5EF4-FFF2-40B4-BE49-F238E27FC236}">
                  <a16:creationId xmlns:a16="http://schemas.microsoft.com/office/drawing/2014/main" id="{9BC69068-41D2-8EA8-261A-2365B2E8F68D}"/>
                </a:ext>
              </a:extLst>
            </p:cNvPr>
            <p:cNvPicPr>
              <a:picLocks noChangeAspect="1"/>
            </p:cNvPicPr>
            <p:nvPr/>
          </p:nvPicPr>
          <p:blipFill rotWithShape="1">
            <a:blip r:embed="rId7"/>
            <a:srcRect l="14654" t="15276" r="51994" b="56860"/>
            <a:stretch/>
          </p:blipFill>
          <p:spPr>
            <a:xfrm>
              <a:off x="1646275" y="2476505"/>
              <a:ext cx="890994" cy="553707"/>
            </a:xfrm>
            <a:prstGeom prst="rect">
              <a:avLst/>
            </a:prstGeom>
          </p:spPr>
        </p:pic>
      </p:grpSp>
    </p:spTree>
    <p:extLst>
      <p:ext uri="{BB962C8B-B14F-4D97-AF65-F5344CB8AC3E}">
        <p14:creationId xmlns:p14="http://schemas.microsoft.com/office/powerpoint/2010/main" val="45912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5750087" y="1965871"/>
            <a:ext cx="5096104" cy="1655153"/>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9" name="CasellaDiTesto 8">
            <a:extLst>
              <a:ext uri="{FF2B5EF4-FFF2-40B4-BE49-F238E27FC236}">
                <a16:creationId xmlns:a16="http://schemas.microsoft.com/office/drawing/2014/main" id="{62CEDE05-5D4B-670D-4C82-599B7A7FE177}"/>
              </a:ext>
            </a:extLst>
          </p:cNvPr>
          <p:cNvSpPr txBox="1"/>
          <p:nvPr/>
        </p:nvSpPr>
        <p:spPr>
          <a:xfrm>
            <a:off x="460244" y="1154162"/>
            <a:ext cx="5782200" cy="923330"/>
          </a:xfrm>
          <a:prstGeom prst="rect">
            <a:avLst/>
          </a:prstGeom>
          <a:noFill/>
        </p:spPr>
        <p:txBody>
          <a:bodyPr wrap="square">
            <a:spAutoFit/>
          </a:bodyPr>
          <a:lstStyle/>
          <a:p>
            <a:r>
              <a:rPr lang="it-IT" sz="1800" dirty="0">
                <a:solidFill>
                  <a:schemeClr val="bg1"/>
                </a:solidFill>
                <a:latin typeface="source-serif-pro"/>
              </a:rPr>
              <a:t>Si può evitare la quantizzazione </a:t>
            </a:r>
            <a:r>
              <a:rPr lang="it-IT" sz="1800" b="0" i="0" dirty="0">
                <a:solidFill>
                  <a:schemeClr val="bg1"/>
                </a:solidFill>
                <a:effectLst/>
                <a:latin typeface="source-serif-pro"/>
              </a:rPr>
              <a:t>dividendo il ROI originale in 9 caselle di uguali dimensioni e applicando l'interpolazione bilineare all'interno di ognuna di esse.</a:t>
            </a:r>
          </a:p>
        </p:txBody>
      </p:sp>
      <p:grpSp>
        <p:nvGrpSpPr>
          <p:cNvPr id="14" name="Gruppo 13">
            <a:extLst>
              <a:ext uri="{FF2B5EF4-FFF2-40B4-BE49-F238E27FC236}">
                <a16:creationId xmlns:a16="http://schemas.microsoft.com/office/drawing/2014/main" id="{CA4D851A-0564-6779-FEF5-6F310335781F}"/>
              </a:ext>
            </a:extLst>
          </p:cNvPr>
          <p:cNvGrpSpPr/>
          <p:nvPr/>
        </p:nvGrpSpPr>
        <p:grpSpPr>
          <a:xfrm>
            <a:off x="1253066" y="2187276"/>
            <a:ext cx="4196555" cy="1936240"/>
            <a:chOff x="1253066" y="2187276"/>
            <a:chExt cx="4196555" cy="1936240"/>
          </a:xfrm>
        </p:grpSpPr>
        <p:pic>
          <p:nvPicPr>
            <p:cNvPr id="10" name="Immagine 9">
              <a:extLst>
                <a:ext uri="{FF2B5EF4-FFF2-40B4-BE49-F238E27FC236}">
                  <a16:creationId xmlns:a16="http://schemas.microsoft.com/office/drawing/2014/main" id="{28ED612E-B5FE-2530-33B7-224BE810022F}"/>
                </a:ext>
              </a:extLst>
            </p:cNvPr>
            <p:cNvPicPr>
              <a:picLocks noChangeAspect="1"/>
            </p:cNvPicPr>
            <p:nvPr/>
          </p:nvPicPr>
          <p:blipFill>
            <a:blip r:embed="rId6"/>
            <a:stretch>
              <a:fillRect/>
            </a:stretch>
          </p:blipFill>
          <p:spPr>
            <a:xfrm>
              <a:off x="1253066" y="2187276"/>
              <a:ext cx="4196555" cy="1936240"/>
            </a:xfrm>
            <a:prstGeom prst="rect">
              <a:avLst/>
            </a:prstGeom>
          </p:spPr>
        </p:pic>
        <p:pic>
          <p:nvPicPr>
            <p:cNvPr id="13" name="Immagine 12">
              <a:extLst>
                <a:ext uri="{FF2B5EF4-FFF2-40B4-BE49-F238E27FC236}">
                  <a16:creationId xmlns:a16="http://schemas.microsoft.com/office/drawing/2014/main" id="{9BC69068-41D2-8EA8-261A-2365B2E8F68D}"/>
                </a:ext>
              </a:extLst>
            </p:cNvPr>
            <p:cNvPicPr>
              <a:picLocks noChangeAspect="1"/>
            </p:cNvPicPr>
            <p:nvPr/>
          </p:nvPicPr>
          <p:blipFill rotWithShape="1">
            <a:blip r:embed="rId7"/>
            <a:srcRect l="14654" t="15276" r="51994" b="56860"/>
            <a:stretch/>
          </p:blipFill>
          <p:spPr>
            <a:xfrm>
              <a:off x="1646275" y="2476505"/>
              <a:ext cx="890994" cy="553707"/>
            </a:xfrm>
            <a:prstGeom prst="rect">
              <a:avLst/>
            </a:prstGeom>
          </p:spPr>
        </p:pic>
      </p:grpSp>
      <p:sp>
        <p:nvSpPr>
          <p:cNvPr id="16" name="CasellaDiTesto 15">
            <a:extLst>
              <a:ext uri="{FF2B5EF4-FFF2-40B4-BE49-F238E27FC236}">
                <a16:creationId xmlns:a16="http://schemas.microsoft.com/office/drawing/2014/main" id="{FB5AE6BE-0F41-E1A4-3F45-F1E23A22DC94}"/>
              </a:ext>
            </a:extLst>
          </p:cNvPr>
          <p:cNvSpPr txBox="1"/>
          <p:nvPr/>
        </p:nvSpPr>
        <p:spPr>
          <a:xfrm>
            <a:off x="6029052" y="2187276"/>
            <a:ext cx="4516673" cy="2585323"/>
          </a:xfrm>
          <a:prstGeom prst="rect">
            <a:avLst/>
          </a:prstGeom>
          <a:noFill/>
        </p:spPr>
        <p:txBody>
          <a:bodyPr wrap="square">
            <a:spAutoFit/>
          </a:bodyPr>
          <a:lstStyle/>
          <a:p>
            <a:r>
              <a:rPr lang="it-IT" sz="1800" b="0" i="0" dirty="0">
                <a:effectLst/>
                <a:latin typeface="source-serif-pro"/>
              </a:rPr>
              <a:t>Le dimensioni di ogni riquadro sono determinate dalle dimensioni del ROI mappato e dalle dimensioni del </a:t>
            </a:r>
            <a:r>
              <a:rPr lang="it-IT" sz="1800" b="0" i="0" dirty="0" err="1">
                <a:effectLst/>
                <a:latin typeface="source-serif-pro"/>
              </a:rPr>
              <a:t>layer</a:t>
            </a:r>
            <a:r>
              <a:rPr lang="it-IT" sz="1800" b="0" i="0" dirty="0">
                <a:effectLst/>
                <a:latin typeface="source-serif-pro"/>
              </a:rPr>
              <a:t> di pooling. </a:t>
            </a:r>
          </a:p>
          <a:p>
            <a:endParaRPr lang="it-IT" dirty="0">
              <a:latin typeface="source-serif-pro"/>
            </a:endParaRPr>
          </a:p>
          <a:p>
            <a:r>
              <a:rPr lang="it-IT" dirty="0">
                <a:latin typeface="source-serif-pro"/>
              </a:rPr>
              <a:t>In questo caso abbiamo un livello di pooling </a:t>
            </a:r>
            <a:r>
              <a:rPr lang="it-IT" b="1" dirty="0">
                <a:latin typeface="source-serif-pro"/>
              </a:rPr>
              <a:t>3x3</a:t>
            </a:r>
            <a:r>
              <a:rPr lang="it-IT" dirty="0">
                <a:latin typeface="source-serif-pro"/>
              </a:rPr>
              <a:t> di dimensioni </a:t>
            </a:r>
            <a:r>
              <a:rPr lang="it-IT" b="1" dirty="0">
                <a:latin typeface="source-serif-pro"/>
              </a:rPr>
              <a:t>6,25x4,53 </a:t>
            </a:r>
            <a:r>
              <a:rPr lang="it-IT" dirty="0">
                <a:latin typeface="source-serif-pro"/>
              </a:rPr>
              <a:t>che risultano in caselle di dimensioni </a:t>
            </a:r>
            <a:r>
              <a:rPr lang="it-IT" b="1" dirty="0">
                <a:latin typeface="source-serif-pro"/>
              </a:rPr>
              <a:t>6,25/3x4,53/3 </a:t>
            </a:r>
            <a:r>
              <a:rPr lang="it-IT" dirty="0">
                <a:latin typeface="source-serif-pro"/>
              </a:rPr>
              <a:t>ovvero </a:t>
            </a:r>
            <a:r>
              <a:rPr lang="it-IT" b="1" dirty="0">
                <a:latin typeface="source-serif-pro"/>
              </a:rPr>
              <a:t>2,08x1,51</a:t>
            </a:r>
            <a:r>
              <a:rPr lang="it-IT" dirty="0">
                <a:latin typeface="source-serif-pro"/>
              </a:rPr>
              <a:t>.</a:t>
            </a:r>
            <a:endParaRPr lang="it-IT" sz="1800" b="0" i="0" dirty="0">
              <a:effectLst/>
              <a:latin typeface="source-serif-pro"/>
            </a:endParaRPr>
          </a:p>
        </p:txBody>
      </p:sp>
    </p:spTree>
    <p:extLst>
      <p:ext uri="{BB962C8B-B14F-4D97-AF65-F5344CB8AC3E}">
        <p14:creationId xmlns:p14="http://schemas.microsoft.com/office/powerpoint/2010/main" val="409494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07E04E1-1B41-9653-468C-470FB8B97E36}"/>
              </a:ext>
            </a:extLst>
          </p:cNvPr>
          <p:cNvSpPr txBox="1"/>
          <p:nvPr/>
        </p:nvSpPr>
        <p:spPr>
          <a:xfrm>
            <a:off x="5102941" y="1154162"/>
            <a:ext cx="5782200" cy="646331"/>
          </a:xfrm>
          <a:prstGeom prst="rect">
            <a:avLst/>
          </a:prstGeom>
          <a:noFill/>
        </p:spPr>
        <p:txBody>
          <a:bodyPr wrap="square">
            <a:spAutoFit/>
          </a:bodyPr>
          <a:lstStyle/>
          <a:p>
            <a:pPr marL="0" indent="0">
              <a:buNone/>
            </a:pPr>
            <a:r>
              <a:rPr lang="it-IT" sz="1800" b="0" i="0" dirty="0">
                <a:effectLst/>
                <a:latin typeface="source-serif-pro"/>
              </a:rPr>
              <a:t>Il primo riquadro (in alto a sinistra) copre 6 diverse celle della griglia.</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5750087" y="1965870"/>
            <a:ext cx="5096104" cy="2926257"/>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9" name="CasellaDiTesto 8">
            <a:extLst>
              <a:ext uri="{FF2B5EF4-FFF2-40B4-BE49-F238E27FC236}">
                <a16:creationId xmlns:a16="http://schemas.microsoft.com/office/drawing/2014/main" id="{62CEDE05-5D4B-670D-4C82-599B7A7FE177}"/>
              </a:ext>
            </a:extLst>
          </p:cNvPr>
          <p:cNvSpPr txBox="1"/>
          <p:nvPr/>
        </p:nvSpPr>
        <p:spPr>
          <a:xfrm>
            <a:off x="460244" y="1154162"/>
            <a:ext cx="5782200" cy="923330"/>
          </a:xfrm>
          <a:prstGeom prst="rect">
            <a:avLst/>
          </a:prstGeom>
          <a:noFill/>
        </p:spPr>
        <p:txBody>
          <a:bodyPr wrap="square">
            <a:spAutoFit/>
          </a:bodyPr>
          <a:lstStyle/>
          <a:p>
            <a:r>
              <a:rPr lang="it-IT" sz="1800" dirty="0">
                <a:solidFill>
                  <a:schemeClr val="bg1"/>
                </a:solidFill>
                <a:latin typeface="source-serif-pro"/>
              </a:rPr>
              <a:t>Si può evitare la quantizzazione </a:t>
            </a:r>
            <a:r>
              <a:rPr lang="it-IT" sz="1800" b="0" i="0" dirty="0">
                <a:solidFill>
                  <a:schemeClr val="bg1"/>
                </a:solidFill>
                <a:effectLst/>
                <a:latin typeface="source-serif-pro"/>
              </a:rPr>
              <a:t>dividendo il ROI originale in 9 caselle di uguali dimensioni e applicando l'interpolazione bilineare all'interno di ognuna di esse.</a:t>
            </a:r>
          </a:p>
        </p:txBody>
      </p:sp>
      <p:grpSp>
        <p:nvGrpSpPr>
          <p:cNvPr id="14" name="Gruppo 13">
            <a:extLst>
              <a:ext uri="{FF2B5EF4-FFF2-40B4-BE49-F238E27FC236}">
                <a16:creationId xmlns:a16="http://schemas.microsoft.com/office/drawing/2014/main" id="{CA4D851A-0564-6779-FEF5-6F310335781F}"/>
              </a:ext>
            </a:extLst>
          </p:cNvPr>
          <p:cNvGrpSpPr/>
          <p:nvPr/>
        </p:nvGrpSpPr>
        <p:grpSpPr>
          <a:xfrm>
            <a:off x="1253066" y="2187276"/>
            <a:ext cx="4196555" cy="1936240"/>
            <a:chOff x="1253066" y="2187276"/>
            <a:chExt cx="4196555" cy="1936240"/>
          </a:xfrm>
        </p:grpSpPr>
        <p:pic>
          <p:nvPicPr>
            <p:cNvPr id="10" name="Immagine 9">
              <a:extLst>
                <a:ext uri="{FF2B5EF4-FFF2-40B4-BE49-F238E27FC236}">
                  <a16:creationId xmlns:a16="http://schemas.microsoft.com/office/drawing/2014/main" id="{28ED612E-B5FE-2530-33B7-224BE810022F}"/>
                </a:ext>
              </a:extLst>
            </p:cNvPr>
            <p:cNvPicPr>
              <a:picLocks noChangeAspect="1"/>
            </p:cNvPicPr>
            <p:nvPr/>
          </p:nvPicPr>
          <p:blipFill>
            <a:blip r:embed="rId6"/>
            <a:stretch>
              <a:fillRect/>
            </a:stretch>
          </p:blipFill>
          <p:spPr>
            <a:xfrm>
              <a:off x="1253066" y="2187276"/>
              <a:ext cx="4196555" cy="1936240"/>
            </a:xfrm>
            <a:prstGeom prst="rect">
              <a:avLst/>
            </a:prstGeom>
          </p:spPr>
        </p:pic>
        <p:pic>
          <p:nvPicPr>
            <p:cNvPr id="13" name="Immagine 12">
              <a:extLst>
                <a:ext uri="{FF2B5EF4-FFF2-40B4-BE49-F238E27FC236}">
                  <a16:creationId xmlns:a16="http://schemas.microsoft.com/office/drawing/2014/main" id="{9BC69068-41D2-8EA8-261A-2365B2E8F68D}"/>
                </a:ext>
              </a:extLst>
            </p:cNvPr>
            <p:cNvPicPr>
              <a:picLocks noChangeAspect="1"/>
            </p:cNvPicPr>
            <p:nvPr/>
          </p:nvPicPr>
          <p:blipFill rotWithShape="1">
            <a:blip r:embed="rId7"/>
            <a:srcRect l="14654" t="15276" r="51994" b="56860"/>
            <a:stretch/>
          </p:blipFill>
          <p:spPr>
            <a:xfrm>
              <a:off x="1646275" y="2476505"/>
              <a:ext cx="890994" cy="553707"/>
            </a:xfrm>
            <a:prstGeom prst="rect">
              <a:avLst/>
            </a:prstGeom>
          </p:spPr>
        </p:pic>
      </p:grpSp>
      <p:sp>
        <p:nvSpPr>
          <p:cNvPr id="16" name="CasellaDiTesto 15">
            <a:extLst>
              <a:ext uri="{FF2B5EF4-FFF2-40B4-BE49-F238E27FC236}">
                <a16:creationId xmlns:a16="http://schemas.microsoft.com/office/drawing/2014/main" id="{FB5AE6BE-0F41-E1A4-3F45-F1E23A22DC94}"/>
              </a:ext>
            </a:extLst>
          </p:cNvPr>
          <p:cNvSpPr txBox="1"/>
          <p:nvPr/>
        </p:nvSpPr>
        <p:spPr>
          <a:xfrm>
            <a:off x="6029052" y="2187276"/>
            <a:ext cx="4516673" cy="2585323"/>
          </a:xfrm>
          <a:prstGeom prst="rect">
            <a:avLst/>
          </a:prstGeom>
          <a:noFill/>
        </p:spPr>
        <p:txBody>
          <a:bodyPr wrap="square">
            <a:spAutoFit/>
          </a:bodyPr>
          <a:lstStyle/>
          <a:p>
            <a:r>
              <a:rPr lang="it-IT" sz="1800" b="0" i="0" dirty="0">
                <a:effectLst/>
                <a:latin typeface="source-serif-pro"/>
              </a:rPr>
              <a:t>Le dimensioni di ogni riquadro sono determinate dalle dimensioni del ROI mappato e dalle dimensioni del </a:t>
            </a:r>
            <a:r>
              <a:rPr lang="it-IT" sz="1800" b="0" i="0" dirty="0" err="1">
                <a:effectLst/>
                <a:latin typeface="source-serif-pro"/>
              </a:rPr>
              <a:t>layer</a:t>
            </a:r>
            <a:r>
              <a:rPr lang="it-IT" sz="1800" b="0" i="0" dirty="0">
                <a:effectLst/>
                <a:latin typeface="source-serif-pro"/>
              </a:rPr>
              <a:t> di pooling. </a:t>
            </a:r>
          </a:p>
          <a:p>
            <a:endParaRPr lang="it-IT" dirty="0">
              <a:latin typeface="source-serif-pro"/>
            </a:endParaRPr>
          </a:p>
          <a:p>
            <a:r>
              <a:rPr lang="it-IT" dirty="0">
                <a:latin typeface="source-serif-pro"/>
              </a:rPr>
              <a:t>In questo caso abbiamo un livello di pooling </a:t>
            </a:r>
            <a:r>
              <a:rPr lang="it-IT" b="1" dirty="0">
                <a:latin typeface="source-serif-pro"/>
              </a:rPr>
              <a:t>3x3</a:t>
            </a:r>
            <a:r>
              <a:rPr lang="it-IT" dirty="0">
                <a:latin typeface="source-serif-pro"/>
              </a:rPr>
              <a:t> di dimensioni </a:t>
            </a:r>
            <a:r>
              <a:rPr lang="it-IT" b="1" dirty="0">
                <a:latin typeface="source-serif-pro"/>
              </a:rPr>
              <a:t>6,25x4,53 </a:t>
            </a:r>
            <a:r>
              <a:rPr lang="it-IT" dirty="0">
                <a:latin typeface="source-serif-pro"/>
              </a:rPr>
              <a:t>che risultano in caselle di dimensioni </a:t>
            </a:r>
            <a:r>
              <a:rPr lang="it-IT" b="1" dirty="0">
                <a:latin typeface="source-serif-pro"/>
              </a:rPr>
              <a:t>6,25/3x4,53/3 </a:t>
            </a:r>
            <a:r>
              <a:rPr lang="it-IT" dirty="0">
                <a:latin typeface="source-serif-pro"/>
              </a:rPr>
              <a:t>ovvero </a:t>
            </a:r>
            <a:r>
              <a:rPr lang="it-IT" b="1" dirty="0">
                <a:latin typeface="source-serif-pro"/>
              </a:rPr>
              <a:t>2,08x1,51</a:t>
            </a:r>
            <a:r>
              <a:rPr lang="it-IT" dirty="0">
                <a:latin typeface="source-serif-pro"/>
              </a:rPr>
              <a:t>.</a:t>
            </a:r>
            <a:endParaRPr lang="it-IT" sz="1800" b="0" i="0" dirty="0">
              <a:effectLst/>
              <a:latin typeface="source-serif-pro"/>
            </a:endParaRPr>
          </a:p>
        </p:txBody>
      </p:sp>
    </p:spTree>
    <p:extLst>
      <p:ext uri="{BB962C8B-B14F-4D97-AF65-F5344CB8AC3E}">
        <p14:creationId xmlns:p14="http://schemas.microsoft.com/office/powerpoint/2010/main" val="96822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1015663"/>
            <a:ext cx="5782200" cy="92333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9" name="CasellaDiTesto 8">
            <a:extLst>
              <a:ext uri="{FF2B5EF4-FFF2-40B4-BE49-F238E27FC236}">
                <a16:creationId xmlns:a16="http://schemas.microsoft.com/office/drawing/2014/main" id="{62CEDE05-5D4B-670D-4C82-599B7A7FE177}"/>
              </a:ext>
            </a:extLst>
          </p:cNvPr>
          <p:cNvSpPr txBox="1"/>
          <p:nvPr/>
        </p:nvSpPr>
        <p:spPr>
          <a:xfrm>
            <a:off x="-10230217" y="1154162"/>
            <a:ext cx="5782200" cy="923330"/>
          </a:xfrm>
          <a:prstGeom prst="rect">
            <a:avLst/>
          </a:prstGeom>
          <a:noFill/>
        </p:spPr>
        <p:txBody>
          <a:bodyPr wrap="square">
            <a:spAutoFit/>
          </a:bodyPr>
          <a:lstStyle/>
          <a:p>
            <a:r>
              <a:rPr lang="it-IT" sz="1800" dirty="0">
                <a:solidFill>
                  <a:schemeClr val="bg1"/>
                </a:solidFill>
                <a:latin typeface="source-serif-pro"/>
              </a:rPr>
              <a:t>Si può evitare la quantizzazione </a:t>
            </a:r>
            <a:r>
              <a:rPr lang="it-IT" sz="1800" b="0" i="0" dirty="0">
                <a:solidFill>
                  <a:schemeClr val="bg1"/>
                </a:solidFill>
                <a:effectLst/>
                <a:latin typeface="source-serif-pro"/>
              </a:rPr>
              <a:t>dividendo il ROI originale in 9 caselle di uguali dimensioni e applicando l'interpolazione bilineare all'interno di ognuna di esse.</a:t>
            </a:r>
          </a:p>
        </p:txBody>
      </p:sp>
      <p:sp>
        <p:nvSpPr>
          <p:cNvPr id="16" name="CasellaDiTesto 15">
            <a:extLst>
              <a:ext uri="{FF2B5EF4-FFF2-40B4-BE49-F238E27FC236}">
                <a16:creationId xmlns:a16="http://schemas.microsoft.com/office/drawing/2014/main" id="{FB5AE6BE-0F41-E1A4-3F45-F1E23A22DC94}"/>
              </a:ext>
            </a:extLst>
          </p:cNvPr>
          <p:cNvSpPr txBox="1"/>
          <p:nvPr/>
        </p:nvSpPr>
        <p:spPr>
          <a:xfrm>
            <a:off x="-4661409" y="2187276"/>
            <a:ext cx="4516673" cy="2585323"/>
          </a:xfrm>
          <a:prstGeom prst="rect">
            <a:avLst/>
          </a:prstGeom>
          <a:noFill/>
        </p:spPr>
        <p:txBody>
          <a:bodyPr wrap="square">
            <a:spAutoFit/>
          </a:bodyPr>
          <a:lstStyle/>
          <a:p>
            <a:r>
              <a:rPr lang="it-IT" sz="1800" b="0" i="0" dirty="0">
                <a:solidFill>
                  <a:schemeClr val="bg1"/>
                </a:solidFill>
                <a:effectLst/>
                <a:latin typeface="source-serif-pro"/>
              </a:rPr>
              <a:t>Le dimensioni di ogni riquadro sono determinate dalle dimensioni del ROI mappato e dalle dimensioni del </a:t>
            </a:r>
            <a:r>
              <a:rPr lang="it-IT" sz="1800" b="0" i="0" dirty="0" err="1">
                <a:solidFill>
                  <a:schemeClr val="bg1"/>
                </a:solidFill>
                <a:effectLst/>
                <a:latin typeface="source-serif-pro"/>
              </a:rPr>
              <a:t>layer</a:t>
            </a:r>
            <a:r>
              <a:rPr lang="it-IT" sz="1800" b="0" i="0" dirty="0">
                <a:solidFill>
                  <a:schemeClr val="bg1"/>
                </a:solidFill>
                <a:effectLst/>
                <a:latin typeface="source-serif-pro"/>
              </a:rPr>
              <a:t> di pooling. </a:t>
            </a:r>
          </a:p>
          <a:p>
            <a:endParaRPr lang="it-IT" dirty="0">
              <a:solidFill>
                <a:schemeClr val="bg1"/>
              </a:solidFill>
              <a:latin typeface="source-serif-pro"/>
            </a:endParaRPr>
          </a:p>
          <a:p>
            <a:r>
              <a:rPr lang="it-IT" dirty="0">
                <a:solidFill>
                  <a:schemeClr val="bg1"/>
                </a:solidFill>
                <a:latin typeface="source-serif-pro"/>
              </a:rPr>
              <a:t>In questo caso abbiamo un livello di pooling </a:t>
            </a:r>
            <a:r>
              <a:rPr lang="it-IT" b="1" dirty="0">
                <a:solidFill>
                  <a:schemeClr val="bg1"/>
                </a:solidFill>
                <a:latin typeface="source-serif-pro"/>
              </a:rPr>
              <a:t>3x3</a:t>
            </a:r>
            <a:r>
              <a:rPr lang="it-IT" dirty="0">
                <a:solidFill>
                  <a:schemeClr val="bg1"/>
                </a:solidFill>
                <a:latin typeface="source-serif-pro"/>
              </a:rPr>
              <a:t> di dimensioni </a:t>
            </a:r>
            <a:r>
              <a:rPr lang="it-IT" b="1" dirty="0">
                <a:solidFill>
                  <a:schemeClr val="bg1"/>
                </a:solidFill>
                <a:latin typeface="source-serif-pro"/>
              </a:rPr>
              <a:t>6,25x4,53 </a:t>
            </a:r>
            <a:r>
              <a:rPr lang="it-IT" dirty="0">
                <a:solidFill>
                  <a:schemeClr val="bg1"/>
                </a:solidFill>
                <a:latin typeface="source-serif-pro"/>
              </a:rPr>
              <a:t>che risultano in caselle di dimensioni </a:t>
            </a:r>
            <a:r>
              <a:rPr lang="it-IT" b="1" dirty="0">
                <a:solidFill>
                  <a:schemeClr val="bg1"/>
                </a:solidFill>
                <a:latin typeface="source-serif-pro"/>
              </a:rPr>
              <a:t>6,25/3x4,53/3 </a:t>
            </a:r>
            <a:r>
              <a:rPr lang="it-IT" dirty="0">
                <a:solidFill>
                  <a:schemeClr val="bg1"/>
                </a:solidFill>
                <a:latin typeface="source-serif-pro"/>
              </a:rPr>
              <a:t>ovvero </a:t>
            </a:r>
            <a:r>
              <a:rPr lang="it-IT" b="1" dirty="0">
                <a:solidFill>
                  <a:schemeClr val="bg1"/>
                </a:solidFill>
                <a:latin typeface="source-serif-pro"/>
              </a:rPr>
              <a:t>2,08x1,51</a:t>
            </a:r>
            <a:r>
              <a:rPr lang="it-IT" dirty="0">
                <a:solidFill>
                  <a:schemeClr val="bg1"/>
                </a:solidFill>
                <a:latin typeface="source-serif-pro"/>
              </a:rPr>
              <a:t>.</a:t>
            </a:r>
            <a:endParaRPr lang="it-IT" sz="1800" b="0" i="0" dirty="0">
              <a:solidFill>
                <a:schemeClr val="bg1"/>
              </a:solidFill>
              <a:effectLst/>
              <a:latin typeface="source-serif-pro"/>
            </a:endParaRPr>
          </a:p>
        </p:txBody>
      </p:sp>
      <p:pic>
        <p:nvPicPr>
          <p:cNvPr id="18" name="Immagine 17">
            <a:extLst>
              <a:ext uri="{FF2B5EF4-FFF2-40B4-BE49-F238E27FC236}">
                <a16:creationId xmlns:a16="http://schemas.microsoft.com/office/drawing/2014/main" id="{0944F5A1-31A9-4943-B794-5922CB6E3421}"/>
              </a:ext>
            </a:extLst>
          </p:cNvPr>
          <p:cNvPicPr>
            <a:picLocks noChangeAspect="1"/>
          </p:cNvPicPr>
          <p:nvPr/>
        </p:nvPicPr>
        <p:blipFill>
          <a:blip r:embed="rId6"/>
          <a:stretch>
            <a:fillRect/>
          </a:stretch>
        </p:blipFill>
        <p:spPr>
          <a:xfrm>
            <a:off x="460244" y="1956919"/>
            <a:ext cx="4229878" cy="3053258"/>
          </a:xfrm>
          <a:prstGeom prst="rect">
            <a:avLst/>
          </a:prstGeom>
        </p:spPr>
      </p:pic>
      <p:sp>
        <p:nvSpPr>
          <p:cNvPr id="19" name="CasellaDiTesto 18">
            <a:extLst>
              <a:ext uri="{FF2B5EF4-FFF2-40B4-BE49-F238E27FC236}">
                <a16:creationId xmlns:a16="http://schemas.microsoft.com/office/drawing/2014/main" id="{88085DBD-DA5C-9955-A6F7-C9E1299C0E1B}"/>
              </a:ext>
            </a:extLst>
          </p:cNvPr>
          <p:cNvSpPr txBox="1"/>
          <p:nvPr/>
        </p:nvSpPr>
        <p:spPr>
          <a:xfrm>
            <a:off x="5102941" y="1154162"/>
            <a:ext cx="5782200" cy="646331"/>
          </a:xfrm>
          <a:prstGeom prst="rect">
            <a:avLst/>
          </a:prstGeom>
          <a:noFill/>
        </p:spPr>
        <p:txBody>
          <a:bodyPr wrap="square">
            <a:spAutoFit/>
          </a:bodyPr>
          <a:lstStyle/>
          <a:p>
            <a:pPr marL="0" indent="0">
              <a:buNone/>
            </a:pPr>
            <a:r>
              <a:rPr lang="it-IT" sz="1800" b="0" i="0" dirty="0">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1864110"/>
            <a:ext cx="5782200" cy="646331"/>
          </a:xfrm>
          <a:prstGeom prst="rect">
            <a:avLst/>
          </a:prstGeom>
          <a:noFill/>
        </p:spPr>
        <p:txBody>
          <a:bodyPr wrap="square">
            <a:spAutoFit/>
          </a:bodyPr>
          <a:lstStyle/>
          <a:p>
            <a:pPr marL="0" indent="0">
              <a:buNone/>
            </a:pPr>
            <a:r>
              <a:rPr lang="it-IT" sz="1800" b="0" i="0" dirty="0">
                <a:effectLst/>
                <a:latin typeface="source-serif-pro"/>
              </a:rPr>
              <a:t>Per estrarre il valore per il livello di pooling dobbiamo campionare alcuni dati da esso</a:t>
            </a:r>
            <a:r>
              <a:rPr lang="it-IT" sz="1800" dirty="0">
                <a:latin typeface="source-serif-pro"/>
              </a:rPr>
              <a:t>.</a:t>
            </a:r>
          </a:p>
        </p:txBody>
      </p:sp>
    </p:spTree>
    <p:extLst>
      <p:ext uri="{BB962C8B-B14F-4D97-AF65-F5344CB8AC3E}">
        <p14:creationId xmlns:p14="http://schemas.microsoft.com/office/powerpoint/2010/main" val="328353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1015662"/>
            <a:ext cx="5782200" cy="160053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pic>
        <p:nvPicPr>
          <p:cNvPr id="18" name="Immagine 17">
            <a:extLst>
              <a:ext uri="{FF2B5EF4-FFF2-40B4-BE49-F238E27FC236}">
                <a16:creationId xmlns:a16="http://schemas.microsoft.com/office/drawing/2014/main" id="{0944F5A1-31A9-4943-B794-5922CB6E3421}"/>
              </a:ext>
            </a:extLst>
          </p:cNvPr>
          <p:cNvPicPr>
            <a:picLocks noChangeAspect="1"/>
          </p:cNvPicPr>
          <p:nvPr/>
        </p:nvPicPr>
        <p:blipFill>
          <a:blip r:embed="rId6"/>
          <a:stretch>
            <a:fillRect/>
          </a:stretch>
        </p:blipFill>
        <p:spPr>
          <a:xfrm>
            <a:off x="460244" y="1956919"/>
            <a:ext cx="4229878" cy="3053258"/>
          </a:xfrm>
          <a:prstGeom prst="rect">
            <a:avLst/>
          </a:prstGeom>
        </p:spPr>
      </p:pic>
      <p:sp>
        <p:nvSpPr>
          <p:cNvPr id="19" name="CasellaDiTesto 18">
            <a:extLst>
              <a:ext uri="{FF2B5EF4-FFF2-40B4-BE49-F238E27FC236}">
                <a16:creationId xmlns:a16="http://schemas.microsoft.com/office/drawing/2014/main" id="{88085DBD-DA5C-9955-A6F7-C9E1299C0E1B}"/>
              </a:ext>
            </a:extLst>
          </p:cNvPr>
          <p:cNvSpPr txBox="1"/>
          <p:nvPr/>
        </p:nvSpPr>
        <p:spPr>
          <a:xfrm>
            <a:off x="5102941" y="1154162"/>
            <a:ext cx="5782200" cy="646331"/>
          </a:xfrm>
          <a:prstGeom prst="rect">
            <a:avLst/>
          </a:prstGeom>
          <a:noFill/>
        </p:spPr>
        <p:txBody>
          <a:bodyPr wrap="square">
            <a:spAutoFit/>
          </a:bodyPr>
          <a:lstStyle/>
          <a:p>
            <a:pPr marL="0" indent="0">
              <a:buNone/>
            </a:pPr>
            <a:r>
              <a:rPr lang="it-IT" sz="1800" b="0" i="0" dirty="0">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1864110"/>
            <a:ext cx="5782200" cy="646331"/>
          </a:xfrm>
          <a:prstGeom prst="rect">
            <a:avLst/>
          </a:prstGeom>
          <a:noFill/>
        </p:spPr>
        <p:txBody>
          <a:bodyPr wrap="square">
            <a:spAutoFit/>
          </a:bodyPr>
          <a:lstStyle/>
          <a:p>
            <a:pPr marL="0" indent="0">
              <a:buNone/>
            </a:pPr>
            <a:r>
              <a:rPr lang="it-IT" sz="1800" b="0" i="0" dirty="0">
                <a:effectLst/>
                <a:latin typeface="source-serif-pro"/>
              </a:rPr>
              <a:t>Per estrarre il valore per il livello di pooling dobbiamo campionare alcuni dati da esso</a:t>
            </a:r>
            <a:r>
              <a:rPr lang="it-IT" sz="1800" dirty="0">
                <a:latin typeface="source-serif-pro"/>
              </a:rPr>
              <a:t>.</a:t>
            </a:r>
          </a:p>
        </p:txBody>
      </p:sp>
      <p:sp>
        <p:nvSpPr>
          <p:cNvPr id="4" name="CasellaDiTesto 3">
            <a:extLst>
              <a:ext uri="{FF2B5EF4-FFF2-40B4-BE49-F238E27FC236}">
                <a16:creationId xmlns:a16="http://schemas.microsoft.com/office/drawing/2014/main" id="{4DFA64D7-F744-6D63-D9DD-9FDA5C41C083}"/>
              </a:ext>
            </a:extLst>
          </p:cNvPr>
          <p:cNvSpPr txBox="1"/>
          <p:nvPr/>
        </p:nvSpPr>
        <p:spPr>
          <a:xfrm>
            <a:off x="5102941" y="2591806"/>
            <a:ext cx="5633087" cy="1200329"/>
          </a:xfrm>
          <a:prstGeom prst="rect">
            <a:avLst/>
          </a:prstGeom>
          <a:noFill/>
        </p:spPr>
        <p:txBody>
          <a:bodyPr wrap="square">
            <a:spAutoFit/>
          </a:bodyPr>
          <a:lstStyle/>
          <a:p>
            <a:pPr marL="0" indent="0">
              <a:buNone/>
            </a:pPr>
            <a:r>
              <a:rPr lang="it-IT" sz="1800" dirty="0">
                <a:latin typeface="source-serif-pro"/>
              </a:rPr>
              <a:t>Consideriamo 4 punti di campionamento (punti geometrici), è </a:t>
            </a:r>
            <a:r>
              <a:rPr lang="it-IT" sz="1800" b="0" i="0" dirty="0">
                <a:effectLst/>
                <a:latin typeface="source-serif-pro"/>
              </a:rPr>
              <a:t>possibile calcolare la posizione di ciascuno di questi punti </a:t>
            </a:r>
            <a:r>
              <a:rPr lang="it-IT" sz="1800" i="0" dirty="0">
                <a:effectLst/>
                <a:latin typeface="source-serif-pro"/>
              </a:rPr>
              <a:t>dividendo l'altezza e la larghezza della casella per 3.</a:t>
            </a:r>
            <a:endParaRPr lang="it-IT" sz="1800" dirty="0"/>
          </a:p>
        </p:txBody>
      </p:sp>
    </p:spTree>
    <p:extLst>
      <p:ext uri="{BB962C8B-B14F-4D97-AF65-F5344CB8AC3E}">
        <p14:creationId xmlns:p14="http://schemas.microsoft.com/office/powerpoint/2010/main" val="149838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1015661"/>
            <a:ext cx="5782200" cy="285783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pic>
        <p:nvPicPr>
          <p:cNvPr id="18" name="Immagine 17">
            <a:extLst>
              <a:ext uri="{FF2B5EF4-FFF2-40B4-BE49-F238E27FC236}">
                <a16:creationId xmlns:a16="http://schemas.microsoft.com/office/drawing/2014/main" id="{0944F5A1-31A9-4943-B794-5922CB6E3421}"/>
              </a:ext>
            </a:extLst>
          </p:cNvPr>
          <p:cNvPicPr>
            <a:picLocks noChangeAspect="1"/>
          </p:cNvPicPr>
          <p:nvPr/>
        </p:nvPicPr>
        <p:blipFill>
          <a:blip r:embed="rId6"/>
          <a:stretch>
            <a:fillRect/>
          </a:stretch>
        </p:blipFill>
        <p:spPr>
          <a:xfrm>
            <a:off x="460244" y="1956919"/>
            <a:ext cx="4229878" cy="3053258"/>
          </a:xfrm>
          <a:prstGeom prst="rect">
            <a:avLst/>
          </a:prstGeom>
        </p:spPr>
      </p:pic>
      <p:sp>
        <p:nvSpPr>
          <p:cNvPr id="19" name="CasellaDiTesto 18">
            <a:extLst>
              <a:ext uri="{FF2B5EF4-FFF2-40B4-BE49-F238E27FC236}">
                <a16:creationId xmlns:a16="http://schemas.microsoft.com/office/drawing/2014/main" id="{88085DBD-DA5C-9955-A6F7-C9E1299C0E1B}"/>
              </a:ext>
            </a:extLst>
          </p:cNvPr>
          <p:cNvSpPr txBox="1"/>
          <p:nvPr/>
        </p:nvSpPr>
        <p:spPr>
          <a:xfrm>
            <a:off x="5102941" y="1154162"/>
            <a:ext cx="5782200" cy="646331"/>
          </a:xfrm>
          <a:prstGeom prst="rect">
            <a:avLst/>
          </a:prstGeom>
          <a:noFill/>
        </p:spPr>
        <p:txBody>
          <a:bodyPr wrap="square">
            <a:spAutoFit/>
          </a:bodyPr>
          <a:lstStyle/>
          <a:p>
            <a:pPr marL="0" indent="0">
              <a:buNone/>
            </a:pPr>
            <a:r>
              <a:rPr lang="it-IT" sz="1800" b="0" i="0" dirty="0">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1864110"/>
            <a:ext cx="5782200" cy="646331"/>
          </a:xfrm>
          <a:prstGeom prst="rect">
            <a:avLst/>
          </a:prstGeom>
          <a:noFill/>
        </p:spPr>
        <p:txBody>
          <a:bodyPr wrap="square">
            <a:spAutoFit/>
          </a:bodyPr>
          <a:lstStyle/>
          <a:p>
            <a:pPr marL="0" indent="0">
              <a:buNone/>
            </a:pPr>
            <a:r>
              <a:rPr lang="it-IT" sz="1800" b="0" i="0" dirty="0">
                <a:effectLst/>
                <a:latin typeface="source-serif-pro"/>
              </a:rPr>
              <a:t>Per estrarre il valore per il livello di pooling dobbiamo campionare alcuni dati da esso</a:t>
            </a:r>
            <a:r>
              <a:rPr lang="it-IT" sz="1800" dirty="0">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2591806"/>
            <a:ext cx="5633087" cy="1200329"/>
          </a:xfrm>
          <a:prstGeom prst="rect">
            <a:avLst/>
          </a:prstGeom>
          <a:noFill/>
        </p:spPr>
        <p:txBody>
          <a:bodyPr wrap="square">
            <a:spAutoFit/>
          </a:bodyPr>
          <a:lstStyle/>
          <a:p>
            <a:pPr marL="0" indent="0">
              <a:buNone/>
            </a:pPr>
            <a:r>
              <a:rPr lang="it-IT" sz="1800" dirty="0">
                <a:latin typeface="source-serif-pro"/>
              </a:rPr>
              <a:t>Consideriamo 4 punti di campionamento (punti geometrici), è </a:t>
            </a:r>
            <a:r>
              <a:rPr lang="it-IT" sz="1800" b="0" i="0" dirty="0">
                <a:effectLst/>
                <a:latin typeface="source-serif-pro"/>
              </a:rPr>
              <a:t>possibile calcolare la posizione di ciascuno di questi punti </a:t>
            </a:r>
            <a:r>
              <a:rPr lang="it-IT" sz="1800" i="0" dirty="0">
                <a:effectLst/>
                <a:latin typeface="source-serif-pro"/>
              </a:rPr>
              <a:t>dividendo l'altezza e la larghezza della casella per 3.</a:t>
            </a:r>
            <a:endParaRPr lang="it-IT" sz="1800" dirty="0"/>
          </a:p>
        </p:txBody>
      </p:sp>
      <p:sp>
        <p:nvSpPr>
          <p:cNvPr id="4" name="CasellaDiTesto 3">
            <a:extLst>
              <a:ext uri="{FF2B5EF4-FFF2-40B4-BE49-F238E27FC236}">
                <a16:creationId xmlns:a16="http://schemas.microsoft.com/office/drawing/2014/main" id="{A347597A-A5A1-4CAD-CBA0-9393E95B0732}"/>
              </a:ext>
            </a:extLst>
          </p:cNvPr>
          <p:cNvSpPr txBox="1"/>
          <p:nvPr/>
        </p:nvSpPr>
        <p:spPr>
          <a:xfrm>
            <a:off x="5102940" y="3968926"/>
            <a:ext cx="5633087" cy="923330"/>
          </a:xfrm>
          <a:prstGeom prst="rect">
            <a:avLst/>
          </a:prstGeom>
          <a:noFill/>
        </p:spPr>
        <p:txBody>
          <a:bodyPr wrap="square">
            <a:spAutoFit/>
          </a:bodyPr>
          <a:lstStyle/>
          <a:p>
            <a:r>
              <a:rPr lang="it-IT" sz="1800" dirty="0">
                <a:latin typeface="source-serif-pro"/>
              </a:rPr>
              <a:t>Q</a:t>
            </a:r>
            <a:r>
              <a:rPr lang="it-IT" sz="1800" b="0" i="0" dirty="0">
                <a:effectLst/>
                <a:latin typeface="source-serif-pro"/>
              </a:rPr>
              <a:t>uando abbiamo i 4 punti per ciascuna casella, possiamo applicare l'interpolazione bilineare ai dati campione per ognuno di essa.</a:t>
            </a:r>
          </a:p>
        </p:txBody>
      </p:sp>
    </p:spTree>
    <p:extLst>
      <p:ext uri="{BB962C8B-B14F-4D97-AF65-F5344CB8AC3E}">
        <p14:creationId xmlns:p14="http://schemas.microsoft.com/office/powerpoint/2010/main" val="2465908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3784261"/>
            <a:ext cx="5782200" cy="127324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154162"/>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186411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2591806"/>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pic>
        <p:nvPicPr>
          <p:cNvPr id="4" name="Immagine 3">
            <a:extLst>
              <a:ext uri="{FF2B5EF4-FFF2-40B4-BE49-F238E27FC236}">
                <a16:creationId xmlns:a16="http://schemas.microsoft.com/office/drawing/2014/main" id="{D928E084-D258-0931-81F5-F5A503C23A34}"/>
              </a:ext>
            </a:extLst>
          </p:cNvPr>
          <p:cNvPicPr>
            <a:picLocks noChangeAspect="1"/>
          </p:cNvPicPr>
          <p:nvPr/>
        </p:nvPicPr>
        <p:blipFill>
          <a:blip r:embed="rId6"/>
          <a:stretch>
            <a:fillRect/>
          </a:stretch>
        </p:blipFill>
        <p:spPr>
          <a:xfrm>
            <a:off x="304625" y="1956919"/>
            <a:ext cx="4376478" cy="3053258"/>
          </a:xfrm>
          <a:prstGeom prst="rect">
            <a:avLst/>
          </a:prstGeom>
        </p:spPr>
      </p:pic>
      <p:sp>
        <p:nvSpPr>
          <p:cNvPr id="5" name="CasellaDiTesto 4">
            <a:extLst>
              <a:ext uri="{FF2B5EF4-FFF2-40B4-BE49-F238E27FC236}">
                <a16:creationId xmlns:a16="http://schemas.microsoft.com/office/drawing/2014/main" id="{3E8F8680-6DB5-46AA-1F58-CCF8131C8478}"/>
              </a:ext>
            </a:extLst>
          </p:cNvPr>
          <p:cNvSpPr txBox="1"/>
          <p:nvPr/>
        </p:nvSpPr>
        <p:spPr>
          <a:xfrm>
            <a:off x="5102940" y="3968926"/>
            <a:ext cx="5633087" cy="923330"/>
          </a:xfrm>
          <a:prstGeom prst="rect">
            <a:avLst/>
          </a:prstGeom>
          <a:noFill/>
        </p:spPr>
        <p:txBody>
          <a:bodyPr wrap="square">
            <a:spAutoFit/>
          </a:bodyPr>
          <a:lstStyle/>
          <a:p>
            <a:r>
              <a:rPr lang="it-IT" sz="1800" dirty="0">
                <a:latin typeface="source-serif-pro"/>
              </a:rPr>
              <a:t>Q</a:t>
            </a:r>
            <a:r>
              <a:rPr lang="it-IT" sz="1800" b="0" i="0" dirty="0">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4984590"/>
            <a:ext cx="5633087" cy="923330"/>
          </a:xfrm>
          <a:prstGeom prst="rect">
            <a:avLst/>
          </a:prstGeom>
          <a:noFill/>
        </p:spPr>
        <p:txBody>
          <a:bodyPr wrap="square">
            <a:spAutoFit/>
          </a:bodyPr>
          <a:lstStyle/>
          <a:p>
            <a:r>
              <a:rPr lang="it-IT" sz="1800" dirty="0">
                <a:latin typeface="source-serif-pro"/>
              </a:rPr>
              <a:t>Per ognuno dei 4 punti di ciascuna casella, considero i</a:t>
            </a:r>
            <a:r>
              <a:rPr lang="it-IT" sz="1800" b="0" i="0" dirty="0">
                <a:effectLst/>
                <a:latin typeface="source-serif-pro"/>
              </a:rPr>
              <a:t>l centro più vicino della cella in alto a sinistra Q11, in basso a sinistra Q12, in alto a destra Q21, in basso a destra Q22.</a:t>
            </a:r>
            <a:endParaRPr lang="it-IT" sz="1800" dirty="0"/>
          </a:p>
        </p:txBody>
      </p:sp>
      <p:pic>
        <p:nvPicPr>
          <p:cNvPr id="7" name="Immagine 6">
            <a:extLst>
              <a:ext uri="{FF2B5EF4-FFF2-40B4-BE49-F238E27FC236}">
                <a16:creationId xmlns:a16="http://schemas.microsoft.com/office/drawing/2014/main" id="{3D609ECB-6061-F6CD-6DF5-F4483674256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903002" y="2323505"/>
            <a:ext cx="1237016" cy="910232"/>
          </a:xfrm>
          <a:prstGeom prst="rect">
            <a:avLst/>
          </a:prstGeom>
        </p:spPr>
      </p:pic>
      <p:pic>
        <p:nvPicPr>
          <p:cNvPr id="10" name="Immagine 9">
            <a:extLst>
              <a:ext uri="{FF2B5EF4-FFF2-40B4-BE49-F238E27FC236}">
                <a16:creationId xmlns:a16="http://schemas.microsoft.com/office/drawing/2014/main" id="{5266366A-857A-921D-039E-19F97753226E}"/>
              </a:ext>
            </a:extLst>
          </p:cNvPr>
          <p:cNvPicPr>
            <a:picLocks noChangeAspect="1"/>
          </p:cNvPicPr>
          <p:nvPr/>
        </p:nvPicPr>
        <p:blipFill>
          <a:blip r:embed="rId9"/>
          <a:stretch>
            <a:fillRect/>
          </a:stretch>
        </p:blipFill>
        <p:spPr>
          <a:xfrm>
            <a:off x="304625" y="6930952"/>
            <a:ext cx="4474569" cy="437170"/>
          </a:xfrm>
          <a:prstGeom prst="rect">
            <a:avLst/>
          </a:prstGeom>
        </p:spPr>
      </p:pic>
      <p:pic>
        <p:nvPicPr>
          <p:cNvPr id="13" name="Immagine 12">
            <a:extLst>
              <a:ext uri="{FF2B5EF4-FFF2-40B4-BE49-F238E27FC236}">
                <a16:creationId xmlns:a16="http://schemas.microsoft.com/office/drawing/2014/main" id="{5DA57B7B-99C7-99EE-05F0-2A9F16F4ABC6}"/>
              </a:ext>
            </a:extLst>
          </p:cNvPr>
          <p:cNvPicPr>
            <a:picLocks noChangeAspect="1"/>
          </p:cNvPicPr>
          <p:nvPr/>
        </p:nvPicPr>
        <p:blipFill>
          <a:blip r:embed="rId10"/>
          <a:stretch>
            <a:fillRect/>
          </a:stretch>
        </p:blipFill>
        <p:spPr>
          <a:xfrm>
            <a:off x="304625" y="7453554"/>
            <a:ext cx="6077813" cy="338328"/>
          </a:xfrm>
          <a:prstGeom prst="rect">
            <a:avLst/>
          </a:prstGeom>
        </p:spPr>
      </p:pic>
    </p:spTree>
    <p:extLst>
      <p:ext uri="{BB962C8B-B14F-4D97-AF65-F5344CB8AC3E}">
        <p14:creationId xmlns:p14="http://schemas.microsoft.com/office/powerpoint/2010/main" val="386311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31242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005840" y="3649980"/>
            <a:ext cx="792480" cy="70866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2901E45-C6A9-905E-E7C3-3FD5E5B60B6C}"/>
              </a:ext>
            </a:extLst>
          </p:cNvPr>
          <p:cNvSpPr txBox="1"/>
          <p:nvPr/>
        </p:nvSpPr>
        <p:spPr>
          <a:xfrm>
            <a:off x="833624"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Calibri" panose="020F0502020204030204"/>
                <a:ea typeface="+mn-ea"/>
                <a:cs typeface="+mn-cs"/>
              </a:rPr>
              <a:t>E’ un Task di Computer Vision che consiste nell’identificare e separare i diversi oggetti presenti nell’immagine, rilevandone i confini e assegnandogli una label unica.</a:t>
            </a:r>
            <a:endParaRPr lang="it-IT" sz="2400" dirty="0">
              <a:latin typeface="Calibri" panose="020F0502020204030204"/>
            </a:endParaRPr>
          </a:p>
        </p:txBody>
      </p:sp>
    </p:spTree>
    <p:extLst>
      <p:ext uri="{BB962C8B-B14F-4D97-AF65-F5344CB8AC3E}">
        <p14:creationId xmlns:p14="http://schemas.microsoft.com/office/powerpoint/2010/main" val="192924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3784261"/>
            <a:ext cx="5782200" cy="2400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154162"/>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186411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2591806"/>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pic>
        <p:nvPicPr>
          <p:cNvPr id="4" name="Immagine 3">
            <a:extLst>
              <a:ext uri="{FF2B5EF4-FFF2-40B4-BE49-F238E27FC236}">
                <a16:creationId xmlns:a16="http://schemas.microsoft.com/office/drawing/2014/main" id="{D928E084-D258-0931-81F5-F5A503C23A34}"/>
              </a:ext>
            </a:extLst>
          </p:cNvPr>
          <p:cNvPicPr>
            <a:picLocks noChangeAspect="1"/>
          </p:cNvPicPr>
          <p:nvPr/>
        </p:nvPicPr>
        <p:blipFill>
          <a:blip r:embed="rId6"/>
          <a:stretch>
            <a:fillRect/>
          </a:stretch>
        </p:blipFill>
        <p:spPr>
          <a:xfrm>
            <a:off x="304625" y="1956919"/>
            <a:ext cx="4376478" cy="3053258"/>
          </a:xfrm>
          <a:prstGeom prst="rect">
            <a:avLst/>
          </a:prstGeom>
        </p:spPr>
      </p:pic>
      <p:sp>
        <p:nvSpPr>
          <p:cNvPr id="5" name="CasellaDiTesto 4">
            <a:extLst>
              <a:ext uri="{FF2B5EF4-FFF2-40B4-BE49-F238E27FC236}">
                <a16:creationId xmlns:a16="http://schemas.microsoft.com/office/drawing/2014/main" id="{3E8F8680-6DB5-46AA-1F58-CCF8131C8478}"/>
              </a:ext>
            </a:extLst>
          </p:cNvPr>
          <p:cNvSpPr txBox="1"/>
          <p:nvPr/>
        </p:nvSpPr>
        <p:spPr>
          <a:xfrm>
            <a:off x="5102940" y="3968926"/>
            <a:ext cx="5633087" cy="923330"/>
          </a:xfrm>
          <a:prstGeom prst="rect">
            <a:avLst/>
          </a:prstGeom>
          <a:noFill/>
        </p:spPr>
        <p:txBody>
          <a:bodyPr wrap="square">
            <a:spAutoFit/>
          </a:bodyPr>
          <a:lstStyle/>
          <a:p>
            <a:r>
              <a:rPr lang="it-IT" sz="1800" dirty="0">
                <a:latin typeface="source-serif-pro"/>
              </a:rPr>
              <a:t>Q</a:t>
            </a:r>
            <a:r>
              <a:rPr lang="it-IT" sz="1800" b="0" i="0" dirty="0">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4984590"/>
            <a:ext cx="5633087" cy="923330"/>
          </a:xfrm>
          <a:prstGeom prst="rect">
            <a:avLst/>
          </a:prstGeom>
          <a:noFill/>
        </p:spPr>
        <p:txBody>
          <a:bodyPr wrap="square">
            <a:spAutoFit/>
          </a:bodyPr>
          <a:lstStyle/>
          <a:p>
            <a:r>
              <a:rPr lang="it-IT" sz="1800" dirty="0">
                <a:latin typeface="source-serif-pro"/>
              </a:rPr>
              <a:t>Per ognuno dei 4 punti di ciascuna casella, considero i</a:t>
            </a:r>
            <a:r>
              <a:rPr lang="it-IT" sz="1800" b="0" i="0" dirty="0">
                <a:effectLst/>
                <a:latin typeface="source-serif-pro"/>
              </a:rPr>
              <a:t>l centro più vicino della cella in alto a sinistra Q11, in basso a sinistra Q12, in alto a destra Q21, in basso a destra Q22.</a:t>
            </a:r>
            <a:endParaRPr lang="it-IT" sz="1800" dirty="0"/>
          </a:p>
        </p:txBody>
      </p:sp>
      <p:pic>
        <p:nvPicPr>
          <p:cNvPr id="7" name="Immagine 6">
            <a:extLst>
              <a:ext uri="{FF2B5EF4-FFF2-40B4-BE49-F238E27FC236}">
                <a16:creationId xmlns:a16="http://schemas.microsoft.com/office/drawing/2014/main" id="{CAB86B41-F6EE-312C-9166-B20B3A903CB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234949" y="1831932"/>
            <a:ext cx="4474569" cy="3292517"/>
          </a:xfrm>
          <a:prstGeom prst="rect">
            <a:avLst/>
          </a:prstGeom>
        </p:spPr>
      </p:pic>
      <p:pic>
        <p:nvPicPr>
          <p:cNvPr id="9" name="Immagine 8">
            <a:extLst>
              <a:ext uri="{FF2B5EF4-FFF2-40B4-BE49-F238E27FC236}">
                <a16:creationId xmlns:a16="http://schemas.microsoft.com/office/drawing/2014/main" id="{4B4C7298-CE63-741F-4AC8-1F2B56E83A8B}"/>
              </a:ext>
            </a:extLst>
          </p:cNvPr>
          <p:cNvPicPr>
            <a:picLocks noChangeAspect="1"/>
          </p:cNvPicPr>
          <p:nvPr/>
        </p:nvPicPr>
        <p:blipFill>
          <a:blip r:embed="rId9"/>
          <a:stretch>
            <a:fillRect/>
          </a:stretch>
        </p:blipFill>
        <p:spPr>
          <a:xfrm>
            <a:off x="304625" y="5794302"/>
            <a:ext cx="4474569" cy="437170"/>
          </a:xfrm>
          <a:prstGeom prst="rect">
            <a:avLst/>
          </a:prstGeom>
        </p:spPr>
      </p:pic>
      <p:pic>
        <p:nvPicPr>
          <p:cNvPr id="10" name="Immagine 9">
            <a:extLst>
              <a:ext uri="{FF2B5EF4-FFF2-40B4-BE49-F238E27FC236}">
                <a16:creationId xmlns:a16="http://schemas.microsoft.com/office/drawing/2014/main" id="{09C24B13-D1AE-8288-FB10-8FA08A1B46EA}"/>
              </a:ext>
            </a:extLst>
          </p:cNvPr>
          <p:cNvPicPr>
            <a:picLocks noChangeAspect="1"/>
          </p:cNvPicPr>
          <p:nvPr/>
        </p:nvPicPr>
        <p:blipFill>
          <a:blip r:embed="rId10"/>
          <a:stretch>
            <a:fillRect/>
          </a:stretch>
        </p:blipFill>
        <p:spPr>
          <a:xfrm>
            <a:off x="304625" y="6316904"/>
            <a:ext cx="6077813" cy="338328"/>
          </a:xfrm>
          <a:prstGeom prst="rect">
            <a:avLst/>
          </a:prstGeom>
        </p:spPr>
      </p:pic>
      <p:sp>
        <p:nvSpPr>
          <p:cNvPr id="13" name="CasellaDiTesto 12">
            <a:extLst>
              <a:ext uri="{FF2B5EF4-FFF2-40B4-BE49-F238E27FC236}">
                <a16:creationId xmlns:a16="http://schemas.microsoft.com/office/drawing/2014/main" id="{DF44690F-F235-EC5E-71E0-6B536FA69272}"/>
              </a:ext>
            </a:extLst>
          </p:cNvPr>
          <p:cNvSpPr txBox="1"/>
          <p:nvPr/>
        </p:nvSpPr>
        <p:spPr>
          <a:xfrm>
            <a:off x="10856039" y="5124449"/>
            <a:ext cx="5633087" cy="646331"/>
          </a:xfrm>
          <a:prstGeom prst="rect">
            <a:avLst/>
          </a:prstGeom>
          <a:noFill/>
        </p:spPr>
        <p:txBody>
          <a:bodyPr wrap="square">
            <a:spAutoFit/>
          </a:bodyPr>
          <a:lstStyle/>
          <a:p>
            <a:r>
              <a:rPr lang="it-IT" dirty="0"/>
              <a:t>Questa operazione di interpolazione va ripetuta per ciascuno dei 4 punti geometrici appartenenti alla casella</a:t>
            </a:r>
          </a:p>
        </p:txBody>
      </p:sp>
    </p:spTree>
    <p:extLst>
      <p:ext uri="{BB962C8B-B14F-4D97-AF65-F5344CB8AC3E}">
        <p14:creationId xmlns:p14="http://schemas.microsoft.com/office/powerpoint/2010/main" val="18401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3784261"/>
            <a:ext cx="5782200" cy="2400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487438"/>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77749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1074156"/>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sp>
        <p:nvSpPr>
          <p:cNvPr id="5" name="CasellaDiTesto 4">
            <a:extLst>
              <a:ext uri="{FF2B5EF4-FFF2-40B4-BE49-F238E27FC236}">
                <a16:creationId xmlns:a16="http://schemas.microsoft.com/office/drawing/2014/main" id="{3E8F8680-6DB5-46AA-1F58-CCF8131C8478}"/>
              </a:ext>
            </a:extLst>
          </p:cNvPr>
          <p:cNvSpPr txBox="1"/>
          <p:nvPr/>
        </p:nvSpPr>
        <p:spPr>
          <a:xfrm>
            <a:off x="5102940" y="2267126"/>
            <a:ext cx="5633087" cy="923330"/>
          </a:xfrm>
          <a:prstGeom prst="rect">
            <a:avLst/>
          </a:prstGeom>
          <a:noFill/>
        </p:spPr>
        <p:txBody>
          <a:bodyPr wrap="square">
            <a:spAutoFit/>
          </a:bodyPr>
          <a:lstStyle/>
          <a:p>
            <a:r>
              <a:rPr lang="it-IT" sz="1800" dirty="0">
                <a:solidFill>
                  <a:schemeClr val="bg1"/>
                </a:solidFill>
                <a:latin typeface="source-serif-pro"/>
              </a:rPr>
              <a:t>Q</a:t>
            </a:r>
            <a:r>
              <a:rPr lang="it-IT" sz="1800" b="0" i="0" dirty="0">
                <a:solidFill>
                  <a:schemeClr val="bg1"/>
                </a:solidFill>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3905090"/>
            <a:ext cx="5633087" cy="923330"/>
          </a:xfrm>
          <a:prstGeom prst="rect">
            <a:avLst/>
          </a:prstGeom>
          <a:noFill/>
        </p:spPr>
        <p:txBody>
          <a:bodyPr wrap="square">
            <a:spAutoFit/>
          </a:bodyPr>
          <a:lstStyle/>
          <a:p>
            <a:r>
              <a:rPr lang="it-IT" sz="1800" dirty="0">
                <a:latin typeface="source-serif-pro"/>
              </a:rPr>
              <a:t>Per ognuno dei 4 punti di ciascuna casella, considero i</a:t>
            </a:r>
            <a:r>
              <a:rPr lang="it-IT" sz="1800" b="0" i="0" dirty="0">
                <a:effectLst/>
                <a:latin typeface="source-serif-pro"/>
              </a:rPr>
              <a:t>l centro più vicino della cella in alto a sinistra Q11, in basso a sinistra Q12, in alto a destra Q21, in basso a destra Q22.</a:t>
            </a:r>
            <a:endParaRPr lang="it-IT" sz="1800" dirty="0"/>
          </a:p>
        </p:txBody>
      </p:sp>
      <p:pic>
        <p:nvPicPr>
          <p:cNvPr id="9" name="Immagine 8">
            <a:extLst>
              <a:ext uri="{FF2B5EF4-FFF2-40B4-BE49-F238E27FC236}">
                <a16:creationId xmlns:a16="http://schemas.microsoft.com/office/drawing/2014/main" id="{4B4C7298-CE63-741F-4AC8-1F2B56E83A8B}"/>
              </a:ext>
            </a:extLst>
          </p:cNvPr>
          <p:cNvPicPr>
            <a:picLocks noChangeAspect="1"/>
          </p:cNvPicPr>
          <p:nvPr/>
        </p:nvPicPr>
        <p:blipFill>
          <a:blip r:embed="rId6"/>
          <a:stretch>
            <a:fillRect/>
          </a:stretch>
        </p:blipFill>
        <p:spPr>
          <a:xfrm>
            <a:off x="304625" y="5794302"/>
            <a:ext cx="4474569" cy="437170"/>
          </a:xfrm>
          <a:prstGeom prst="rect">
            <a:avLst/>
          </a:prstGeom>
        </p:spPr>
      </p:pic>
      <p:pic>
        <p:nvPicPr>
          <p:cNvPr id="10" name="Immagine 9">
            <a:extLst>
              <a:ext uri="{FF2B5EF4-FFF2-40B4-BE49-F238E27FC236}">
                <a16:creationId xmlns:a16="http://schemas.microsoft.com/office/drawing/2014/main" id="{09C24B13-D1AE-8288-FB10-8FA08A1B46EA}"/>
              </a:ext>
            </a:extLst>
          </p:cNvPr>
          <p:cNvPicPr>
            <a:picLocks noChangeAspect="1"/>
          </p:cNvPicPr>
          <p:nvPr/>
        </p:nvPicPr>
        <p:blipFill>
          <a:blip r:embed="rId7"/>
          <a:stretch>
            <a:fillRect/>
          </a:stretch>
        </p:blipFill>
        <p:spPr>
          <a:xfrm>
            <a:off x="304625" y="6316904"/>
            <a:ext cx="6077813" cy="338328"/>
          </a:xfrm>
          <a:prstGeom prst="rect">
            <a:avLst/>
          </a:prstGeom>
        </p:spPr>
      </p:pic>
      <p:sp>
        <p:nvSpPr>
          <p:cNvPr id="13" name="CasellaDiTesto 12">
            <a:extLst>
              <a:ext uri="{FF2B5EF4-FFF2-40B4-BE49-F238E27FC236}">
                <a16:creationId xmlns:a16="http://schemas.microsoft.com/office/drawing/2014/main" id="{8A4E6A05-55E1-767F-A6C6-0721F321696E}"/>
              </a:ext>
            </a:extLst>
          </p:cNvPr>
          <p:cNvSpPr txBox="1"/>
          <p:nvPr/>
        </p:nvSpPr>
        <p:spPr>
          <a:xfrm>
            <a:off x="5102939" y="5124449"/>
            <a:ext cx="5633087" cy="646331"/>
          </a:xfrm>
          <a:prstGeom prst="rect">
            <a:avLst/>
          </a:prstGeom>
          <a:noFill/>
        </p:spPr>
        <p:txBody>
          <a:bodyPr wrap="square">
            <a:spAutoFit/>
          </a:bodyPr>
          <a:lstStyle/>
          <a:p>
            <a:r>
              <a:rPr lang="it-IT" dirty="0"/>
              <a:t>Questa operazione di interpolazione va ripetuta per ciascuno dei 4 punti geometrici appartenenti alla casella</a:t>
            </a:r>
          </a:p>
        </p:txBody>
      </p:sp>
      <p:pic>
        <p:nvPicPr>
          <p:cNvPr id="14" name="Immagine 13">
            <a:extLst>
              <a:ext uri="{FF2B5EF4-FFF2-40B4-BE49-F238E27FC236}">
                <a16:creationId xmlns:a16="http://schemas.microsoft.com/office/drawing/2014/main" id="{C7481666-A51A-798D-5A8A-47670563C8D9}"/>
              </a:ext>
            </a:extLst>
          </p:cNvPr>
          <p:cNvPicPr>
            <a:picLocks noChangeAspect="1"/>
          </p:cNvPicPr>
          <p:nvPr/>
        </p:nvPicPr>
        <p:blipFill>
          <a:blip r:embed="rId8"/>
          <a:stretch>
            <a:fillRect/>
          </a:stretch>
        </p:blipFill>
        <p:spPr>
          <a:xfrm>
            <a:off x="234948" y="1819248"/>
            <a:ext cx="4498451" cy="2581302"/>
          </a:xfrm>
          <a:prstGeom prst="rect">
            <a:avLst/>
          </a:prstGeom>
        </p:spPr>
      </p:pic>
    </p:spTree>
    <p:extLst>
      <p:ext uri="{BB962C8B-B14F-4D97-AF65-F5344CB8AC3E}">
        <p14:creationId xmlns:p14="http://schemas.microsoft.com/office/powerpoint/2010/main" val="302206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3784261"/>
            <a:ext cx="5782200" cy="2400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487438"/>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77749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1074156"/>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sp>
        <p:nvSpPr>
          <p:cNvPr id="5" name="CasellaDiTesto 4">
            <a:extLst>
              <a:ext uri="{FF2B5EF4-FFF2-40B4-BE49-F238E27FC236}">
                <a16:creationId xmlns:a16="http://schemas.microsoft.com/office/drawing/2014/main" id="{3E8F8680-6DB5-46AA-1F58-CCF8131C8478}"/>
              </a:ext>
            </a:extLst>
          </p:cNvPr>
          <p:cNvSpPr txBox="1"/>
          <p:nvPr/>
        </p:nvSpPr>
        <p:spPr>
          <a:xfrm>
            <a:off x="5102940" y="2267126"/>
            <a:ext cx="5633087" cy="923330"/>
          </a:xfrm>
          <a:prstGeom prst="rect">
            <a:avLst/>
          </a:prstGeom>
          <a:noFill/>
        </p:spPr>
        <p:txBody>
          <a:bodyPr wrap="square">
            <a:spAutoFit/>
          </a:bodyPr>
          <a:lstStyle/>
          <a:p>
            <a:r>
              <a:rPr lang="it-IT" sz="1800" dirty="0">
                <a:solidFill>
                  <a:schemeClr val="bg1"/>
                </a:solidFill>
                <a:latin typeface="source-serif-pro"/>
              </a:rPr>
              <a:t>Q</a:t>
            </a:r>
            <a:r>
              <a:rPr lang="it-IT" sz="1800" b="0" i="0" dirty="0">
                <a:solidFill>
                  <a:schemeClr val="bg1"/>
                </a:solidFill>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3905090"/>
            <a:ext cx="5633087" cy="923330"/>
          </a:xfrm>
          <a:prstGeom prst="rect">
            <a:avLst/>
          </a:prstGeom>
          <a:noFill/>
        </p:spPr>
        <p:txBody>
          <a:bodyPr wrap="square">
            <a:spAutoFit/>
          </a:bodyPr>
          <a:lstStyle/>
          <a:p>
            <a:r>
              <a:rPr lang="it-IT" sz="1800" dirty="0">
                <a:latin typeface="source-serif-pro"/>
              </a:rPr>
              <a:t>Per ognuno dei 4 punti di ciascuna casella, considero i</a:t>
            </a:r>
            <a:r>
              <a:rPr lang="it-IT" sz="1800" b="0" i="0" dirty="0">
                <a:effectLst/>
                <a:latin typeface="source-serif-pro"/>
              </a:rPr>
              <a:t>l centro più vicino della cella in alto a sinistra Q11, in basso a sinistra Q12, in alto a destra Q21, in basso a destra Q22.</a:t>
            </a:r>
            <a:endParaRPr lang="it-IT" sz="1800" dirty="0"/>
          </a:p>
        </p:txBody>
      </p:sp>
      <p:pic>
        <p:nvPicPr>
          <p:cNvPr id="9" name="Immagine 8">
            <a:extLst>
              <a:ext uri="{FF2B5EF4-FFF2-40B4-BE49-F238E27FC236}">
                <a16:creationId xmlns:a16="http://schemas.microsoft.com/office/drawing/2014/main" id="{4B4C7298-CE63-741F-4AC8-1F2B56E83A8B}"/>
              </a:ext>
            </a:extLst>
          </p:cNvPr>
          <p:cNvPicPr>
            <a:picLocks noChangeAspect="1"/>
          </p:cNvPicPr>
          <p:nvPr/>
        </p:nvPicPr>
        <p:blipFill>
          <a:blip r:embed="rId6"/>
          <a:stretch>
            <a:fillRect/>
          </a:stretch>
        </p:blipFill>
        <p:spPr>
          <a:xfrm>
            <a:off x="304625" y="5794302"/>
            <a:ext cx="4474569" cy="437170"/>
          </a:xfrm>
          <a:prstGeom prst="rect">
            <a:avLst/>
          </a:prstGeom>
        </p:spPr>
      </p:pic>
      <p:pic>
        <p:nvPicPr>
          <p:cNvPr id="10" name="Immagine 9">
            <a:extLst>
              <a:ext uri="{FF2B5EF4-FFF2-40B4-BE49-F238E27FC236}">
                <a16:creationId xmlns:a16="http://schemas.microsoft.com/office/drawing/2014/main" id="{09C24B13-D1AE-8288-FB10-8FA08A1B46EA}"/>
              </a:ext>
            </a:extLst>
          </p:cNvPr>
          <p:cNvPicPr>
            <a:picLocks noChangeAspect="1"/>
          </p:cNvPicPr>
          <p:nvPr/>
        </p:nvPicPr>
        <p:blipFill>
          <a:blip r:embed="rId7"/>
          <a:stretch>
            <a:fillRect/>
          </a:stretch>
        </p:blipFill>
        <p:spPr>
          <a:xfrm>
            <a:off x="304625" y="6316904"/>
            <a:ext cx="6077813" cy="338328"/>
          </a:xfrm>
          <a:prstGeom prst="rect">
            <a:avLst/>
          </a:prstGeom>
        </p:spPr>
      </p:pic>
      <p:sp>
        <p:nvSpPr>
          <p:cNvPr id="13" name="CasellaDiTesto 12">
            <a:extLst>
              <a:ext uri="{FF2B5EF4-FFF2-40B4-BE49-F238E27FC236}">
                <a16:creationId xmlns:a16="http://schemas.microsoft.com/office/drawing/2014/main" id="{8A4E6A05-55E1-767F-A6C6-0721F321696E}"/>
              </a:ext>
            </a:extLst>
          </p:cNvPr>
          <p:cNvSpPr txBox="1"/>
          <p:nvPr/>
        </p:nvSpPr>
        <p:spPr>
          <a:xfrm>
            <a:off x="5102939" y="5124449"/>
            <a:ext cx="5633087" cy="646331"/>
          </a:xfrm>
          <a:prstGeom prst="rect">
            <a:avLst/>
          </a:prstGeom>
          <a:noFill/>
        </p:spPr>
        <p:txBody>
          <a:bodyPr wrap="square">
            <a:spAutoFit/>
          </a:bodyPr>
          <a:lstStyle/>
          <a:p>
            <a:r>
              <a:rPr lang="it-IT" dirty="0"/>
              <a:t>Questa operazione di interpolazione va ripetuta per ciascuno dei 4 punti geometrici appartenenti alla casella</a:t>
            </a:r>
          </a:p>
        </p:txBody>
      </p:sp>
      <p:pic>
        <p:nvPicPr>
          <p:cNvPr id="4" name="Immagine 3">
            <a:extLst>
              <a:ext uri="{FF2B5EF4-FFF2-40B4-BE49-F238E27FC236}">
                <a16:creationId xmlns:a16="http://schemas.microsoft.com/office/drawing/2014/main" id="{C705734D-F822-34D2-AAF6-28DDDFA78939}"/>
              </a:ext>
            </a:extLst>
          </p:cNvPr>
          <p:cNvPicPr>
            <a:picLocks noChangeAspect="1"/>
          </p:cNvPicPr>
          <p:nvPr/>
        </p:nvPicPr>
        <p:blipFill>
          <a:blip r:embed="rId8"/>
          <a:stretch>
            <a:fillRect/>
          </a:stretch>
        </p:blipFill>
        <p:spPr>
          <a:xfrm>
            <a:off x="234947" y="1840378"/>
            <a:ext cx="4306058" cy="3117588"/>
          </a:xfrm>
          <a:prstGeom prst="rect">
            <a:avLst/>
          </a:prstGeom>
        </p:spPr>
      </p:pic>
    </p:spTree>
    <p:extLst>
      <p:ext uri="{BB962C8B-B14F-4D97-AF65-F5344CB8AC3E}">
        <p14:creationId xmlns:p14="http://schemas.microsoft.com/office/powerpoint/2010/main" val="242417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3784261"/>
            <a:ext cx="5782200" cy="2400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487438"/>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77749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1074156"/>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sp>
        <p:nvSpPr>
          <p:cNvPr id="5" name="CasellaDiTesto 4">
            <a:extLst>
              <a:ext uri="{FF2B5EF4-FFF2-40B4-BE49-F238E27FC236}">
                <a16:creationId xmlns:a16="http://schemas.microsoft.com/office/drawing/2014/main" id="{3E8F8680-6DB5-46AA-1F58-CCF8131C8478}"/>
              </a:ext>
            </a:extLst>
          </p:cNvPr>
          <p:cNvSpPr txBox="1"/>
          <p:nvPr/>
        </p:nvSpPr>
        <p:spPr>
          <a:xfrm>
            <a:off x="5102940" y="2267126"/>
            <a:ext cx="5633087" cy="923330"/>
          </a:xfrm>
          <a:prstGeom prst="rect">
            <a:avLst/>
          </a:prstGeom>
          <a:noFill/>
        </p:spPr>
        <p:txBody>
          <a:bodyPr wrap="square">
            <a:spAutoFit/>
          </a:bodyPr>
          <a:lstStyle/>
          <a:p>
            <a:r>
              <a:rPr lang="it-IT" sz="1800" dirty="0">
                <a:solidFill>
                  <a:schemeClr val="bg1"/>
                </a:solidFill>
                <a:latin typeface="source-serif-pro"/>
              </a:rPr>
              <a:t>Q</a:t>
            </a:r>
            <a:r>
              <a:rPr lang="it-IT" sz="1800" b="0" i="0" dirty="0">
                <a:solidFill>
                  <a:schemeClr val="bg1"/>
                </a:solidFill>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3905090"/>
            <a:ext cx="5633087" cy="923330"/>
          </a:xfrm>
          <a:prstGeom prst="rect">
            <a:avLst/>
          </a:prstGeom>
          <a:noFill/>
        </p:spPr>
        <p:txBody>
          <a:bodyPr wrap="square">
            <a:spAutoFit/>
          </a:bodyPr>
          <a:lstStyle/>
          <a:p>
            <a:r>
              <a:rPr lang="it-IT" sz="1800" dirty="0">
                <a:latin typeface="source-serif-pro"/>
              </a:rPr>
              <a:t>Per ognuno dei 4 punti di ciascuna casella, considero i</a:t>
            </a:r>
            <a:r>
              <a:rPr lang="it-IT" sz="1800" b="0" i="0" dirty="0">
                <a:effectLst/>
                <a:latin typeface="source-serif-pro"/>
              </a:rPr>
              <a:t>l centro più vicino della cella in alto a sinistra Q11, in basso a sinistra Q12, in alto a destra Q21, in basso a destra Q22.</a:t>
            </a:r>
            <a:endParaRPr lang="it-IT" sz="1800" dirty="0"/>
          </a:p>
        </p:txBody>
      </p:sp>
      <p:pic>
        <p:nvPicPr>
          <p:cNvPr id="9" name="Immagine 8">
            <a:extLst>
              <a:ext uri="{FF2B5EF4-FFF2-40B4-BE49-F238E27FC236}">
                <a16:creationId xmlns:a16="http://schemas.microsoft.com/office/drawing/2014/main" id="{4B4C7298-CE63-741F-4AC8-1F2B56E83A8B}"/>
              </a:ext>
            </a:extLst>
          </p:cNvPr>
          <p:cNvPicPr>
            <a:picLocks noChangeAspect="1"/>
          </p:cNvPicPr>
          <p:nvPr/>
        </p:nvPicPr>
        <p:blipFill>
          <a:blip r:embed="rId6"/>
          <a:stretch>
            <a:fillRect/>
          </a:stretch>
        </p:blipFill>
        <p:spPr>
          <a:xfrm>
            <a:off x="304625" y="5794302"/>
            <a:ext cx="4474569" cy="437170"/>
          </a:xfrm>
          <a:prstGeom prst="rect">
            <a:avLst/>
          </a:prstGeom>
        </p:spPr>
      </p:pic>
      <p:pic>
        <p:nvPicPr>
          <p:cNvPr id="10" name="Immagine 9">
            <a:extLst>
              <a:ext uri="{FF2B5EF4-FFF2-40B4-BE49-F238E27FC236}">
                <a16:creationId xmlns:a16="http://schemas.microsoft.com/office/drawing/2014/main" id="{09C24B13-D1AE-8288-FB10-8FA08A1B46EA}"/>
              </a:ext>
            </a:extLst>
          </p:cNvPr>
          <p:cNvPicPr>
            <a:picLocks noChangeAspect="1"/>
          </p:cNvPicPr>
          <p:nvPr/>
        </p:nvPicPr>
        <p:blipFill>
          <a:blip r:embed="rId7"/>
          <a:stretch>
            <a:fillRect/>
          </a:stretch>
        </p:blipFill>
        <p:spPr>
          <a:xfrm>
            <a:off x="304625" y="6316904"/>
            <a:ext cx="6077813" cy="338328"/>
          </a:xfrm>
          <a:prstGeom prst="rect">
            <a:avLst/>
          </a:prstGeom>
        </p:spPr>
      </p:pic>
      <p:sp>
        <p:nvSpPr>
          <p:cNvPr id="13" name="CasellaDiTesto 12">
            <a:extLst>
              <a:ext uri="{FF2B5EF4-FFF2-40B4-BE49-F238E27FC236}">
                <a16:creationId xmlns:a16="http://schemas.microsoft.com/office/drawing/2014/main" id="{8A4E6A05-55E1-767F-A6C6-0721F321696E}"/>
              </a:ext>
            </a:extLst>
          </p:cNvPr>
          <p:cNvSpPr txBox="1"/>
          <p:nvPr/>
        </p:nvSpPr>
        <p:spPr>
          <a:xfrm>
            <a:off x="5102939" y="5124449"/>
            <a:ext cx="5633087" cy="646331"/>
          </a:xfrm>
          <a:prstGeom prst="rect">
            <a:avLst/>
          </a:prstGeom>
          <a:noFill/>
        </p:spPr>
        <p:txBody>
          <a:bodyPr wrap="square">
            <a:spAutoFit/>
          </a:bodyPr>
          <a:lstStyle/>
          <a:p>
            <a:r>
              <a:rPr lang="it-IT" dirty="0"/>
              <a:t>Questa operazione di interpolazione va ripetuta per ciascuno dei 4 punti geometrici appartenenti alla casella</a:t>
            </a:r>
          </a:p>
        </p:txBody>
      </p:sp>
      <p:pic>
        <p:nvPicPr>
          <p:cNvPr id="7" name="Immagine 6">
            <a:extLst>
              <a:ext uri="{FF2B5EF4-FFF2-40B4-BE49-F238E27FC236}">
                <a16:creationId xmlns:a16="http://schemas.microsoft.com/office/drawing/2014/main" id="{455197FA-D543-C903-23AF-B29643627A76}"/>
              </a:ext>
            </a:extLst>
          </p:cNvPr>
          <p:cNvPicPr>
            <a:picLocks noChangeAspect="1"/>
          </p:cNvPicPr>
          <p:nvPr/>
        </p:nvPicPr>
        <p:blipFill>
          <a:blip r:embed="rId8"/>
          <a:stretch>
            <a:fillRect/>
          </a:stretch>
        </p:blipFill>
        <p:spPr>
          <a:xfrm>
            <a:off x="234946" y="1827454"/>
            <a:ext cx="4628585" cy="2630246"/>
          </a:xfrm>
          <a:prstGeom prst="rect">
            <a:avLst/>
          </a:prstGeom>
        </p:spPr>
      </p:pic>
    </p:spTree>
    <p:extLst>
      <p:ext uri="{BB962C8B-B14F-4D97-AF65-F5344CB8AC3E}">
        <p14:creationId xmlns:p14="http://schemas.microsoft.com/office/powerpoint/2010/main" val="91873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4953828" y="3784261"/>
            <a:ext cx="5782200" cy="240063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487438"/>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77749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1074156"/>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sp>
        <p:nvSpPr>
          <p:cNvPr id="5" name="CasellaDiTesto 4">
            <a:extLst>
              <a:ext uri="{FF2B5EF4-FFF2-40B4-BE49-F238E27FC236}">
                <a16:creationId xmlns:a16="http://schemas.microsoft.com/office/drawing/2014/main" id="{3E8F8680-6DB5-46AA-1F58-CCF8131C8478}"/>
              </a:ext>
            </a:extLst>
          </p:cNvPr>
          <p:cNvSpPr txBox="1"/>
          <p:nvPr/>
        </p:nvSpPr>
        <p:spPr>
          <a:xfrm>
            <a:off x="5102940" y="2267126"/>
            <a:ext cx="5633087" cy="923330"/>
          </a:xfrm>
          <a:prstGeom prst="rect">
            <a:avLst/>
          </a:prstGeom>
          <a:noFill/>
        </p:spPr>
        <p:txBody>
          <a:bodyPr wrap="square">
            <a:spAutoFit/>
          </a:bodyPr>
          <a:lstStyle/>
          <a:p>
            <a:r>
              <a:rPr lang="it-IT" sz="1800" dirty="0">
                <a:solidFill>
                  <a:schemeClr val="bg1"/>
                </a:solidFill>
                <a:latin typeface="source-serif-pro"/>
              </a:rPr>
              <a:t>Q</a:t>
            </a:r>
            <a:r>
              <a:rPr lang="it-IT" sz="1800" b="0" i="0" dirty="0">
                <a:solidFill>
                  <a:schemeClr val="bg1"/>
                </a:solidFill>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3905090"/>
            <a:ext cx="5633087" cy="923330"/>
          </a:xfrm>
          <a:prstGeom prst="rect">
            <a:avLst/>
          </a:prstGeom>
          <a:noFill/>
        </p:spPr>
        <p:txBody>
          <a:bodyPr wrap="square">
            <a:spAutoFit/>
          </a:bodyPr>
          <a:lstStyle/>
          <a:p>
            <a:r>
              <a:rPr lang="it-IT" sz="1800" dirty="0">
                <a:latin typeface="source-serif-pro"/>
              </a:rPr>
              <a:t>Per ognuno dei 4 punti di ciascuna casella, considero i</a:t>
            </a:r>
            <a:r>
              <a:rPr lang="it-IT" sz="1800" b="0" i="0" dirty="0">
                <a:effectLst/>
                <a:latin typeface="source-serif-pro"/>
              </a:rPr>
              <a:t>l centro più vicino della cella in alto a sinistra Q11, in basso a sinistra Q12, in alto a destra Q21, in basso a destra Q22.</a:t>
            </a:r>
            <a:endParaRPr lang="it-IT" sz="1800" dirty="0"/>
          </a:p>
        </p:txBody>
      </p:sp>
      <p:pic>
        <p:nvPicPr>
          <p:cNvPr id="9" name="Immagine 8">
            <a:extLst>
              <a:ext uri="{FF2B5EF4-FFF2-40B4-BE49-F238E27FC236}">
                <a16:creationId xmlns:a16="http://schemas.microsoft.com/office/drawing/2014/main" id="{4B4C7298-CE63-741F-4AC8-1F2B56E83A8B}"/>
              </a:ext>
            </a:extLst>
          </p:cNvPr>
          <p:cNvPicPr>
            <a:picLocks noChangeAspect="1"/>
          </p:cNvPicPr>
          <p:nvPr/>
        </p:nvPicPr>
        <p:blipFill>
          <a:blip r:embed="rId6"/>
          <a:stretch>
            <a:fillRect/>
          </a:stretch>
        </p:blipFill>
        <p:spPr>
          <a:xfrm>
            <a:off x="304625" y="5794302"/>
            <a:ext cx="4474569" cy="437170"/>
          </a:xfrm>
          <a:prstGeom prst="rect">
            <a:avLst/>
          </a:prstGeom>
        </p:spPr>
      </p:pic>
      <p:pic>
        <p:nvPicPr>
          <p:cNvPr id="10" name="Immagine 9">
            <a:extLst>
              <a:ext uri="{FF2B5EF4-FFF2-40B4-BE49-F238E27FC236}">
                <a16:creationId xmlns:a16="http://schemas.microsoft.com/office/drawing/2014/main" id="{09C24B13-D1AE-8288-FB10-8FA08A1B46EA}"/>
              </a:ext>
            </a:extLst>
          </p:cNvPr>
          <p:cNvPicPr>
            <a:picLocks noChangeAspect="1"/>
          </p:cNvPicPr>
          <p:nvPr/>
        </p:nvPicPr>
        <p:blipFill>
          <a:blip r:embed="rId7"/>
          <a:stretch>
            <a:fillRect/>
          </a:stretch>
        </p:blipFill>
        <p:spPr>
          <a:xfrm>
            <a:off x="304625" y="6316904"/>
            <a:ext cx="6077813" cy="338328"/>
          </a:xfrm>
          <a:prstGeom prst="rect">
            <a:avLst/>
          </a:prstGeom>
        </p:spPr>
      </p:pic>
      <p:sp>
        <p:nvSpPr>
          <p:cNvPr id="13" name="CasellaDiTesto 12">
            <a:extLst>
              <a:ext uri="{FF2B5EF4-FFF2-40B4-BE49-F238E27FC236}">
                <a16:creationId xmlns:a16="http://schemas.microsoft.com/office/drawing/2014/main" id="{8A4E6A05-55E1-767F-A6C6-0721F321696E}"/>
              </a:ext>
            </a:extLst>
          </p:cNvPr>
          <p:cNvSpPr txBox="1"/>
          <p:nvPr/>
        </p:nvSpPr>
        <p:spPr>
          <a:xfrm>
            <a:off x="5102939" y="5124449"/>
            <a:ext cx="5633087" cy="646331"/>
          </a:xfrm>
          <a:prstGeom prst="rect">
            <a:avLst/>
          </a:prstGeom>
          <a:noFill/>
        </p:spPr>
        <p:txBody>
          <a:bodyPr wrap="square">
            <a:spAutoFit/>
          </a:bodyPr>
          <a:lstStyle/>
          <a:p>
            <a:r>
              <a:rPr lang="it-IT" dirty="0"/>
              <a:t>Questa operazione di interpolazione va ripetuta per ciascuno dei 4 punti geometrici appartenenti alla casella</a:t>
            </a:r>
          </a:p>
        </p:txBody>
      </p:sp>
      <p:pic>
        <p:nvPicPr>
          <p:cNvPr id="4" name="Immagine 3">
            <a:extLst>
              <a:ext uri="{FF2B5EF4-FFF2-40B4-BE49-F238E27FC236}">
                <a16:creationId xmlns:a16="http://schemas.microsoft.com/office/drawing/2014/main" id="{73C0B50E-A1D2-D2CD-A8EF-D32D59D20286}"/>
              </a:ext>
            </a:extLst>
          </p:cNvPr>
          <p:cNvPicPr>
            <a:picLocks noChangeAspect="1"/>
          </p:cNvPicPr>
          <p:nvPr/>
        </p:nvPicPr>
        <p:blipFill>
          <a:blip r:embed="rId8"/>
          <a:stretch>
            <a:fillRect/>
          </a:stretch>
        </p:blipFill>
        <p:spPr>
          <a:xfrm>
            <a:off x="241294" y="1449922"/>
            <a:ext cx="4474568" cy="3426660"/>
          </a:xfrm>
          <a:prstGeom prst="rect">
            <a:avLst/>
          </a:prstGeom>
        </p:spPr>
      </p:pic>
    </p:spTree>
    <p:extLst>
      <p:ext uri="{BB962C8B-B14F-4D97-AF65-F5344CB8AC3E}">
        <p14:creationId xmlns:p14="http://schemas.microsoft.com/office/powerpoint/2010/main" val="1681916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318417" y="1024096"/>
            <a:ext cx="5682333" cy="832673"/>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19" name="CasellaDiTesto 18">
            <a:extLst>
              <a:ext uri="{FF2B5EF4-FFF2-40B4-BE49-F238E27FC236}">
                <a16:creationId xmlns:a16="http://schemas.microsoft.com/office/drawing/2014/main" id="{88085DBD-DA5C-9955-A6F7-C9E1299C0E1B}"/>
              </a:ext>
            </a:extLst>
          </p:cNvPr>
          <p:cNvSpPr txBox="1"/>
          <p:nvPr/>
        </p:nvSpPr>
        <p:spPr>
          <a:xfrm>
            <a:off x="5102941" y="-1487438"/>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Il primo riquadro (in alto a sinistra) copre 6 diverse celle della griglia.</a:t>
            </a:r>
          </a:p>
        </p:txBody>
      </p:sp>
      <p:sp>
        <p:nvSpPr>
          <p:cNvPr id="20" name="CasellaDiTesto 19">
            <a:extLst>
              <a:ext uri="{FF2B5EF4-FFF2-40B4-BE49-F238E27FC236}">
                <a16:creationId xmlns:a16="http://schemas.microsoft.com/office/drawing/2014/main" id="{B176DBC2-E84C-744F-D07F-7B635238AF3E}"/>
              </a:ext>
            </a:extLst>
          </p:cNvPr>
          <p:cNvSpPr txBox="1"/>
          <p:nvPr/>
        </p:nvSpPr>
        <p:spPr>
          <a:xfrm>
            <a:off x="5102941" y="-777490"/>
            <a:ext cx="5782200" cy="646331"/>
          </a:xfrm>
          <a:prstGeom prst="rect">
            <a:avLst/>
          </a:prstGeom>
          <a:noFill/>
        </p:spPr>
        <p:txBody>
          <a:bodyPr wrap="square">
            <a:spAutoFit/>
          </a:bodyPr>
          <a:lstStyle/>
          <a:p>
            <a:pPr marL="0" indent="0">
              <a:buNone/>
            </a:pPr>
            <a:r>
              <a:rPr lang="it-IT" sz="1800" b="0" i="0" dirty="0">
                <a:solidFill>
                  <a:schemeClr val="bg1"/>
                </a:solidFill>
                <a:effectLst/>
                <a:latin typeface="source-serif-pro"/>
              </a:rPr>
              <a:t>Per estrarre il valore per il livello di pooling dobbiamo campionare alcuni dati da esso</a:t>
            </a:r>
            <a:r>
              <a:rPr lang="it-IT" sz="1800" dirty="0">
                <a:solidFill>
                  <a:schemeClr val="bg1"/>
                </a:solidFill>
                <a:latin typeface="source-serif-pro"/>
              </a:rPr>
              <a:t>.</a:t>
            </a:r>
          </a:p>
        </p:txBody>
      </p:sp>
      <p:sp>
        <p:nvSpPr>
          <p:cNvPr id="2" name="CasellaDiTesto 1">
            <a:extLst>
              <a:ext uri="{FF2B5EF4-FFF2-40B4-BE49-F238E27FC236}">
                <a16:creationId xmlns:a16="http://schemas.microsoft.com/office/drawing/2014/main" id="{55283EA8-A360-706D-1EB9-133D5A76BF35}"/>
              </a:ext>
            </a:extLst>
          </p:cNvPr>
          <p:cNvSpPr txBox="1"/>
          <p:nvPr/>
        </p:nvSpPr>
        <p:spPr>
          <a:xfrm>
            <a:off x="5102941" y="-4869444"/>
            <a:ext cx="5633087" cy="1200329"/>
          </a:xfrm>
          <a:prstGeom prst="rect">
            <a:avLst/>
          </a:prstGeom>
          <a:noFill/>
        </p:spPr>
        <p:txBody>
          <a:bodyPr wrap="square">
            <a:spAutoFit/>
          </a:bodyPr>
          <a:lstStyle/>
          <a:p>
            <a:pPr marL="0" indent="0">
              <a:buNone/>
            </a:pPr>
            <a:r>
              <a:rPr lang="it-IT" sz="1800" dirty="0">
                <a:solidFill>
                  <a:schemeClr val="bg1"/>
                </a:solidFill>
                <a:latin typeface="source-serif-pro"/>
              </a:rPr>
              <a:t>Consideriamo 4 punti di campionamento (punti geometrici), è </a:t>
            </a:r>
            <a:r>
              <a:rPr lang="it-IT" sz="1800" b="0" i="0" dirty="0">
                <a:solidFill>
                  <a:schemeClr val="bg1"/>
                </a:solidFill>
                <a:effectLst/>
                <a:latin typeface="source-serif-pro"/>
              </a:rPr>
              <a:t>possibile calcolare la posizione di ciascuno di questi punti </a:t>
            </a:r>
            <a:r>
              <a:rPr lang="it-IT" sz="1800" i="0" dirty="0">
                <a:solidFill>
                  <a:schemeClr val="bg1"/>
                </a:solidFill>
                <a:effectLst/>
                <a:latin typeface="source-serif-pro"/>
              </a:rPr>
              <a:t>dividendo l'altezza e la larghezza della casella per 3.</a:t>
            </a:r>
            <a:endParaRPr lang="it-IT" sz="1800" dirty="0">
              <a:solidFill>
                <a:schemeClr val="bg1"/>
              </a:solidFill>
            </a:endParaRPr>
          </a:p>
        </p:txBody>
      </p:sp>
      <p:sp>
        <p:nvSpPr>
          <p:cNvPr id="5" name="CasellaDiTesto 4">
            <a:extLst>
              <a:ext uri="{FF2B5EF4-FFF2-40B4-BE49-F238E27FC236}">
                <a16:creationId xmlns:a16="http://schemas.microsoft.com/office/drawing/2014/main" id="{3E8F8680-6DB5-46AA-1F58-CCF8131C8478}"/>
              </a:ext>
            </a:extLst>
          </p:cNvPr>
          <p:cNvSpPr txBox="1"/>
          <p:nvPr/>
        </p:nvSpPr>
        <p:spPr>
          <a:xfrm>
            <a:off x="5102940" y="-3676474"/>
            <a:ext cx="5633087" cy="923330"/>
          </a:xfrm>
          <a:prstGeom prst="rect">
            <a:avLst/>
          </a:prstGeom>
          <a:noFill/>
        </p:spPr>
        <p:txBody>
          <a:bodyPr wrap="square">
            <a:spAutoFit/>
          </a:bodyPr>
          <a:lstStyle/>
          <a:p>
            <a:r>
              <a:rPr lang="it-IT" sz="1800" dirty="0">
                <a:solidFill>
                  <a:schemeClr val="bg1"/>
                </a:solidFill>
                <a:latin typeface="source-serif-pro"/>
              </a:rPr>
              <a:t>Q</a:t>
            </a:r>
            <a:r>
              <a:rPr lang="it-IT" sz="1800" b="0" i="0" dirty="0">
                <a:solidFill>
                  <a:schemeClr val="bg1"/>
                </a:solidFill>
                <a:effectLst/>
                <a:latin typeface="source-serif-pro"/>
              </a:rPr>
              <a:t>uando abbiamo i 4 punti per ciascuna casella, possiamo applicare l'interpolazione bilineare ai dati campione per ognuno di essa.</a:t>
            </a:r>
          </a:p>
        </p:txBody>
      </p:sp>
      <p:sp>
        <p:nvSpPr>
          <p:cNvPr id="6" name="CasellaDiTesto 5">
            <a:extLst>
              <a:ext uri="{FF2B5EF4-FFF2-40B4-BE49-F238E27FC236}">
                <a16:creationId xmlns:a16="http://schemas.microsoft.com/office/drawing/2014/main" id="{B012FA50-F291-3CB6-1086-86F8F1754F6B}"/>
              </a:ext>
            </a:extLst>
          </p:cNvPr>
          <p:cNvSpPr txBox="1"/>
          <p:nvPr/>
        </p:nvSpPr>
        <p:spPr>
          <a:xfrm>
            <a:off x="5102939" y="-2038510"/>
            <a:ext cx="5633087" cy="923330"/>
          </a:xfrm>
          <a:prstGeom prst="rect">
            <a:avLst/>
          </a:prstGeom>
          <a:noFill/>
        </p:spPr>
        <p:txBody>
          <a:bodyPr wrap="square">
            <a:spAutoFit/>
          </a:bodyPr>
          <a:lstStyle/>
          <a:p>
            <a:r>
              <a:rPr lang="it-IT" sz="1800" dirty="0">
                <a:solidFill>
                  <a:schemeClr val="bg1"/>
                </a:solidFill>
                <a:latin typeface="source-serif-pro"/>
              </a:rPr>
              <a:t>Per ognuno dei 4 punti di ciascuna casella, considero i</a:t>
            </a:r>
            <a:r>
              <a:rPr lang="it-IT" sz="1800" b="0" i="0" dirty="0">
                <a:solidFill>
                  <a:schemeClr val="bg1"/>
                </a:solidFill>
                <a:effectLst/>
                <a:latin typeface="source-serif-pro"/>
              </a:rPr>
              <a:t>l centro più vicino della cella in alto a sinistra Q11, in basso a sinistra Q12, in alto a destra Q21, in basso a destra Q22.</a:t>
            </a:r>
            <a:endParaRPr lang="it-IT" sz="1800" dirty="0">
              <a:solidFill>
                <a:schemeClr val="bg1"/>
              </a:solidFill>
            </a:endParaRPr>
          </a:p>
        </p:txBody>
      </p:sp>
      <p:pic>
        <p:nvPicPr>
          <p:cNvPr id="9" name="Immagine 8">
            <a:extLst>
              <a:ext uri="{FF2B5EF4-FFF2-40B4-BE49-F238E27FC236}">
                <a16:creationId xmlns:a16="http://schemas.microsoft.com/office/drawing/2014/main" id="{4B4C7298-CE63-741F-4AC8-1F2B56E83A8B}"/>
              </a:ext>
            </a:extLst>
          </p:cNvPr>
          <p:cNvPicPr>
            <a:picLocks noChangeAspect="1"/>
          </p:cNvPicPr>
          <p:nvPr/>
        </p:nvPicPr>
        <p:blipFill>
          <a:blip r:embed="rId6"/>
          <a:stretch>
            <a:fillRect/>
          </a:stretch>
        </p:blipFill>
        <p:spPr>
          <a:xfrm>
            <a:off x="304625" y="7172252"/>
            <a:ext cx="4474569" cy="437170"/>
          </a:xfrm>
          <a:prstGeom prst="rect">
            <a:avLst/>
          </a:prstGeom>
        </p:spPr>
      </p:pic>
      <p:pic>
        <p:nvPicPr>
          <p:cNvPr id="10" name="Immagine 9">
            <a:extLst>
              <a:ext uri="{FF2B5EF4-FFF2-40B4-BE49-F238E27FC236}">
                <a16:creationId xmlns:a16="http://schemas.microsoft.com/office/drawing/2014/main" id="{09C24B13-D1AE-8288-FB10-8FA08A1B46EA}"/>
              </a:ext>
            </a:extLst>
          </p:cNvPr>
          <p:cNvPicPr>
            <a:picLocks noChangeAspect="1"/>
          </p:cNvPicPr>
          <p:nvPr/>
        </p:nvPicPr>
        <p:blipFill>
          <a:blip r:embed="rId7"/>
          <a:stretch>
            <a:fillRect/>
          </a:stretch>
        </p:blipFill>
        <p:spPr>
          <a:xfrm>
            <a:off x="304625" y="7694854"/>
            <a:ext cx="6077813" cy="338328"/>
          </a:xfrm>
          <a:prstGeom prst="rect">
            <a:avLst/>
          </a:prstGeom>
        </p:spPr>
      </p:pic>
      <p:sp>
        <p:nvSpPr>
          <p:cNvPr id="13" name="CasellaDiTesto 12">
            <a:extLst>
              <a:ext uri="{FF2B5EF4-FFF2-40B4-BE49-F238E27FC236}">
                <a16:creationId xmlns:a16="http://schemas.microsoft.com/office/drawing/2014/main" id="{8A4E6A05-55E1-767F-A6C6-0721F321696E}"/>
              </a:ext>
            </a:extLst>
          </p:cNvPr>
          <p:cNvSpPr txBox="1"/>
          <p:nvPr/>
        </p:nvSpPr>
        <p:spPr>
          <a:xfrm>
            <a:off x="5102939" y="-819151"/>
            <a:ext cx="5633087" cy="646331"/>
          </a:xfrm>
          <a:prstGeom prst="rect">
            <a:avLst/>
          </a:prstGeom>
          <a:noFill/>
        </p:spPr>
        <p:txBody>
          <a:bodyPr wrap="square">
            <a:spAutoFit/>
          </a:bodyPr>
          <a:lstStyle/>
          <a:p>
            <a:r>
              <a:rPr lang="it-IT" dirty="0">
                <a:solidFill>
                  <a:schemeClr val="bg1"/>
                </a:solidFill>
              </a:rPr>
              <a:t>Questa operazione di interpolazione va ripetuta per ciascuno dei 4 punti geometrici appartenenti alla casella</a:t>
            </a:r>
          </a:p>
        </p:txBody>
      </p:sp>
      <p:pic>
        <p:nvPicPr>
          <p:cNvPr id="4" name="Immagine 3">
            <a:extLst>
              <a:ext uri="{FF2B5EF4-FFF2-40B4-BE49-F238E27FC236}">
                <a16:creationId xmlns:a16="http://schemas.microsoft.com/office/drawing/2014/main" id="{73C0B50E-A1D2-D2CD-A8EF-D32D59D20286}"/>
              </a:ext>
            </a:extLst>
          </p:cNvPr>
          <p:cNvPicPr>
            <a:picLocks noChangeAspect="1"/>
          </p:cNvPicPr>
          <p:nvPr/>
        </p:nvPicPr>
        <p:blipFill>
          <a:blip r:embed="rId8"/>
          <a:stretch>
            <a:fillRect/>
          </a:stretch>
        </p:blipFill>
        <p:spPr>
          <a:xfrm>
            <a:off x="-4813306" y="1449922"/>
            <a:ext cx="4474568" cy="3426660"/>
          </a:xfrm>
          <a:prstGeom prst="rect">
            <a:avLst/>
          </a:prstGeom>
        </p:spPr>
      </p:pic>
      <p:sp>
        <p:nvSpPr>
          <p:cNvPr id="7" name="CasellaDiTesto 6">
            <a:extLst>
              <a:ext uri="{FF2B5EF4-FFF2-40B4-BE49-F238E27FC236}">
                <a16:creationId xmlns:a16="http://schemas.microsoft.com/office/drawing/2014/main" id="{CAEFD18E-7DAC-BB48-504D-439E37923B4B}"/>
              </a:ext>
            </a:extLst>
          </p:cNvPr>
          <p:cNvSpPr txBox="1"/>
          <p:nvPr/>
        </p:nvSpPr>
        <p:spPr>
          <a:xfrm>
            <a:off x="462913" y="1099757"/>
            <a:ext cx="5633087" cy="646331"/>
          </a:xfrm>
          <a:prstGeom prst="rect">
            <a:avLst/>
          </a:prstGeom>
          <a:noFill/>
        </p:spPr>
        <p:txBody>
          <a:bodyPr wrap="square">
            <a:spAutoFit/>
          </a:bodyPr>
          <a:lstStyle/>
          <a:p>
            <a:r>
              <a:rPr lang="it-IT" b="0" i="0" dirty="0">
                <a:effectLst/>
                <a:latin typeface="source-serif-pro"/>
              </a:rPr>
              <a:t>Ora abbiamo calcolato tutti i punti per la casella considerata possiamo applicare il Max Pooling su di essi</a:t>
            </a:r>
            <a:endParaRPr lang="it-IT" dirty="0"/>
          </a:p>
        </p:txBody>
      </p:sp>
    </p:spTree>
    <p:extLst>
      <p:ext uri="{BB962C8B-B14F-4D97-AF65-F5344CB8AC3E}">
        <p14:creationId xmlns:p14="http://schemas.microsoft.com/office/powerpoint/2010/main" val="393575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623217" y="2177162"/>
            <a:ext cx="3948783" cy="3207638"/>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CAEFD18E-7DAC-BB48-504D-439E37923B4B}"/>
              </a:ext>
            </a:extLst>
          </p:cNvPr>
          <p:cNvSpPr txBox="1"/>
          <p:nvPr/>
        </p:nvSpPr>
        <p:spPr>
          <a:xfrm>
            <a:off x="462913" y="1099757"/>
            <a:ext cx="5633087" cy="646331"/>
          </a:xfrm>
          <a:prstGeom prst="rect">
            <a:avLst/>
          </a:prstGeom>
          <a:noFill/>
        </p:spPr>
        <p:txBody>
          <a:bodyPr wrap="square">
            <a:spAutoFit/>
          </a:bodyPr>
          <a:lstStyle/>
          <a:p>
            <a:r>
              <a:rPr lang="it-IT" b="0" i="0" dirty="0">
                <a:solidFill>
                  <a:schemeClr val="bg1"/>
                </a:solidFill>
                <a:effectLst/>
                <a:latin typeface="source-serif-pro"/>
              </a:rPr>
              <a:t>Ora abbiamo calcolato tutti i punti per la casella considerata possiamo applicare il Max Pooling su di essi</a:t>
            </a:r>
            <a:endParaRPr lang="it-IT" dirty="0">
              <a:solidFill>
                <a:schemeClr val="bg1"/>
              </a:solidFill>
            </a:endParaRPr>
          </a:p>
        </p:txBody>
      </p:sp>
    </p:spTree>
    <p:extLst>
      <p:ext uri="{BB962C8B-B14F-4D97-AF65-F5344CB8AC3E}">
        <p14:creationId xmlns:p14="http://schemas.microsoft.com/office/powerpoint/2010/main" val="382818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8" name="Rettangolo con angoli arrotondati 7">
            <a:extLst>
              <a:ext uri="{FF2B5EF4-FFF2-40B4-BE49-F238E27FC236}">
                <a16:creationId xmlns:a16="http://schemas.microsoft.com/office/drawing/2014/main" id="{B0B2E116-CB7A-271F-BC7C-3017A2296E9E}"/>
              </a:ext>
            </a:extLst>
          </p:cNvPr>
          <p:cNvSpPr/>
          <p:nvPr/>
        </p:nvSpPr>
        <p:spPr>
          <a:xfrm>
            <a:off x="623217" y="1985211"/>
            <a:ext cx="4676694" cy="362752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CAEFD18E-7DAC-BB48-504D-439E37923B4B}"/>
              </a:ext>
            </a:extLst>
          </p:cNvPr>
          <p:cNvSpPr txBox="1"/>
          <p:nvPr/>
        </p:nvSpPr>
        <p:spPr>
          <a:xfrm>
            <a:off x="462913" y="1099757"/>
            <a:ext cx="5633087" cy="646331"/>
          </a:xfrm>
          <a:prstGeom prst="rect">
            <a:avLst/>
          </a:prstGeom>
          <a:noFill/>
        </p:spPr>
        <p:txBody>
          <a:bodyPr wrap="square">
            <a:spAutoFit/>
          </a:bodyPr>
          <a:lstStyle/>
          <a:p>
            <a:r>
              <a:rPr lang="it-IT" b="0" i="0" dirty="0">
                <a:solidFill>
                  <a:schemeClr val="bg1"/>
                </a:solidFill>
                <a:effectLst/>
                <a:latin typeface="source-serif-pro"/>
              </a:rPr>
              <a:t>Ora abbiamo calcolato tutti i punti per la casella considerata possiamo applicare il Max Pooling su di essi</a:t>
            </a:r>
            <a:endParaRPr lang="it-IT" dirty="0">
              <a:solidFill>
                <a:schemeClr val="bg1"/>
              </a:solidFill>
            </a:endParaRPr>
          </a:p>
        </p:txBody>
      </p:sp>
      <p:pic>
        <p:nvPicPr>
          <p:cNvPr id="2" name="Immagine 1">
            <a:extLst>
              <a:ext uri="{FF2B5EF4-FFF2-40B4-BE49-F238E27FC236}">
                <a16:creationId xmlns:a16="http://schemas.microsoft.com/office/drawing/2014/main" id="{CDF93AD7-1BDC-8BBB-3BC8-9E8FC1028044}"/>
              </a:ext>
            </a:extLst>
          </p:cNvPr>
          <p:cNvPicPr>
            <a:picLocks noChangeAspect="1"/>
          </p:cNvPicPr>
          <p:nvPr/>
        </p:nvPicPr>
        <p:blipFill>
          <a:blip r:embed="rId6"/>
          <a:stretch>
            <a:fillRect/>
          </a:stretch>
        </p:blipFill>
        <p:spPr>
          <a:xfrm>
            <a:off x="962168" y="2359169"/>
            <a:ext cx="3865959" cy="2790933"/>
          </a:xfrm>
          <a:prstGeom prst="rect">
            <a:avLst/>
          </a:prstGeom>
        </p:spPr>
      </p:pic>
      <p:pic>
        <p:nvPicPr>
          <p:cNvPr id="4" name="Immagine 3">
            <a:extLst>
              <a:ext uri="{FF2B5EF4-FFF2-40B4-BE49-F238E27FC236}">
                <a16:creationId xmlns:a16="http://schemas.microsoft.com/office/drawing/2014/main" id="{D8226E7B-18FB-4321-AFB1-35744172C726}"/>
              </a:ext>
            </a:extLst>
          </p:cNvPr>
          <p:cNvPicPr>
            <a:picLocks noChangeAspect="1"/>
          </p:cNvPicPr>
          <p:nvPr/>
        </p:nvPicPr>
        <p:blipFill>
          <a:blip r:embed="rId7"/>
          <a:stretch>
            <a:fillRect/>
          </a:stretch>
        </p:blipFill>
        <p:spPr>
          <a:xfrm>
            <a:off x="970717" y="2274343"/>
            <a:ext cx="3865959" cy="2960583"/>
          </a:xfrm>
          <a:prstGeom prst="rect">
            <a:avLst/>
          </a:prstGeom>
        </p:spPr>
      </p:pic>
    </p:spTree>
    <p:extLst>
      <p:ext uri="{BB962C8B-B14F-4D97-AF65-F5344CB8AC3E}">
        <p14:creationId xmlns:p14="http://schemas.microsoft.com/office/powerpoint/2010/main" val="105009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66030A47-18C1-0DC3-0A97-C67515D9C44D}"/>
              </a:ext>
            </a:extLst>
          </p:cNvPr>
          <p:cNvSpPr/>
          <p:nvPr/>
        </p:nvSpPr>
        <p:spPr>
          <a:xfrm>
            <a:off x="623217" y="1985211"/>
            <a:ext cx="7702636" cy="362752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CAEFD18E-7DAC-BB48-504D-439E37923B4B}"/>
              </a:ext>
            </a:extLst>
          </p:cNvPr>
          <p:cNvSpPr txBox="1"/>
          <p:nvPr/>
        </p:nvSpPr>
        <p:spPr>
          <a:xfrm>
            <a:off x="462913" y="1099757"/>
            <a:ext cx="5633087" cy="646331"/>
          </a:xfrm>
          <a:prstGeom prst="rect">
            <a:avLst/>
          </a:prstGeom>
          <a:noFill/>
        </p:spPr>
        <p:txBody>
          <a:bodyPr wrap="square">
            <a:spAutoFit/>
          </a:bodyPr>
          <a:lstStyle/>
          <a:p>
            <a:r>
              <a:rPr lang="it-IT" b="0" i="0" dirty="0">
                <a:solidFill>
                  <a:schemeClr val="bg1"/>
                </a:solidFill>
                <a:effectLst/>
                <a:latin typeface="source-serif-pro"/>
              </a:rPr>
              <a:t>Ora abbiamo calcolato tutti i punti per la casella considerata possiamo applicare il Max Pooling su di essi</a:t>
            </a:r>
            <a:endParaRPr lang="it-IT" dirty="0">
              <a:solidFill>
                <a:schemeClr val="bg1"/>
              </a:solidFill>
            </a:endParaRPr>
          </a:p>
        </p:txBody>
      </p:sp>
      <p:pic>
        <p:nvPicPr>
          <p:cNvPr id="2" name="Immagine 1">
            <a:extLst>
              <a:ext uri="{FF2B5EF4-FFF2-40B4-BE49-F238E27FC236}">
                <a16:creationId xmlns:a16="http://schemas.microsoft.com/office/drawing/2014/main" id="{801050B7-36C4-2102-639D-505674EECD74}"/>
              </a:ext>
            </a:extLst>
          </p:cNvPr>
          <p:cNvPicPr>
            <a:picLocks noChangeAspect="1"/>
          </p:cNvPicPr>
          <p:nvPr/>
        </p:nvPicPr>
        <p:blipFill>
          <a:blip r:embed="rId6"/>
          <a:stretch>
            <a:fillRect/>
          </a:stretch>
        </p:blipFill>
        <p:spPr>
          <a:xfrm>
            <a:off x="962168" y="2359169"/>
            <a:ext cx="3865959" cy="2790933"/>
          </a:xfrm>
          <a:prstGeom prst="rect">
            <a:avLst/>
          </a:prstGeom>
        </p:spPr>
      </p:pic>
      <p:pic>
        <p:nvPicPr>
          <p:cNvPr id="14" name="Immagine 13">
            <a:extLst>
              <a:ext uri="{FF2B5EF4-FFF2-40B4-BE49-F238E27FC236}">
                <a16:creationId xmlns:a16="http://schemas.microsoft.com/office/drawing/2014/main" id="{0C5D383D-54D5-A5EE-D0C1-CEC7245C87BE}"/>
              </a:ext>
            </a:extLst>
          </p:cNvPr>
          <p:cNvPicPr>
            <a:picLocks noChangeAspect="1"/>
          </p:cNvPicPr>
          <p:nvPr/>
        </p:nvPicPr>
        <p:blipFill>
          <a:blip r:embed="rId7"/>
          <a:stretch>
            <a:fillRect/>
          </a:stretch>
        </p:blipFill>
        <p:spPr>
          <a:xfrm>
            <a:off x="1439210" y="2646257"/>
            <a:ext cx="1265889" cy="969428"/>
          </a:xfrm>
          <a:prstGeom prst="rect">
            <a:avLst/>
          </a:prstGeom>
        </p:spPr>
      </p:pic>
      <p:pic>
        <p:nvPicPr>
          <p:cNvPr id="5" name="Immagine 4">
            <a:extLst>
              <a:ext uri="{FF2B5EF4-FFF2-40B4-BE49-F238E27FC236}">
                <a16:creationId xmlns:a16="http://schemas.microsoft.com/office/drawing/2014/main" id="{01CAAAB9-F520-FEE3-47EE-1A9DD084BD30}"/>
              </a:ext>
            </a:extLst>
          </p:cNvPr>
          <p:cNvPicPr>
            <a:picLocks noChangeAspect="1"/>
          </p:cNvPicPr>
          <p:nvPr/>
        </p:nvPicPr>
        <p:blipFill>
          <a:blip r:embed="rId8"/>
          <a:stretch>
            <a:fillRect/>
          </a:stretch>
        </p:blipFill>
        <p:spPr>
          <a:xfrm>
            <a:off x="5430147" y="2522510"/>
            <a:ext cx="2438611" cy="2552921"/>
          </a:xfrm>
          <a:prstGeom prst="rect">
            <a:avLst/>
          </a:prstGeom>
        </p:spPr>
      </p:pic>
      <p:sp>
        <p:nvSpPr>
          <p:cNvPr id="6" name="CasellaDiTesto 5">
            <a:extLst>
              <a:ext uri="{FF2B5EF4-FFF2-40B4-BE49-F238E27FC236}">
                <a16:creationId xmlns:a16="http://schemas.microsoft.com/office/drawing/2014/main" id="{6B753BBB-3F50-A415-B761-A3E068ADAB14}"/>
              </a:ext>
            </a:extLst>
          </p:cNvPr>
          <p:cNvSpPr txBox="1"/>
          <p:nvPr/>
        </p:nvSpPr>
        <p:spPr>
          <a:xfrm>
            <a:off x="462913" y="5511861"/>
            <a:ext cx="5633087" cy="646331"/>
          </a:xfrm>
          <a:prstGeom prst="rect">
            <a:avLst/>
          </a:prstGeom>
          <a:noFill/>
        </p:spPr>
        <p:txBody>
          <a:bodyPr wrap="square">
            <a:spAutoFit/>
          </a:bodyPr>
          <a:lstStyle/>
          <a:p>
            <a:r>
              <a:rPr lang="it-IT" dirty="0"/>
              <a:t>Infine </a:t>
            </a:r>
            <a:r>
              <a:rPr lang="it-IT" dirty="0">
                <a:latin typeface="source-serif-pro"/>
              </a:rPr>
              <a:t>q</a:t>
            </a:r>
            <a:r>
              <a:rPr lang="it-IT" b="0" i="0" dirty="0">
                <a:effectLst/>
                <a:latin typeface="source-serif-pro"/>
              </a:rPr>
              <a:t>uesto processo va eseguito per ogni </a:t>
            </a:r>
            <a:r>
              <a:rPr lang="it-IT" b="0" i="0" dirty="0" err="1">
                <a:effectLst/>
                <a:latin typeface="source-serif-pro"/>
              </a:rPr>
              <a:t>layer</a:t>
            </a:r>
            <a:r>
              <a:rPr lang="it-IT" b="0" i="0" dirty="0">
                <a:effectLst/>
                <a:latin typeface="source-serif-pro"/>
              </a:rPr>
              <a:t> esistente, quindi il risultato finale conterrà 512 </a:t>
            </a:r>
            <a:r>
              <a:rPr lang="it-IT" b="0" i="0" dirty="0" err="1">
                <a:effectLst/>
                <a:latin typeface="source-serif-pro"/>
              </a:rPr>
              <a:t>layer</a:t>
            </a:r>
            <a:endParaRPr lang="it-IT" b="0" i="0" dirty="0">
              <a:effectLst/>
              <a:latin typeface="source-serif-pro"/>
            </a:endParaRPr>
          </a:p>
        </p:txBody>
      </p:sp>
    </p:spTree>
    <p:extLst>
      <p:ext uri="{BB962C8B-B14F-4D97-AF65-F5344CB8AC3E}">
        <p14:creationId xmlns:p14="http://schemas.microsoft.com/office/powerpoint/2010/main" val="305718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66030A47-18C1-0DC3-0A97-C67515D9C44D}"/>
              </a:ext>
            </a:extLst>
          </p:cNvPr>
          <p:cNvSpPr/>
          <p:nvPr/>
        </p:nvSpPr>
        <p:spPr>
          <a:xfrm>
            <a:off x="376970" y="5437190"/>
            <a:ext cx="5849371" cy="837278"/>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CAEFD18E-7DAC-BB48-504D-439E37923B4B}"/>
              </a:ext>
            </a:extLst>
          </p:cNvPr>
          <p:cNvSpPr txBox="1"/>
          <p:nvPr/>
        </p:nvSpPr>
        <p:spPr>
          <a:xfrm>
            <a:off x="462913" y="1099757"/>
            <a:ext cx="5633087" cy="646331"/>
          </a:xfrm>
          <a:prstGeom prst="rect">
            <a:avLst/>
          </a:prstGeom>
          <a:noFill/>
        </p:spPr>
        <p:txBody>
          <a:bodyPr wrap="square">
            <a:spAutoFit/>
          </a:bodyPr>
          <a:lstStyle/>
          <a:p>
            <a:r>
              <a:rPr lang="it-IT" b="0" i="0" dirty="0">
                <a:solidFill>
                  <a:schemeClr val="bg1"/>
                </a:solidFill>
                <a:effectLst/>
                <a:latin typeface="source-serif-pro"/>
              </a:rPr>
              <a:t>Ora abbiamo calcolato tutti i punti per la casella considerata possiamo applicare il Max Pooling su di essi</a:t>
            </a:r>
            <a:endParaRPr lang="it-IT" dirty="0">
              <a:solidFill>
                <a:schemeClr val="bg1"/>
              </a:solidFill>
            </a:endParaRPr>
          </a:p>
        </p:txBody>
      </p:sp>
      <p:pic>
        <p:nvPicPr>
          <p:cNvPr id="2" name="Immagine 1">
            <a:extLst>
              <a:ext uri="{FF2B5EF4-FFF2-40B4-BE49-F238E27FC236}">
                <a16:creationId xmlns:a16="http://schemas.microsoft.com/office/drawing/2014/main" id="{801050B7-36C4-2102-639D-505674EECD74}"/>
              </a:ext>
            </a:extLst>
          </p:cNvPr>
          <p:cNvPicPr>
            <a:picLocks noChangeAspect="1"/>
          </p:cNvPicPr>
          <p:nvPr/>
        </p:nvPicPr>
        <p:blipFill>
          <a:blip r:embed="rId6"/>
          <a:stretch>
            <a:fillRect/>
          </a:stretch>
        </p:blipFill>
        <p:spPr>
          <a:xfrm>
            <a:off x="962168" y="2359169"/>
            <a:ext cx="3865959" cy="2790933"/>
          </a:xfrm>
          <a:prstGeom prst="rect">
            <a:avLst/>
          </a:prstGeom>
        </p:spPr>
      </p:pic>
      <p:pic>
        <p:nvPicPr>
          <p:cNvPr id="14" name="Immagine 13">
            <a:extLst>
              <a:ext uri="{FF2B5EF4-FFF2-40B4-BE49-F238E27FC236}">
                <a16:creationId xmlns:a16="http://schemas.microsoft.com/office/drawing/2014/main" id="{0C5D383D-54D5-A5EE-D0C1-CEC7245C87BE}"/>
              </a:ext>
            </a:extLst>
          </p:cNvPr>
          <p:cNvPicPr>
            <a:picLocks noChangeAspect="1"/>
          </p:cNvPicPr>
          <p:nvPr/>
        </p:nvPicPr>
        <p:blipFill>
          <a:blip r:embed="rId7"/>
          <a:stretch>
            <a:fillRect/>
          </a:stretch>
        </p:blipFill>
        <p:spPr>
          <a:xfrm>
            <a:off x="1439210" y="2646257"/>
            <a:ext cx="1265889" cy="969428"/>
          </a:xfrm>
          <a:prstGeom prst="rect">
            <a:avLst/>
          </a:prstGeom>
        </p:spPr>
      </p:pic>
      <p:pic>
        <p:nvPicPr>
          <p:cNvPr id="5" name="Immagine 4">
            <a:extLst>
              <a:ext uri="{FF2B5EF4-FFF2-40B4-BE49-F238E27FC236}">
                <a16:creationId xmlns:a16="http://schemas.microsoft.com/office/drawing/2014/main" id="{01CAAAB9-F520-FEE3-47EE-1A9DD084BD30}"/>
              </a:ext>
            </a:extLst>
          </p:cNvPr>
          <p:cNvPicPr>
            <a:picLocks noChangeAspect="1"/>
          </p:cNvPicPr>
          <p:nvPr/>
        </p:nvPicPr>
        <p:blipFill>
          <a:blip r:embed="rId8"/>
          <a:stretch>
            <a:fillRect/>
          </a:stretch>
        </p:blipFill>
        <p:spPr>
          <a:xfrm>
            <a:off x="5430147" y="2522510"/>
            <a:ext cx="2438611" cy="2552921"/>
          </a:xfrm>
          <a:prstGeom prst="rect">
            <a:avLst/>
          </a:prstGeom>
        </p:spPr>
      </p:pic>
      <p:sp>
        <p:nvSpPr>
          <p:cNvPr id="6" name="CasellaDiTesto 5">
            <a:extLst>
              <a:ext uri="{FF2B5EF4-FFF2-40B4-BE49-F238E27FC236}">
                <a16:creationId xmlns:a16="http://schemas.microsoft.com/office/drawing/2014/main" id="{985EFD75-6439-7D2D-A347-314857A1CD4D}"/>
              </a:ext>
            </a:extLst>
          </p:cNvPr>
          <p:cNvSpPr txBox="1"/>
          <p:nvPr/>
        </p:nvSpPr>
        <p:spPr>
          <a:xfrm>
            <a:off x="462913" y="5511861"/>
            <a:ext cx="5633087" cy="646331"/>
          </a:xfrm>
          <a:prstGeom prst="rect">
            <a:avLst/>
          </a:prstGeom>
          <a:noFill/>
        </p:spPr>
        <p:txBody>
          <a:bodyPr wrap="square">
            <a:spAutoFit/>
          </a:bodyPr>
          <a:lstStyle/>
          <a:p>
            <a:r>
              <a:rPr lang="it-IT" dirty="0"/>
              <a:t>Infine </a:t>
            </a:r>
            <a:r>
              <a:rPr lang="it-IT" dirty="0">
                <a:latin typeface="source-serif-pro"/>
              </a:rPr>
              <a:t>q</a:t>
            </a:r>
            <a:r>
              <a:rPr lang="it-IT" b="0" i="0" dirty="0">
                <a:effectLst/>
                <a:latin typeface="source-serif-pro"/>
              </a:rPr>
              <a:t>uesto processo va eseguito per ogni </a:t>
            </a:r>
            <a:r>
              <a:rPr lang="it-IT" b="0" i="0" dirty="0" err="1">
                <a:effectLst/>
                <a:latin typeface="source-serif-pro"/>
              </a:rPr>
              <a:t>layer</a:t>
            </a:r>
            <a:r>
              <a:rPr lang="it-IT" b="0" i="0" dirty="0">
                <a:effectLst/>
                <a:latin typeface="source-serif-pro"/>
              </a:rPr>
              <a:t> esistente, quindi il risultato finale conterrà 512 </a:t>
            </a:r>
            <a:r>
              <a:rPr lang="it-IT" b="0" i="0" dirty="0" err="1">
                <a:effectLst/>
                <a:latin typeface="source-serif-pro"/>
              </a:rPr>
              <a:t>layer</a:t>
            </a:r>
            <a:endParaRPr lang="it-IT" b="0" i="0" dirty="0">
              <a:effectLst/>
              <a:latin typeface="source-serif-pro"/>
            </a:endParaRPr>
          </a:p>
        </p:txBody>
      </p:sp>
    </p:spTree>
    <p:extLst>
      <p:ext uri="{BB962C8B-B14F-4D97-AF65-F5344CB8AC3E}">
        <p14:creationId xmlns:p14="http://schemas.microsoft.com/office/powerpoint/2010/main" val="344711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31242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578246" y="2194560"/>
            <a:ext cx="3826114" cy="329946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2901E45-C6A9-905E-E7C3-3FD5E5B60B6C}"/>
              </a:ext>
            </a:extLst>
          </p:cNvPr>
          <p:cNvSpPr txBox="1"/>
          <p:nvPr/>
        </p:nvSpPr>
        <p:spPr>
          <a:xfrm>
            <a:off x="833624"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effectLst/>
                <a:uLnTx/>
                <a:uFillTx/>
                <a:latin typeface="Calibri" panose="020F0502020204030204"/>
                <a:ea typeface="+mn-ea"/>
                <a:cs typeface="+mn-cs"/>
              </a:rPr>
              <a:t>E’ un Task di Computer Vision che consiste nell’identificare e separare i diversi oggetti presenti nell’immagine, rilevandone i confini e assegnandogli una label unica.</a:t>
            </a:r>
            <a:endParaRPr lang="it-IT" sz="2400" dirty="0">
              <a:latin typeface="Calibri" panose="020F0502020204030204"/>
            </a:endParaRPr>
          </a:p>
        </p:txBody>
      </p:sp>
    </p:spTree>
    <p:extLst>
      <p:ext uri="{BB962C8B-B14F-4D97-AF65-F5344CB8AC3E}">
        <p14:creationId xmlns:p14="http://schemas.microsoft.com/office/powerpoint/2010/main" val="300839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FC7F838-F8EE-26F5-2E45-ED0D5C12DD2B}"/>
              </a:ext>
            </a:extLst>
          </p:cNvPr>
          <p:cNvSpPr txBox="1"/>
          <p:nvPr/>
        </p:nvSpPr>
        <p:spPr>
          <a:xfrm>
            <a:off x="462913" y="1015663"/>
            <a:ext cx="7803263" cy="923330"/>
          </a:xfrm>
          <a:prstGeom prst="rect">
            <a:avLst/>
          </a:prstGeom>
          <a:noFill/>
        </p:spPr>
        <p:txBody>
          <a:bodyPr wrap="square">
            <a:spAutoFit/>
          </a:bodyPr>
          <a:lstStyle/>
          <a:p>
            <a:r>
              <a:rPr lang="it-IT" sz="1800" dirty="0"/>
              <a:t>Utilizzare una rete </a:t>
            </a:r>
            <a:r>
              <a:rPr lang="it-IT" sz="1800" dirty="0" err="1"/>
              <a:t>pre</a:t>
            </a:r>
            <a:r>
              <a:rPr lang="it-IT" sz="1800" dirty="0"/>
              <a:t>-addestrata </a:t>
            </a:r>
            <a:r>
              <a:rPr lang="it-IT" sz="1800" b="0" i="0" dirty="0">
                <a:effectLst/>
                <a:latin typeface="Söhne"/>
              </a:rPr>
              <a:t>significa impiegare un modello di machine learning già allenato su un ampio insieme di dati (COCO Dataset), per effettuare predizioni su nuovi dati senza dover ripetere l'intero processo di addestramento</a:t>
            </a:r>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587522" y="1746088"/>
            <a:ext cx="7226989" cy="3680154"/>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a:t>
            </a:r>
            <a:r>
              <a:rPr lang="it-IT" sz="6000" b="1" dirty="0" err="1">
                <a:solidFill>
                  <a:schemeClr val="bg1"/>
                </a:solidFill>
                <a:latin typeface="Agency FB" panose="020B0503020202020204" pitchFamily="34" charset="0"/>
              </a:rPr>
              <a:t>ROIAlign</a:t>
            </a:r>
            <a:endParaRPr lang="it-IT" sz="6000"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CAEFD18E-7DAC-BB48-504D-439E37923B4B}"/>
              </a:ext>
            </a:extLst>
          </p:cNvPr>
          <p:cNvSpPr txBox="1"/>
          <p:nvPr/>
        </p:nvSpPr>
        <p:spPr>
          <a:xfrm>
            <a:off x="462913" y="1099757"/>
            <a:ext cx="5633087" cy="646331"/>
          </a:xfrm>
          <a:prstGeom prst="rect">
            <a:avLst/>
          </a:prstGeom>
          <a:noFill/>
        </p:spPr>
        <p:txBody>
          <a:bodyPr wrap="square">
            <a:spAutoFit/>
          </a:bodyPr>
          <a:lstStyle/>
          <a:p>
            <a:r>
              <a:rPr lang="it-IT" b="0" i="0" dirty="0">
                <a:solidFill>
                  <a:schemeClr val="bg1"/>
                </a:solidFill>
                <a:effectLst/>
                <a:latin typeface="source-serif-pro"/>
              </a:rPr>
              <a:t>Ora abbiamo calcolato tutti i punti per la casella considerata possiamo applicare il Max Pooling su di essi</a:t>
            </a:r>
            <a:endParaRPr lang="it-IT" dirty="0">
              <a:solidFill>
                <a:schemeClr val="bg1"/>
              </a:solidFill>
            </a:endParaRPr>
          </a:p>
        </p:txBody>
      </p:sp>
      <p:sp>
        <p:nvSpPr>
          <p:cNvPr id="6" name="CasellaDiTesto 5">
            <a:extLst>
              <a:ext uri="{FF2B5EF4-FFF2-40B4-BE49-F238E27FC236}">
                <a16:creationId xmlns:a16="http://schemas.microsoft.com/office/drawing/2014/main" id="{985EFD75-6439-7D2D-A347-314857A1CD4D}"/>
              </a:ext>
            </a:extLst>
          </p:cNvPr>
          <p:cNvSpPr txBox="1"/>
          <p:nvPr/>
        </p:nvSpPr>
        <p:spPr>
          <a:xfrm>
            <a:off x="462913" y="5511861"/>
            <a:ext cx="5633087" cy="646331"/>
          </a:xfrm>
          <a:prstGeom prst="rect">
            <a:avLst/>
          </a:prstGeom>
          <a:noFill/>
        </p:spPr>
        <p:txBody>
          <a:bodyPr wrap="square">
            <a:spAutoFit/>
          </a:bodyPr>
          <a:lstStyle/>
          <a:p>
            <a:r>
              <a:rPr lang="it-IT" dirty="0">
                <a:solidFill>
                  <a:schemeClr val="bg1"/>
                </a:solidFill>
              </a:rPr>
              <a:t>Infine </a:t>
            </a:r>
            <a:r>
              <a:rPr lang="it-IT" dirty="0">
                <a:solidFill>
                  <a:schemeClr val="bg1"/>
                </a:solidFill>
                <a:latin typeface="source-serif-pro"/>
              </a:rPr>
              <a:t>q</a:t>
            </a:r>
            <a:r>
              <a:rPr lang="it-IT" b="0" i="0" dirty="0">
                <a:solidFill>
                  <a:schemeClr val="bg1"/>
                </a:solidFill>
                <a:effectLst/>
                <a:latin typeface="source-serif-pro"/>
              </a:rPr>
              <a:t>uesto processo va eseguito per ogni </a:t>
            </a:r>
            <a:r>
              <a:rPr lang="it-IT" b="0" i="0" dirty="0" err="1">
                <a:solidFill>
                  <a:schemeClr val="bg1"/>
                </a:solidFill>
                <a:effectLst/>
                <a:latin typeface="source-serif-pro"/>
              </a:rPr>
              <a:t>layer</a:t>
            </a:r>
            <a:r>
              <a:rPr lang="it-IT" b="0" i="0" dirty="0">
                <a:solidFill>
                  <a:schemeClr val="bg1"/>
                </a:solidFill>
                <a:effectLst/>
                <a:latin typeface="source-serif-pro"/>
              </a:rPr>
              <a:t> esistente, quindi il risultato finale conterrà 512 </a:t>
            </a:r>
            <a:r>
              <a:rPr lang="it-IT" b="0" i="0" dirty="0" err="1">
                <a:solidFill>
                  <a:schemeClr val="bg1"/>
                </a:solidFill>
                <a:effectLst/>
                <a:latin typeface="source-serif-pro"/>
              </a:rPr>
              <a:t>layer</a:t>
            </a:r>
            <a:endParaRPr lang="it-IT" b="0" i="0" dirty="0">
              <a:solidFill>
                <a:schemeClr val="bg1"/>
              </a:solidFill>
              <a:effectLst/>
              <a:latin typeface="source-serif-pro"/>
            </a:endParaRPr>
          </a:p>
        </p:txBody>
      </p:sp>
      <p:pic>
        <p:nvPicPr>
          <p:cNvPr id="8" name="Immagine 7" descr="Immagine che contiene testo, linea, diagramma, Parallelo&#10;&#10;Descrizione generata automaticamente">
            <a:extLst>
              <a:ext uri="{FF2B5EF4-FFF2-40B4-BE49-F238E27FC236}">
                <a16:creationId xmlns:a16="http://schemas.microsoft.com/office/drawing/2014/main" id="{83093855-5C4F-1144-97B8-C53804AF0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174" y="1956166"/>
            <a:ext cx="6320462" cy="3218505"/>
          </a:xfrm>
          <a:prstGeom prst="rect">
            <a:avLst/>
          </a:prstGeom>
        </p:spPr>
      </p:pic>
    </p:spTree>
    <p:extLst>
      <p:ext uri="{BB962C8B-B14F-4D97-AF65-F5344CB8AC3E}">
        <p14:creationId xmlns:p14="http://schemas.microsoft.com/office/powerpoint/2010/main" val="163734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66030A47-18C1-0DC3-0A97-C67515D9C44D}"/>
              </a:ext>
            </a:extLst>
          </p:cNvPr>
          <p:cNvSpPr/>
          <p:nvPr/>
        </p:nvSpPr>
        <p:spPr>
          <a:xfrm>
            <a:off x="304799" y="924458"/>
            <a:ext cx="9113521" cy="1135990"/>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7" name="CasellaDiTesto 6">
            <a:extLst>
              <a:ext uri="{FF2B5EF4-FFF2-40B4-BE49-F238E27FC236}">
                <a16:creationId xmlns:a16="http://schemas.microsoft.com/office/drawing/2014/main" id="{CAEFD18E-7DAC-BB48-504D-439E37923B4B}"/>
              </a:ext>
            </a:extLst>
          </p:cNvPr>
          <p:cNvSpPr txBox="1"/>
          <p:nvPr/>
        </p:nvSpPr>
        <p:spPr>
          <a:xfrm>
            <a:off x="-7282378" y="1099757"/>
            <a:ext cx="5633087" cy="646331"/>
          </a:xfrm>
          <a:prstGeom prst="rect">
            <a:avLst/>
          </a:prstGeom>
          <a:noFill/>
        </p:spPr>
        <p:txBody>
          <a:bodyPr wrap="square">
            <a:spAutoFit/>
          </a:bodyPr>
          <a:lstStyle/>
          <a:p>
            <a:r>
              <a:rPr lang="it-IT" b="0" i="0" dirty="0">
                <a:solidFill>
                  <a:schemeClr val="bg1"/>
                </a:solidFill>
                <a:effectLst/>
                <a:latin typeface="source-serif-pro"/>
              </a:rPr>
              <a:t>Ora abbiamo calcolato tutti i punti per la casella considerata possiamo applicare il Max Pooling su di essi</a:t>
            </a:r>
            <a:endParaRPr lang="it-IT" dirty="0">
              <a:solidFill>
                <a:schemeClr val="bg1"/>
              </a:solidFill>
            </a:endParaRPr>
          </a:p>
        </p:txBody>
      </p:sp>
      <p:sp>
        <p:nvSpPr>
          <p:cNvPr id="6" name="CasellaDiTesto 5">
            <a:extLst>
              <a:ext uri="{FF2B5EF4-FFF2-40B4-BE49-F238E27FC236}">
                <a16:creationId xmlns:a16="http://schemas.microsoft.com/office/drawing/2014/main" id="{985EFD75-6439-7D2D-A347-314857A1CD4D}"/>
              </a:ext>
            </a:extLst>
          </p:cNvPr>
          <p:cNvSpPr txBox="1"/>
          <p:nvPr/>
        </p:nvSpPr>
        <p:spPr>
          <a:xfrm>
            <a:off x="-7282378" y="5511861"/>
            <a:ext cx="5633087" cy="646331"/>
          </a:xfrm>
          <a:prstGeom prst="rect">
            <a:avLst/>
          </a:prstGeom>
          <a:noFill/>
        </p:spPr>
        <p:txBody>
          <a:bodyPr wrap="square">
            <a:spAutoFit/>
          </a:bodyPr>
          <a:lstStyle/>
          <a:p>
            <a:r>
              <a:rPr lang="it-IT" dirty="0">
                <a:solidFill>
                  <a:schemeClr val="bg1"/>
                </a:solidFill>
              </a:rPr>
              <a:t>Infine </a:t>
            </a:r>
            <a:r>
              <a:rPr lang="it-IT" dirty="0">
                <a:solidFill>
                  <a:schemeClr val="bg1"/>
                </a:solidFill>
                <a:latin typeface="source-serif-pro"/>
              </a:rPr>
              <a:t>q</a:t>
            </a:r>
            <a:r>
              <a:rPr lang="it-IT" b="0" i="0" dirty="0">
                <a:solidFill>
                  <a:schemeClr val="bg1"/>
                </a:solidFill>
                <a:effectLst/>
                <a:latin typeface="source-serif-pro"/>
              </a:rPr>
              <a:t>uesto processo va eseguito per ogni </a:t>
            </a:r>
            <a:r>
              <a:rPr lang="it-IT" b="0" i="0" dirty="0" err="1">
                <a:solidFill>
                  <a:schemeClr val="bg1"/>
                </a:solidFill>
                <a:effectLst/>
                <a:latin typeface="source-serif-pro"/>
              </a:rPr>
              <a:t>layer</a:t>
            </a:r>
            <a:r>
              <a:rPr lang="it-IT" b="0" i="0" dirty="0">
                <a:solidFill>
                  <a:schemeClr val="bg1"/>
                </a:solidFill>
                <a:effectLst/>
                <a:latin typeface="source-serif-pro"/>
              </a:rPr>
              <a:t> esistente, quindi il risultato finale conterrà 512 </a:t>
            </a:r>
            <a:r>
              <a:rPr lang="it-IT" b="0" i="0" dirty="0" err="1">
                <a:solidFill>
                  <a:schemeClr val="bg1"/>
                </a:solidFill>
                <a:effectLst/>
                <a:latin typeface="source-serif-pro"/>
              </a:rPr>
              <a:t>layer</a:t>
            </a:r>
            <a:endParaRPr lang="it-IT" b="0" i="0" dirty="0">
              <a:solidFill>
                <a:schemeClr val="bg1"/>
              </a:solidFill>
              <a:effectLst/>
              <a:latin typeface="source-serif-pro"/>
            </a:endParaRPr>
          </a:p>
        </p:txBody>
      </p:sp>
      <p:pic>
        <p:nvPicPr>
          <p:cNvPr id="8" name="Immagine 7" descr="Immagine che contiene testo, linea, diagramma, Parallelo&#10;&#10;Descrizione generata automaticamente">
            <a:extLst>
              <a:ext uri="{FF2B5EF4-FFF2-40B4-BE49-F238E27FC236}">
                <a16:creationId xmlns:a16="http://schemas.microsoft.com/office/drawing/2014/main" id="{83093855-5C4F-1144-97B8-C53804AF0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6117" y="1956166"/>
            <a:ext cx="6320462" cy="3218505"/>
          </a:xfrm>
          <a:prstGeom prst="rect">
            <a:avLst/>
          </a:prstGeom>
        </p:spPr>
      </p:pic>
      <p:sp>
        <p:nvSpPr>
          <p:cNvPr id="2" name="CasellaDiTesto 1">
            <a:extLst>
              <a:ext uri="{FF2B5EF4-FFF2-40B4-BE49-F238E27FC236}">
                <a16:creationId xmlns:a16="http://schemas.microsoft.com/office/drawing/2014/main" id="{F34B2B52-6F9A-A335-51DB-42BE985BA351}"/>
              </a:ext>
            </a:extLst>
          </p:cNvPr>
          <p:cNvSpPr txBox="1"/>
          <p:nvPr/>
        </p:nvSpPr>
        <p:spPr>
          <a:xfrm>
            <a:off x="462913" y="1015663"/>
            <a:ext cx="8863967" cy="923330"/>
          </a:xfrm>
          <a:prstGeom prst="rect">
            <a:avLst/>
          </a:prstGeom>
          <a:noFill/>
        </p:spPr>
        <p:txBody>
          <a:bodyPr wrap="square">
            <a:spAutoFit/>
          </a:bodyPr>
          <a:lstStyle/>
          <a:p>
            <a:r>
              <a:rPr lang="it-IT" sz="1800" dirty="0"/>
              <a:t>Utilizzare una rete </a:t>
            </a:r>
            <a:r>
              <a:rPr lang="it-IT" sz="1800" dirty="0" err="1"/>
              <a:t>pre</a:t>
            </a:r>
            <a:r>
              <a:rPr lang="it-IT" sz="1800" dirty="0"/>
              <a:t>-addestrata </a:t>
            </a:r>
            <a:r>
              <a:rPr lang="it-IT" sz="1800" b="0" i="0" dirty="0">
                <a:effectLst/>
                <a:latin typeface="Söhne"/>
              </a:rPr>
              <a:t>significa impiegare un modello di Machine </a:t>
            </a:r>
            <a:r>
              <a:rPr lang="it-IT" dirty="0">
                <a:latin typeface="Söhne"/>
              </a:rPr>
              <a:t>L</a:t>
            </a:r>
            <a:r>
              <a:rPr lang="it-IT" sz="1800" b="0" i="0" dirty="0">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0E9E0E6D-C371-B3FD-31AD-9CF2E305F69F}"/>
              </a:ext>
            </a:extLst>
          </p:cNvPr>
          <p:cNvSpPr txBox="1"/>
          <p:nvPr/>
        </p:nvSpPr>
        <p:spPr>
          <a:xfrm>
            <a:off x="462913" y="2302870"/>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t>Pre-trained</a:t>
            </a:r>
            <a:r>
              <a:rPr lang="it-IT" sz="1800" b="1" dirty="0"/>
              <a:t> Weight</a:t>
            </a:r>
            <a:r>
              <a:rPr lang="it-IT" sz="1800" dirty="0"/>
              <a:t>: Coco_V1, che equivalgono ai pesi di DEFAULT previsti dal modello 				</a:t>
            </a:r>
            <a:r>
              <a:rPr lang="it-IT" sz="1800" dirty="0" err="1"/>
              <a:t>preaddestrato</a:t>
            </a:r>
            <a:endParaRPr lang="it-IT" sz="1800" dirty="0"/>
          </a:p>
        </p:txBody>
      </p:sp>
    </p:spTree>
    <p:extLst>
      <p:ext uri="{BB962C8B-B14F-4D97-AF65-F5344CB8AC3E}">
        <p14:creationId xmlns:p14="http://schemas.microsoft.com/office/powerpoint/2010/main" val="403971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66030A47-18C1-0DC3-0A97-C67515D9C44D}"/>
              </a:ext>
            </a:extLst>
          </p:cNvPr>
          <p:cNvSpPr/>
          <p:nvPr/>
        </p:nvSpPr>
        <p:spPr>
          <a:xfrm>
            <a:off x="304799" y="2211839"/>
            <a:ext cx="9113521" cy="1135990"/>
          </a:xfrm>
          <a:prstGeom prst="roundRect">
            <a:avLst/>
          </a:prstGeom>
          <a:solidFill>
            <a:srgbClr val="CC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462913"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2302870"/>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t>Pre-trained</a:t>
            </a:r>
            <a:r>
              <a:rPr lang="it-IT" sz="1800" b="1" dirty="0"/>
              <a:t> Weight</a:t>
            </a:r>
            <a:r>
              <a:rPr lang="it-IT" sz="1800" dirty="0"/>
              <a:t>: Coco_V1, che equivalgono ai pesi di DEFAULT previsti dal modello 				</a:t>
            </a:r>
            <a:r>
              <a:rPr lang="it-IT" sz="1800" dirty="0" err="1"/>
              <a:t>preaddestrato</a:t>
            </a:r>
            <a:endParaRPr lang="it-IT" sz="1800" dirty="0"/>
          </a:p>
        </p:txBody>
      </p:sp>
    </p:spTree>
    <p:extLst>
      <p:ext uri="{BB962C8B-B14F-4D97-AF65-F5344CB8AC3E}">
        <p14:creationId xmlns:p14="http://schemas.microsoft.com/office/powerpoint/2010/main" val="226075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66030A47-18C1-0DC3-0A97-C67515D9C44D}"/>
              </a:ext>
            </a:extLst>
          </p:cNvPr>
          <p:cNvSpPr/>
          <p:nvPr/>
        </p:nvSpPr>
        <p:spPr>
          <a:xfrm>
            <a:off x="304799" y="3390936"/>
            <a:ext cx="8033085" cy="180670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462913"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2302870"/>
            <a:ext cx="8863967" cy="923330"/>
          </a:xfrm>
          <a:prstGeom prst="rect">
            <a:avLst/>
          </a:prstGeom>
          <a:noFill/>
        </p:spPr>
        <p:txBody>
          <a:bodyPr wrap="square">
            <a:spAutoFit/>
          </a:bodyPr>
          <a:lstStyle/>
          <a:p>
            <a:r>
              <a:rPr lang="it-IT" sz="1800" b="1" dirty="0">
                <a:solidFill>
                  <a:schemeClr val="bg1"/>
                </a:solidFill>
              </a:rPr>
              <a:t>Modello usato</a:t>
            </a:r>
            <a:r>
              <a:rPr lang="it-IT" sz="1800" dirty="0">
                <a:solidFill>
                  <a:schemeClr val="bg1"/>
                </a:solidFill>
              </a:rPr>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spTree>
    <p:extLst>
      <p:ext uri="{BB962C8B-B14F-4D97-AF65-F5344CB8AC3E}">
        <p14:creationId xmlns:p14="http://schemas.microsoft.com/office/powerpoint/2010/main" val="173774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con angoli arrotondati 7">
            <a:extLst>
              <a:ext uri="{FF2B5EF4-FFF2-40B4-BE49-F238E27FC236}">
                <a16:creationId xmlns:a16="http://schemas.microsoft.com/office/drawing/2014/main" id="{B2531030-9A51-FD1B-7E82-361F478B830F}"/>
              </a:ext>
            </a:extLst>
          </p:cNvPr>
          <p:cNvSpPr/>
          <p:nvPr/>
        </p:nvSpPr>
        <p:spPr>
          <a:xfrm>
            <a:off x="301318" y="3390936"/>
            <a:ext cx="8033085" cy="1806706"/>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304799" y="3390936"/>
            <a:ext cx="8033085" cy="180670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462913"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2302870"/>
            <a:ext cx="8863967" cy="923330"/>
          </a:xfrm>
          <a:prstGeom prst="rect">
            <a:avLst/>
          </a:prstGeom>
          <a:noFill/>
        </p:spPr>
        <p:txBody>
          <a:bodyPr wrap="square">
            <a:spAutoFit/>
          </a:bodyPr>
          <a:lstStyle/>
          <a:p>
            <a:r>
              <a:rPr lang="it-IT" sz="1800" b="1" dirty="0">
                <a:solidFill>
                  <a:schemeClr val="bg1"/>
                </a:solidFill>
              </a:rPr>
              <a:t>Modello usato</a:t>
            </a:r>
            <a:r>
              <a:rPr lang="it-IT" sz="1800" dirty="0">
                <a:solidFill>
                  <a:schemeClr val="bg1"/>
                </a:solidFill>
              </a:rPr>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570776" y="3590077"/>
            <a:ext cx="7453006" cy="1386960"/>
          </a:xfrm>
          <a:prstGeom prst="rect">
            <a:avLst/>
          </a:prstGeom>
        </p:spPr>
      </p:pic>
    </p:spTree>
    <p:extLst>
      <p:ext uri="{BB962C8B-B14F-4D97-AF65-F5344CB8AC3E}">
        <p14:creationId xmlns:p14="http://schemas.microsoft.com/office/powerpoint/2010/main" val="341234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5" y="949558"/>
            <a:ext cx="6678172" cy="34279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301318" y="1861182"/>
            <a:ext cx="10074074" cy="116188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949558"/>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460244" y="1939963"/>
            <a:ext cx="9640828" cy="923330"/>
          </a:xfrm>
          <a:prstGeom prst="rect">
            <a:avLst/>
          </a:prstGeom>
          <a:noFill/>
        </p:spPr>
        <p:txBody>
          <a:bodyPr wrap="square">
            <a:spAutoFit/>
          </a:bodyPr>
          <a:lstStyle/>
          <a:p>
            <a:r>
              <a:rPr lang="it-IT" dirty="0"/>
              <a:t>Una Feature </a:t>
            </a:r>
            <a:r>
              <a:rPr lang="it-IT" dirty="0" err="1"/>
              <a:t>Pyramid</a:t>
            </a:r>
            <a:r>
              <a:rPr lang="it-IT" dirty="0"/>
              <a:t> Network, o FPN, è un estrattore di feature che prende come input un'immagine a scala singola di dimensioni arbitrarie e genera in output mappe di feature di dimensioni proporzionali a più livelli, in modo completamente </a:t>
            </a:r>
            <a:r>
              <a:rPr lang="it-IT" dirty="0" err="1"/>
              <a:t>convoluzionale</a:t>
            </a:r>
            <a:r>
              <a:rPr lang="it-IT" dirty="0"/>
              <a:t>. </a:t>
            </a:r>
          </a:p>
        </p:txBody>
      </p:sp>
    </p:spTree>
    <p:extLst>
      <p:ext uri="{BB962C8B-B14F-4D97-AF65-F5344CB8AC3E}">
        <p14:creationId xmlns:p14="http://schemas.microsoft.com/office/powerpoint/2010/main" val="718192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5" y="949558"/>
            <a:ext cx="6678172" cy="34279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460243" y="3177918"/>
            <a:ext cx="6678173" cy="412159"/>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949558"/>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460244" y="1939963"/>
            <a:ext cx="9640828" cy="923330"/>
          </a:xfrm>
          <a:prstGeom prst="rect">
            <a:avLst/>
          </a:prstGeom>
          <a:noFill/>
        </p:spPr>
        <p:txBody>
          <a:bodyPr wrap="square">
            <a:spAutoFit/>
          </a:bodyPr>
          <a:lstStyle/>
          <a:p>
            <a:r>
              <a:rPr lang="it-IT" dirty="0">
                <a:solidFill>
                  <a:schemeClr val="bg1"/>
                </a:solidFill>
              </a:rPr>
              <a:t>Una Feature </a:t>
            </a:r>
            <a:r>
              <a:rPr lang="it-IT" dirty="0" err="1">
                <a:solidFill>
                  <a:schemeClr val="bg1"/>
                </a:solidFill>
              </a:rPr>
              <a:t>Pyramid</a:t>
            </a:r>
            <a:r>
              <a:rPr lang="it-IT" dirty="0">
                <a:solidFill>
                  <a:schemeClr val="bg1"/>
                </a:solidFill>
              </a:rPr>
              <a:t> Network, o FPN, è un estrattore di feature che prende come input un'immagine a scala singola di dimensioni arbitrarie e genera in output mappe di feature di dimensioni proporzionali a più livelli, in modo completamente </a:t>
            </a:r>
            <a:r>
              <a:rPr lang="it-IT" dirty="0" err="1">
                <a:solidFill>
                  <a:schemeClr val="bg1"/>
                </a:solidFill>
              </a:rPr>
              <a:t>convoluzionale</a:t>
            </a:r>
            <a:r>
              <a:rPr lang="it-IT" dirty="0">
                <a:solidFill>
                  <a:schemeClr val="bg1"/>
                </a:solidFill>
              </a:rPr>
              <a:t>. </a:t>
            </a:r>
          </a:p>
        </p:txBody>
      </p:sp>
      <p:sp>
        <p:nvSpPr>
          <p:cNvPr id="10" name="CasellaDiTesto 9">
            <a:extLst>
              <a:ext uri="{FF2B5EF4-FFF2-40B4-BE49-F238E27FC236}">
                <a16:creationId xmlns:a16="http://schemas.microsoft.com/office/drawing/2014/main" id="{FF2F2CCE-7E8C-E0AE-92D0-79A872B2D825}"/>
              </a:ext>
            </a:extLst>
          </p:cNvPr>
          <p:cNvSpPr txBox="1"/>
          <p:nvPr/>
        </p:nvSpPr>
        <p:spPr>
          <a:xfrm>
            <a:off x="460244" y="3196859"/>
            <a:ext cx="10576560" cy="369332"/>
          </a:xfrm>
          <a:prstGeom prst="rect">
            <a:avLst/>
          </a:prstGeom>
          <a:noFill/>
        </p:spPr>
        <p:txBody>
          <a:bodyPr wrap="square">
            <a:spAutoFit/>
          </a:bodyPr>
          <a:lstStyle/>
          <a:p>
            <a:r>
              <a:rPr lang="it-IT" dirty="0"/>
              <a:t>L’ Architettura di ResNet-50-FPN, prevede due fasi:</a:t>
            </a:r>
          </a:p>
        </p:txBody>
      </p:sp>
      <p:sp>
        <p:nvSpPr>
          <p:cNvPr id="13" name="CasellaDiTesto 12">
            <a:extLst>
              <a:ext uri="{FF2B5EF4-FFF2-40B4-BE49-F238E27FC236}">
                <a16:creationId xmlns:a16="http://schemas.microsoft.com/office/drawing/2014/main" id="{016C5C2E-E536-D347-5D2B-50F9B94963D4}"/>
              </a:ext>
            </a:extLst>
          </p:cNvPr>
          <p:cNvSpPr txBox="1"/>
          <p:nvPr/>
        </p:nvSpPr>
        <p:spPr>
          <a:xfrm>
            <a:off x="4416051" y="3698645"/>
            <a:ext cx="4977388" cy="1754326"/>
          </a:xfrm>
          <a:prstGeom prst="rect">
            <a:avLst/>
          </a:prstGeom>
          <a:noFill/>
        </p:spPr>
        <p:txBody>
          <a:bodyPr wrap="square">
            <a:spAutoFit/>
          </a:bodyPr>
          <a:lstStyle/>
          <a:p>
            <a:r>
              <a:rPr lang="it-IT" b="1" dirty="0"/>
              <a:t>Bottom up</a:t>
            </a:r>
            <a:r>
              <a:rPr lang="it-IT" dirty="0"/>
              <a:t>: Basic Stem esegue il </a:t>
            </a:r>
            <a:r>
              <a:rPr lang="it-IT" dirty="0" err="1"/>
              <a:t>downsampling</a:t>
            </a:r>
            <a:r>
              <a:rPr lang="it-IT" dirty="0"/>
              <a:t> dell'immagine in input due volte mediante convoluzione 7 × 7 con stride 2 e max pooling con stride 2. Nel primo blocco degli stadi res3, res4 e res5, le feature </a:t>
            </a:r>
            <a:r>
              <a:rPr lang="it-IT" dirty="0" err="1"/>
              <a:t>maps</a:t>
            </a:r>
            <a:r>
              <a:rPr lang="it-IT" dirty="0"/>
              <a:t> sono </a:t>
            </a:r>
            <a:r>
              <a:rPr lang="it-IT" dirty="0" err="1"/>
              <a:t>sottocampionate</a:t>
            </a:r>
            <a:r>
              <a:rPr lang="it-IT" dirty="0"/>
              <a:t> da uno strato di convoluzione con stride 2.</a:t>
            </a:r>
          </a:p>
        </p:txBody>
      </p:sp>
    </p:spTree>
    <p:extLst>
      <p:ext uri="{BB962C8B-B14F-4D97-AF65-F5344CB8AC3E}">
        <p14:creationId xmlns:p14="http://schemas.microsoft.com/office/powerpoint/2010/main" val="237838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5" y="949558"/>
            <a:ext cx="6678172" cy="34279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318417" y="3103362"/>
            <a:ext cx="9191343" cy="309627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949558"/>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460244" y="1939963"/>
            <a:ext cx="9640828" cy="923330"/>
          </a:xfrm>
          <a:prstGeom prst="rect">
            <a:avLst/>
          </a:prstGeom>
          <a:noFill/>
        </p:spPr>
        <p:txBody>
          <a:bodyPr wrap="square">
            <a:spAutoFit/>
          </a:bodyPr>
          <a:lstStyle/>
          <a:p>
            <a:r>
              <a:rPr lang="it-IT" dirty="0">
                <a:solidFill>
                  <a:schemeClr val="bg1"/>
                </a:solidFill>
              </a:rPr>
              <a:t>Una Feature </a:t>
            </a:r>
            <a:r>
              <a:rPr lang="it-IT" dirty="0" err="1">
                <a:solidFill>
                  <a:schemeClr val="bg1"/>
                </a:solidFill>
              </a:rPr>
              <a:t>Pyramid</a:t>
            </a:r>
            <a:r>
              <a:rPr lang="it-IT" dirty="0">
                <a:solidFill>
                  <a:schemeClr val="bg1"/>
                </a:solidFill>
              </a:rPr>
              <a:t> Network, o FPN, è un estrattore di feature che prende come input un'immagine a scala singola di dimensioni arbitrarie e genera in output mappe di feature di dimensioni proporzionali a più livelli, in modo completamente </a:t>
            </a:r>
            <a:r>
              <a:rPr lang="it-IT" dirty="0" err="1">
                <a:solidFill>
                  <a:schemeClr val="bg1"/>
                </a:solidFill>
              </a:rPr>
              <a:t>convoluzionale</a:t>
            </a:r>
            <a:r>
              <a:rPr lang="it-IT" dirty="0">
                <a:solidFill>
                  <a:schemeClr val="bg1"/>
                </a:solidFill>
              </a:rPr>
              <a:t>. </a:t>
            </a:r>
          </a:p>
        </p:txBody>
      </p:sp>
      <p:sp>
        <p:nvSpPr>
          <p:cNvPr id="10" name="CasellaDiTesto 9">
            <a:extLst>
              <a:ext uri="{FF2B5EF4-FFF2-40B4-BE49-F238E27FC236}">
                <a16:creationId xmlns:a16="http://schemas.microsoft.com/office/drawing/2014/main" id="{FF2F2CCE-7E8C-E0AE-92D0-79A872B2D825}"/>
              </a:ext>
            </a:extLst>
          </p:cNvPr>
          <p:cNvSpPr txBox="1"/>
          <p:nvPr/>
        </p:nvSpPr>
        <p:spPr>
          <a:xfrm>
            <a:off x="460244" y="3196859"/>
            <a:ext cx="4977388" cy="369332"/>
          </a:xfrm>
          <a:prstGeom prst="rect">
            <a:avLst/>
          </a:prstGeom>
          <a:noFill/>
        </p:spPr>
        <p:txBody>
          <a:bodyPr wrap="square">
            <a:spAutoFit/>
          </a:bodyPr>
          <a:lstStyle/>
          <a:p>
            <a:r>
              <a:rPr lang="it-IT" dirty="0"/>
              <a:t>L’ Architettura di ResNet-50-FPN, prevede due fasi:</a:t>
            </a:r>
          </a:p>
        </p:txBody>
      </p:sp>
      <p:pic>
        <p:nvPicPr>
          <p:cNvPr id="8" name="Segnaposto contenuto 4" descr="Immagine che contiene testo, schermata, Carattere, numero&#10;&#10;Descrizione generata automaticamente">
            <a:extLst>
              <a:ext uri="{FF2B5EF4-FFF2-40B4-BE49-F238E27FC236}">
                <a16:creationId xmlns:a16="http://schemas.microsoft.com/office/drawing/2014/main" id="{6547F2E7-6435-0655-8956-8C8D8470F76E}"/>
              </a:ext>
            </a:extLst>
          </p:cNvPr>
          <p:cNvPicPr>
            <a:picLocks noGrp="1" noChangeAspect="1"/>
          </p:cNvPicPr>
          <p:nvPr/>
        </p:nvPicPr>
        <p:blipFill rotWithShape="1">
          <a:blip r:embed="rId7">
            <a:extLst>
              <a:ext uri="{28A0092B-C50C-407E-A947-70E740481C1C}">
                <a14:useLocalDpi xmlns:a14="http://schemas.microsoft.com/office/drawing/2010/main" val="0"/>
              </a:ext>
            </a:extLst>
          </a:blip>
          <a:srcRect r="36212"/>
          <a:stretch/>
        </p:blipFill>
        <p:spPr>
          <a:xfrm>
            <a:off x="931574" y="3754636"/>
            <a:ext cx="3384394" cy="2240898"/>
          </a:xfrm>
          <a:prstGeom prst="rect">
            <a:avLst/>
          </a:prstGeom>
        </p:spPr>
      </p:pic>
      <p:sp>
        <p:nvSpPr>
          <p:cNvPr id="13" name="CasellaDiTesto 12">
            <a:extLst>
              <a:ext uri="{FF2B5EF4-FFF2-40B4-BE49-F238E27FC236}">
                <a16:creationId xmlns:a16="http://schemas.microsoft.com/office/drawing/2014/main" id="{431D2966-CD14-F1F1-3E3A-186DA445E48B}"/>
              </a:ext>
            </a:extLst>
          </p:cNvPr>
          <p:cNvSpPr txBox="1"/>
          <p:nvPr/>
        </p:nvSpPr>
        <p:spPr>
          <a:xfrm>
            <a:off x="4416051" y="3698645"/>
            <a:ext cx="4977388" cy="1754326"/>
          </a:xfrm>
          <a:prstGeom prst="rect">
            <a:avLst/>
          </a:prstGeom>
          <a:noFill/>
        </p:spPr>
        <p:txBody>
          <a:bodyPr wrap="square">
            <a:spAutoFit/>
          </a:bodyPr>
          <a:lstStyle/>
          <a:p>
            <a:r>
              <a:rPr lang="it-IT" b="1" dirty="0"/>
              <a:t>Bottom up</a:t>
            </a:r>
            <a:r>
              <a:rPr lang="it-IT" dirty="0"/>
              <a:t>: Basic Stem esegue il </a:t>
            </a:r>
            <a:r>
              <a:rPr lang="it-IT" dirty="0" err="1"/>
              <a:t>downsampling</a:t>
            </a:r>
            <a:r>
              <a:rPr lang="it-IT" dirty="0"/>
              <a:t> dell'immagine in input due volte mediante convoluzione 7 × 7 con stride 2 e max pooling con stride 2. Nel primo blocco degli stadi res3, res4 e res5, le feature </a:t>
            </a:r>
            <a:r>
              <a:rPr lang="it-IT" dirty="0" err="1"/>
              <a:t>maps</a:t>
            </a:r>
            <a:r>
              <a:rPr lang="it-IT" dirty="0"/>
              <a:t> sono </a:t>
            </a:r>
            <a:r>
              <a:rPr lang="it-IT" dirty="0" err="1"/>
              <a:t>sottocampionate</a:t>
            </a:r>
            <a:r>
              <a:rPr lang="it-IT" dirty="0"/>
              <a:t> da uno strato di convoluzione con stride 2.</a:t>
            </a:r>
          </a:p>
        </p:txBody>
      </p:sp>
    </p:spTree>
    <p:extLst>
      <p:ext uri="{BB962C8B-B14F-4D97-AF65-F5344CB8AC3E}">
        <p14:creationId xmlns:p14="http://schemas.microsoft.com/office/powerpoint/2010/main" val="63773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5" y="949558"/>
            <a:ext cx="6678172" cy="34279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318417" y="3103362"/>
            <a:ext cx="10215471" cy="309627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949558"/>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460244" y="1939963"/>
            <a:ext cx="9640828" cy="923330"/>
          </a:xfrm>
          <a:prstGeom prst="rect">
            <a:avLst/>
          </a:prstGeom>
          <a:noFill/>
        </p:spPr>
        <p:txBody>
          <a:bodyPr wrap="square">
            <a:spAutoFit/>
          </a:bodyPr>
          <a:lstStyle/>
          <a:p>
            <a:r>
              <a:rPr lang="it-IT" dirty="0">
                <a:solidFill>
                  <a:schemeClr val="bg1"/>
                </a:solidFill>
              </a:rPr>
              <a:t>Una Feature </a:t>
            </a:r>
            <a:r>
              <a:rPr lang="it-IT" dirty="0" err="1">
                <a:solidFill>
                  <a:schemeClr val="bg1"/>
                </a:solidFill>
              </a:rPr>
              <a:t>Pyramid</a:t>
            </a:r>
            <a:r>
              <a:rPr lang="it-IT" dirty="0">
                <a:solidFill>
                  <a:schemeClr val="bg1"/>
                </a:solidFill>
              </a:rPr>
              <a:t> Network, o FPN, è un estrattore di feature che prende come input un'immagine a scala singola di dimensioni arbitrarie e genera in output mappe di feature di dimensioni proporzionali a più livelli, in modo completamente </a:t>
            </a:r>
            <a:r>
              <a:rPr lang="it-IT" dirty="0" err="1">
                <a:solidFill>
                  <a:schemeClr val="bg1"/>
                </a:solidFill>
              </a:rPr>
              <a:t>convoluzionale</a:t>
            </a:r>
            <a:r>
              <a:rPr lang="it-IT" dirty="0">
                <a:solidFill>
                  <a:schemeClr val="bg1"/>
                </a:solidFill>
              </a:rPr>
              <a:t>. </a:t>
            </a:r>
          </a:p>
        </p:txBody>
      </p:sp>
      <p:sp>
        <p:nvSpPr>
          <p:cNvPr id="10" name="CasellaDiTesto 9">
            <a:extLst>
              <a:ext uri="{FF2B5EF4-FFF2-40B4-BE49-F238E27FC236}">
                <a16:creationId xmlns:a16="http://schemas.microsoft.com/office/drawing/2014/main" id="{FF2F2CCE-7E8C-E0AE-92D0-79A872B2D825}"/>
              </a:ext>
            </a:extLst>
          </p:cNvPr>
          <p:cNvSpPr txBox="1"/>
          <p:nvPr/>
        </p:nvSpPr>
        <p:spPr>
          <a:xfrm>
            <a:off x="460244" y="3196859"/>
            <a:ext cx="4977388" cy="369332"/>
          </a:xfrm>
          <a:prstGeom prst="rect">
            <a:avLst/>
          </a:prstGeom>
          <a:noFill/>
        </p:spPr>
        <p:txBody>
          <a:bodyPr wrap="square">
            <a:spAutoFit/>
          </a:bodyPr>
          <a:lstStyle/>
          <a:p>
            <a:r>
              <a:rPr lang="it-IT" dirty="0"/>
              <a:t>L’ Architettura di ResNet-50-FPN, prevede due fasi:</a:t>
            </a:r>
          </a:p>
        </p:txBody>
      </p:sp>
      <p:pic>
        <p:nvPicPr>
          <p:cNvPr id="8" name="Segnaposto contenuto 4" descr="Immagine che contiene testo, schermata, Carattere, numero&#10;&#10;Descrizione generata automaticamente">
            <a:extLst>
              <a:ext uri="{FF2B5EF4-FFF2-40B4-BE49-F238E27FC236}">
                <a16:creationId xmlns:a16="http://schemas.microsoft.com/office/drawing/2014/main" id="{6547F2E7-6435-0655-8956-8C8D8470F76E}"/>
              </a:ext>
            </a:extLst>
          </p:cNvPr>
          <p:cNvPicPr>
            <a:picLocks noGrp="1" noChangeAspect="1"/>
          </p:cNvPicPr>
          <p:nvPr/>
        </p:nvPicPr>
        <p:blipFill rotWithShape="1">
          <a:blip r:embed="rId7">
            <a:extLst>
              <a:ext uri="{28A0092B-C50C-407E-A947-70E740481C1C}">
                <a14:useLocalDpi xmlns:a14="http://schemas.microsoft.com/office/drawing/2010/main" val="0"/>
              </a:ext>
            </a:extLst>
          </a:blip>
          <a:srcRect r="134"/>
          <a:stretch/>
        </p:blipFill>
        <p:spPr>
          <a:xfrm>
            <a:off x="931574" y="3754636"/>
            <a:ext cx="5298538" cy="2240898"/>
          </a:xfrm>
          <a:prstGeom prst="rect">
            <a:avLst/>
          </a:prstGeom>
        </p:spPr>
      </p:pic>
      <p:sp>
        <p:nvSpPr>
          <p:cNvPr id="13" name="CasellaDiTesto 12">
            <a:extLst>
              <a:ext uri="{FF2B5EF4-FFF2-40B4-BE49-F238E27FC236}">
                <a16:creationId xmlns:a16="http://schemas.microsoft.com/office/drawing/2014/main" id="{431D2966-CD14-F1F1-3E3A-186DA445E48B}"/>
              </a:ext>
            </a:extLst>
          </p:cNvPr>
          <p:cNvSpPr txBox="1"/>
          <p:nvPr/>
        </p:nvSpPr>
        <p:spPr>
          <a:xfrm>
            <a:off x="6291071" y="3698645"/>
            <a:ext cx="4175761" cy="923330"/>
          </a:xfrm>
          <a:prstGeom prst="rect">
            <a:avLst/>
          </a:prstGeom>
          <a:noFill/>
        </p:spPr>
        <p:txBody>
          <a:bodyPr wrap="square">
            <a:spAutoFit/>
          </a:bodyPr>
          <a:lstStyle/>
          <a:p>
            <a:r>
              <a:rPr lang="it-IT" b="1" dirty="0"/>
              <a:t>Top Down</a:t>
            </a:r>
            <a:r>
              <a:rPr lang="it-IT" dirty="0"/>
              <a:t>: viene eseguito un </a:t>
            </a:r>
            <a:r>
              <a:rPr lang="it-IT" dirty="0" err="1"/>
              <a:t>upsampling</a:t>
            </a:r>
            <a:r>
              <a:rPr lang="it-IT" dirty="0"/>
              <a:t> x2 sul risultato dei </a:t>
            </a:r>
            <a:r>
              <a:rPr lang="it-IT" dirty="0" err="1"/>
              <a:t>layer</a:t>
            </a:r>
            <a:r>
              <a:rPr lang="it-IT" dirty="0"/>
              <a:t> </a:t>
            </a:r>
            <a:r>
              <a:rPr lang="it-IT" dirty="0" err="1"/>
              <a:t>convoluzionali</a:t>
            </a:r>
            <a:r>
              <a:rPr lang="it-IT" dirty="0"/>
              <a:t> con kernel 1x1 </a:t>
            </a:r>
          </a:p>
        </p:txBody>
      </p:sp>
    </p:spTree>
    <p:extLst>
      <p:ext uri="{BB962C8B-B14F-4D97-AF65-F5344CB8AC3E}">
        <p14:creationId xmlns:p14="http://schemas.microsoft.com/office/powerpoint/2010/main" val="64242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5" y="949558"/>
            <a:ext cx="6678172" cy="34279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318417" y="3103362"/>
            <a:ext cx="10215471" cy="3096270"/>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949558"/>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460244" y="1939963"/>
            <a:ext cx="9640828" cy="923330"/>
          </a:xfrm>
          <a:prstGeom prst="rect">
            <a:avLst/>
          </a:prstGeom>
          <a:noFill/>
        </p:spPr>
        <p:txBody>
          <a:bodyPr wrap="square">
            <a:spAutoFit/>
          </a:bodyPr>
          <a:lstStyle/>
          <a:p>
            <a:r>
              <a:rPr lang="it-IT" dirty="0">
                <a:solidFill>
                  <a:schemeClr val="bg1"/>
                </a:solidFill>
              </a:rPr>
              <a:t>Una Feature </a:t>
            </a:r>
            <a:r>
              <a:rPr lang="it-IT" dirty="0" err="1">
                <a:solidFill>
                  <a:schemeClr val="bg1"/>
                </a:solidFill>
              </a:rPr>
              <a:t>Pyramid</a:t>
            </a:r>
            <a:r>
              <a:rPr lang="it-IT" dirty="0">
                <a:solidFill>
                  <a:schemeClr val="bg1"/>
                </a:solidFill>
              </a:rPr>
              <a:t> Network, o FPN, è un estrattore di feature che prende come input un'immagine a scala singola di dimensioni arbitrarie e genera in output mappe di feature di dimensioni proporzionali a più livelli, in modo completamente </a:t>
            </a:r>
            <a:r>
              <a:rPr lang="it-IT" dirty="0" err="1">
                <a:solidFill>
                  <a:schemeClr val="bg1"/>
                </a:solidFill>
              </a:rPr>
              <a:t>convoluzionale</a:t>
            </a:r>
            <a:r>
              <a:rPr lang="it-IT" dirty="0">
                <a:solidFill>
                  <a:schemeClr val="bg1"/>
                </a:solidFill>
              </a:rPr>
              <a:t>. </a:t>
            </a:r>
          </a:p>
        </p:txBody>
      </p:sp>
      <p:sp>
        <p:nvSpPr>
          <p:cNvPr id="10" name="CasellaDiTesto 9">
            <a:extLst>
              <a:ext uri="{FF2B5EF4-FFF2-40B4-BE49-F238E27FC236}">
                <a16:creationId xmlns:a16="http://schemas.microsoft.com/office/drawing/2014/main" id="{FF2F2CCE-7E8C-E0AE-92D0-79A872B2D825}"/>
              </a:ext>
            </a:extLst>
          </p:cNvPr>
          <p:cNvSpPr txBox="1"/>
          <p:nvPr/>
        </p:nvSpPr>
        <p:spPr>
          <a:xfrm>
            <a:off x="460244" y="3196859"/>
            <a:ext cx="4977388" cy="369332"/>
          </a:xfrm>
          <a:prstGeom prst="rect">
            <a:avLst/>
          </a:prstGeom>
          <a:noFill/>
        </p:spPr>
        <p:txBody>
          <a:bodyPr wrap="square">
            <a:spAutoFit/>
          </a:bodyPr>
          <a:lstStyle/>
          <a:p>
            <a:r>
              <a:rPr lang="it-IT" dirty="0"/>
              <a:t>L’ Architettura di ResNet-50-FPN, prevede due fasi:</a:t>
            </a:r>
          </a:p>
        </p:txBody>
      </p:sp>
      <p:pic>
        <p:nvPicPr>
          <p:cNvPr id="8" name="Segnaposto contenuto 4" descr="Immagine che contiene testo, schermata, Carattere, numero&#10;&#10;Descrizione generata automaticamente">
            <a:extLst>
              <a:ext uri="{FF2B5EF4-FFF2-40B4-BE49-F238E27FC236}">
                <a16:creationId xmlns:a16="http://schemas.microsoft.com/office/drawing/2014/main" id="{6547F2E7-6435-0655-8956-8C8D8470F76E}"/>
              </a:ext>
            </a:extLst>
          </p:cNvPr>
          <p:cNvPicPr>
            <a:picLocks noGrp="1" noChangeAspect="1"/>
          </p:cNvPicPr>
          <p:nvPr/>
        </p:nvPicPr>
        <p:blipFill rotWithShape="1">
          <a:blip r:embed="rId7">
            <a:extLst>
              <a:ext uri="{28A0092B-C50C-407E-A947-70E740481C1C}">
                <a14:useLocalDpi xmlns:a14="http://schemas.microsoft.com/office/drawing/2010/main" val="0"/>
              </a:ext>
            </a:extLst>
          </a:blip>
          <a:srcRect r="134"/>
          <a:stretch/>
        </p:blipFill>
        <p:spPr>
          <a:xfrm>
            <a:off x="931574" y="3754636"/>
            <a:ext cx="5298538" cy="2240898"/>
          </a:xfrm>
          <a:prstGeom prst="rect">
            <a:avLst/>
          </a:prstGeom>
        </p:spPr>
      </p:pic>
      <p:sp>
        <p:nvSpPr>
          <p:cNvPr id="13" name="CasellaDiTesto 12">
            <a:extLst>
              <a:ext uri="{FF2B5EF4-FFF2-40B4-BE49-F238E27FC236}">
                <a16:creationId xmlns:a16="http://schemas.microsoft.com/office/drawing/2014/main" id="{431D2966-CD14-F1F1-3E3A-186DA445E48B}"/>
              </a:ext>
            </a:extLst>
          </p:cNvPr>
          <p:cNvSpPr txBox="1"/>
          <p:nvPr/>
        </p:nvSpPr>
        <p:spPr>
          <a:xfrm>
            <a:off x="6291071" y="3698645"/>
            <a:ext cx="4175761" cy="1200329"/>
          </a:xfrm>
          <a:prstGeom prst="rect">
            <a:avLst/>
          </a:prstGeom>
          <a:noFill/>
        </p:spPr>
        <p:txBody>
          <a:bodyPr wrap="square">
            <a:spAutoFit/>
          </a:bodyPr>
          <a:lstStyle/>
          <a:p>
            <a:r>
              <a:rPr lang="it-IT" dirty="0"/>
              <a:t>Le feature </a:t>
            </a:r>
            <a:r>
              <a:rPr lang="it-IT" dirty="0" err="1"/>
              <a:t>maps</a:t>
            </a:r>
            <a:r>
              <a:rPr lang="it-IT" dirty="0"/>
              <a:t> P2, P3, P4 e P5 hanno scala rispettivamente 1/4, 1/8, 1/16 e 1/32 della dimensione dell’immagine in ingresso.</a:t>
            </a:r>
          </a:p>
        </p:txBody>
      </p:sp>
    </p:spTree>
    <p:extLst>
      <p:ext uri="{BB962C8B-B14F-4D97-AF65-F5344CB8AC3E}">
        <p14:creationId xmlns:p14="http://schemas.microsoft.com/office/powerpoint/2010/main" val="180062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67A3C5D-D16E-2398-AC60-D298430E2FA6}"/>
              </a:ext>
            </a:extLst>
          </p:cNvPr>
          <p:cNvSpPr txBox="1"/>
          <p:nvPr/>
        </p:nvSpPr>
        <p:spPr>
          <a:xfrm>
            <a:off x="460244" y="31242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INSTANCE SEGMENTATION : Introduzione</a:t>
            </a:r>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6784844" y="1447800"/>
            <a:ext cx="4988056" cy="49301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2901E45-C6A9-905E-E7C3-3FD5E5B60B6C}"/>
              </a:ext>
            </a:extLst>
          </p:cNvPr>
          <p:cNvSpPr txBox="1"/>
          <p:nvPr/>
        </p:nvSpPr>
        <p:spPr>
          <a:xfrm>
            <a:off x="833624" y="2370326"/>
            <a:ext cx="3319276"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rPr>
              <a:t>E’ un Task di Computer Vision che consiste nell’identificare e separare i diversi oggetti presenti nell’immagine, rilevandone i confini e assegnandogli una label unica.</a:t>
            </a:r>
            <a:endParaRPr lang="it-IT" sz="2400" dirty="0">
              <a:solidFill>
                <a:prstClr val="white"/>
              </a:solidFill>
              <a:latin typeface="Calibri" panose="020F0502020204030204"/>
            </a:endParaRPr>
          </a:p>
        </p:txBody>
      </p:sp>
    </p:spTree>
    <p:extLst>
      <p:ext uri="{BB962C8B-B14F-4D97-AF65-F5344CB8AC3E}">
        <p14:creationId xmlns:p14="http://schemas.microsoft.com/office/powerpoint/2010/main" val="290261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5" y="949558"/>
            <a:ext cx="6678172" cy="34279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10576560" y="949558"/>
            <a:ext cx="432816" cy="566460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PRE-</a:t>
            </a:r>
            <a:r>
              <a:rPr lang="it-IT" sz="6000" b="1" dirty="0" err="1">
                <a:solidFill>
                  <a:schemeClr val="bg1"/>
                </a:solidFill>
                <a:latin typeface="Agency FB" panose="020B0503020202020204" pitchFamily="34" charset="0"/>
              </a:rPr>
              <a:t>Trained</a:t>
            </a:r>
            <a:endParaRPr lang="it-IT" sz="6000" b="1" dirty="0">
              <a:solidFill>
                <a:schemeClr val="bg1"/>
              </a:solidFill>
              <a:latin typeface="Agency FB" panose="020B0503020202020204" pitchFamily="34" charset="0"/>
            </a:endParaRP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462913" y="949558"/>
            <a:ext cx="8863967" cy="923330"/>
          </a:xfrm>
          <a:prstGeom prst="rect">
            <a:avLst/>
          </a:prstGeom>
          <a:noFill/>
        </p:spPr>
        <p:txBody>
          <a:bodyPr wrap="square">
            <a:spAutoFit/>
          </a:bodyPr>
          <a:lstStyle/>
          <a:p>
            <a:r>
              <a:rPr lang="it-IT" sz="1800" b="1" dirty="0"/>
              <a:t>Modello usato</a:t>
            </a:r>
            <a:r>
              <a:rPr lang="it-IT" sz="1800" dirty="0"/>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460244" y="1939963"/>
            <a:ext cx="9640828" cy="923330"/>
          </a:xfrm>
          <a:prstGeom prst="rect">
            <a:avLst/>
          </a:prstGeom>
          <a:noFill/>
        </p:spPr>
        <p:txBody>
          <a:bodyPr wrap="square">
            <a:spAutoFit/>
          </a:bodyPr>
          <a:lstStyle/>
          <a:p>
            <a:r>
              <a:rPr lang="it-IT" dirty="0">
                <a:solidFill>
                  <a:schemeClr val="bg1"/>
                </a:solidFill>
              </a:rPr>
              <a:t>Una Feature </a:t>
            </a:r>
            <a:r>
              <a:rPr lang="it-IT" dirty="0" err="1">
                <a:solidFill>
                  <a:schemeClr val="bg1"/>
                </a:solidFill>
              </a:rPr>
              <a:t>Pyramid</a:t>
            </a:r>
            <a:r>
              <a:rPr lang="it-IT" dirty="0">
                <a:solidFill>
                  <a:schemeClr val="bg1"/>
                </a:solidFill>
              </a:rPr>
              <a:t> Network, o FPN, è un estrattore di feature che prende come input un'immagine a scala singola di dimensioni arbitrarie e genera in output mappe di feature di dimensioni proporzionali a più livelli, in modo completamente </a:t>
            </a:r>
            <a:r>
              <a:rPr lang="it-IT" dirty="0" err="1">
                <a:solidFill>
                  <a:schemeClr val="bg1"/>
                </a:solidFill>
              </a:rPr>
              <a:t>convoluzionale</a:t>
            </a:r>
            <a:r>
              <a:rPr lang="it-IT" dirty="0">
                <a:solidFill>
                  <a:schemeClr val="bg1"/>
                </a:solidFill>
              </a:rPr>
              <a:t>. </a:t>
            </a:r>
          </a:p>
        </p:txBody>
      </p:sp>
      <p:sp>
        <p:nvSpPr>
          <p:cNvPr id="10" name="CasellaDiTesto 9">
            <a:extLst>
              <a:ext uri="{FF2B5EF4-FFF2-40B4-BE49-F238E27FC236}">
                <a16:creationId xmlns:a16="http://schemas.microsoft.com/office/drawing/2014/main" id="{FF2F2CCE-7E8C-E0AE-92D0-79A872B2D825}"/>
              </a:ext>
            </a:extLst>
          </p:cNvPr>
          <p:cNvSpPr txBox="1"/>
          <p:nvPr/>
        </p:nvSpPr>
        <p:spPr>
          <a:xfrm>
            <a:off x="460244" y="3196859"/>
            <a:ext cx="4977388" cy="369332"/>
          </a:xfrm>
          <a:prstGeom prst="rect">
            <a:avLst/>
          </a:prstGeom>
          <a:noFill/>
        </p:spPr>
        <p:txBody>
          <a:bodyPr wrap="square">
            <a:spAutoFit/>
          </a:bodyPr>
          <a:lstStyle/>
          <a:p>
            <a:r>
              <a:rPr lang="it-IT" dirty="0">
                <a:solidFill>
                  <a:schemeClr val="bg1"/>
                </a:solidFill>
              </a:rPr>
              <a:t>L’ Architettura di ResNet-50-FPN, prevede due fasi:</a:t>
            </a:r>
          </a:p>
        </p:txBody>
      </p:sp>
      <p:pic>
        <p:nvPicPr>
          <p:cNvPr id="8" name="Segnaposto contenuto 4" descr="Immagine che contiene testo, schermata, Carattere, numero&#10;&#10;Descrizione generata automaticamente">
            <a:extLst>
              <a:ext uri="{FF2B5EF4-FFF2-40B4-BE49-F238E27FC236}">
                <a16:creationId xmlns:a16="http://schemas.microsoft.com/office/drawing/2014/main" id="{6547F2E7-6435-0655-8956-8C8D8470F76E}"/>
              </a:ext>
            </a:extLst>
          </p:cNvPr>
          <p:cNvPicPr>
            <a:picLocks noGrp="1" noChangeAspect="1"/>
          </p:cNvPicPr>
          <p:nvPr/>
        </p:nvPicPr>
        <p:blipFill rotWithShape="1">
          <a:blip r:embed="rId7">
            <a:extLst>
              <a:ext uri="{28A0092B-C50C-407E-A947-70E740481C1C}">
                <a14:useLocalDpi xmlns:a14="http://schemas.microsoft.com/office/drawing/2010/main" val="0"/>
              </a:ext>
            </a:extLst>
          </a:blip>
          <a:srcRect r="134"/>
          <a:stretch/>
        </p:blipFill>
        <p:spPr>
          <a:xfrm>
            <a:off x="931574" y="3754636"/>
            <a:ext cx="5298538" cy="2240898"/>
          </a:xfrm>
          <a:prstGeom prst="rect">
            <a:avLst/>
          </a:prstGeom>
        </p:spPr>
      </p:pic>
      <p:sp>
        <p:nvSpPr>
          <p:cNvPr id="13" name="CasellaDiTesto 12">
            <a:extLst>
              <a:ext uri="{FF2B5EF4-FFF2-40B4-BE49-F238E27FC236}">
                <a16:creationId xmlns:a16="http://schemas.microsoft.com/office/drawing/2014/main" id="{431D2966-CD14-F1F1-3E3A-186DA445E48B}"/>
              </a:ext>
            </a:extLst>
          </p:cNvPr>
          <p:cNvSpPr txBox="1"/>
          <p:nvPr/>
        </p:nvSpPr>
        <p:spPr>
          <a:xfrm>
            <a:off x="6291071" y="3698645"/>
            <a:ext cx="4175761" cy="1200329"/>
          </a:xfrm>
          <a:prstGeom prst="rect">
            <a:avLst/>
          </a:prstGeom>
          <a:noFill/>
        </p:spPr>
        <p:txBody>
          <a:bodyPr wrap="square">
            <a:spAutoFit/>
          </a:bodyPr>
          <a:lstStyle/>
          <a:p>
            <a:r>
              <a:rPr lang="it-IT" dirty="0">
                <a:solidFill>
                  <a:schemeClr val="bg1"/>
                </a:solidFill>
              </a:rPr>
              <a:t>Le feature </a:t>
            </a:r>
            <a:r>
              <a:rPr lang="it-IT" dirty="0" err="1">
                <a:solidFill>
                  <a:schemeClr val="bg1"/>
                </a:solidFill>
              </a:rPr>
              <a:t>maps</a:t>
            </a:r>
            <a:r>
              <a:rPr lang="it-IT" dirty="0">
                <a:solidFill>
                  <a:schemeClr val="bg1"/>
                </a:solidFill>
              </a:rPr>
              <a:t> P2, P3, P4 e P5 hanno scala rispettivamente 1/4, 1/8, 1/16 e 1/32 della dimensione dell’immagine in ingresso.</a:t>
            </a:r>
          </a:p>
        </p:txBody>
      </p:sp>
    </p:spTree>
    <p:extLst>
      <p:ext uri="{BB962C8B-B14F-4D97-AF65-F5344CB8AC3E}">
        <p14:creationId xmlns:p14="http://schemas.microsoft.com/office/powerpoint/2010/main" val="308696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4" y="949558"/>
            <a:ext cx="9982204" cy="923330"/>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66030A47-18C1-0DC3-0A97-C67515D9C44D}"/>
              </a:ext>
            </a:extLst>
          </p:cNvPr>
          <p:cNvSpPr/>
          <p:nvPr/>
        </p:nvSpPr>
        <p:spPr>
          <a:xfrm>
            <a:off x="-566928" y="949558"/>
            <a:ext cx="432816" cy="566460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Codice</a:t>
            </a:r>
          </a:p>
        </p:txBody>
      </p:sp>
      <p:sp>
        <p:nvSpPr>
          <p:cNvPr id="2" name="CasellaDiTesto 1">
            <a:extLst>
              <a:ext uri="{FF2B5EF4-FFF2-40B4-BE49-F238E27FC236}">
                <a16:creationId xmlns:a16="http://schemas.microsoft.com/office/drawing/2014/main" id="{F34B2B52-6F9A-A335-51DB-42BE985BA351}"/>
              </a:ext>
            </a:extLst>
          </p:cNvPr>
          <p:cNvSpPr txBox="1"/>
          <p:nvPr/>
        </p:nvSpPr>
        <p:spPr>
          <a:xfrm>
            <a:off x="-8910010" y="1015663"/>
            <a:ext cx="8863967" cy="923330"/>
          </a:xfrm>
          <a:prstGeom prst="rect">
            <a:avLst/>
          </a:prstGeom>
          <a:noFill/>
        </p:spPr>
        <p:txBody>
          <a:bodyPr wrap="square">
            <a:spAutoFit/>
          </a:bodyPr>
          <a:lstStyle/>
          <a:p>
            <a:r>
              <a:rPr lang="it-IT" sz="1800" dirty="0">
                <a:solidFill>
                  <a:schemeClr val="bg1"/>
                </a:solidFill>
              </a:rPr>
              <a:t>Utilizzare una rete </a:t>
            </a:r>
            <a:r>
              <a:rPr lang="it-IT" sz="1800" dirty="0" err="1">
                <a:solidFill>
                  <a:schemeClr val="bg1"/>
                </a:solidFill>
              </a:rPr>
              <a:t>pre</a:t>
            </a:r>
            <a:r>
              <a:rPr lang="it-IT" sz="1800" dirty="0">
                <a:solidFill>
                  <a:schemeClr val="bg1"/>
                </a:solidFill>
              </a:rPr>
              <a:t>-addestrata </a:t>
            </a:r>
            <a:r>
              <a:rPr lang="it-IT" sz="1800" b="0" i="0" dirty="0">
                <a:solidFill>
                  <a:schemeClr val="bg1"/>
                </a:solidFill>
                <a:effectLst/>
                <a:latin typeface="Söhne"/>
              </a:rPr>
              <a:t>significa impiegare un modello di Machine </a:t>
            </a:r>
            <a:r>
              <a:rPr lang="it-IT" dirty="0">
                <a:solidFill>
                  <a:schemeClr val="bg1"/>
                </a:solidFill>
                <a:latin typeface="Söhne"/>
              </a:rPr>
              <a:t>L</a:t>
            </a:r>
            <a:r>
              <a:rPr lang="it-IT" sz="1800" b="0" i="0" dirty="0">
                <a:solidFill>
                  <a:schemeClr val="bg1"/>
                </a:solidFill>
                <a:effectLst/>
                <a:latin typeface="Söhne"/>
              </a:rPr>
              <a:t>earning già allenato su un ampio insieme di dati (in questo caso COCO Dataset), per effettuare predizioni su nuovi dati senza dover ripetere l'intero processo di addestramento</a:t>
            </a:r>
          </a:p>
        </p:txBody>
      </p:sp>
      <p:sp>
        <p:nvSpPr>
          <p:cNvPr id="5" name="CasellaDiTesto 4">
            <a:extLst>
              <a:ext uri="{FF2B5EF4-FFF2-40B4-BE49-F238E27FC236}">
                <a16:creationId xmlns:a16="http://schemas.microsoft.com/office/drawing/2014/main" id="{694D02AB-87B5-8E83-650C-6B1010486C91}"/>
              </a:ext>
            </a:extLst>
          </p:cNvPr>
          <p:cNvSpPr txBox="1"/>
          <p:nvPr/>
        </p:nvSpPr>
        <p:spPr>
          <a:xfrm>
            <a:off x="-10680575" y="949558"/>
            <a:ext cx="8863967" cy="923330"/>
          </a:xfrm>
          <a:prstGeom prst="rect">
            <a:avLst/>
          </a:prstGeom>
          <a:noFill/>
        </p:spPr>
        <p:txBody>
          <a:bodyPr wrap="square">
            <a:spAutoFit/>
          </a:bodyPr>
          <a:lstStyle/>
          <a:p>
            <a:r>
              <a:rPr lang="it-IT" sz="1800" b="1" dirty="0">
                <a:solidFill>
                  <a:schemeClr val="bg1"/>
                </a:solidFill>
              </a:rPr>
              <a:t>Modello usato</a:t>
            </a:r>
            <a:r>
              <a:rPr lang="it-IT" sz="1800" dirty="0">
                <a:solidFill>
                  <a:schemeClr val="bg1"/>
                </a:solidFill>
              </a:rPr>
              <a:t>: Modello Mask R-CNN con una dorsale ResNet-50-FPN</a:t>
            </a:r>
          </a:p>
          <a:p>
            <a:r>
              <a:rPr lang="it-IT" sz="1800" b="1" dirty="0" err="1">
                <a:solidFill>
                  <a:schemeClr val="bg1"/>
                </a:solidFill>
              </a:rPr>
              <a:t>Pre-trained</a:t>
            </a:r>
            <a:r>
              <a:rPr lang="it-IT" sz="1800" b="1" dirty="0">
                <a:solidFill>
                  <a:schemeClr val="bg1"/>
                </a:solidFill>
              </a:rPr>
              <a:t> Weight</a:t>
            </a:r>
            <a:r>
              <a:rPr lang="it-IT" sz="1800" dirty="0">
                <a:solidFill>
                  <a:schemeClr val="bg1"/>
                </a:solidFill>
              </a:rPr>
              <a:t>: Coco_V1, che equivalgono ai pesi di DEFAULT previsti dal modello 				</a:t>
            </a:r>
            <a:r>
              <a:rPr lang="it-IT" sz="1800" dirty="0" err="1">
                <a:solidFill>
                  <a:schemeClr val="bg1"/>
                </a:solidFill>
              </a:rPr>
              <a:t>preaddestrato</a:t>
            </a:r>
            <a:endParaRPr lang="it-IT" sz="1800" dirty="0">
              <a:solidFill>
                <a:schemeClr val="bg1"/>
              </a:solidFill>
            </a:endParaRPr>
          </a:p>
        </p:txBody>
      </p:sp>
      <p:pic>
        <p:nvPicPr>
          <p:cNvPr id="6" name="Immagine 5">
            <a:extLst>
              <a:ext uri="{FF2B5EF4-FFF2-40B4-BE49-F238E27FC236}">
                <a16:creationId xmlns:a16="http://schemas.microsoft.com/office/drawing/2014/main" id="{465C93D6-985D-A792-0DD6-D95C1A1883CB}"/>
              </a:ext>
            </a:extLst>
          </p:cNvPr>
          <p:cNvPicPr>
            <a:picLocks noChangeAspect="1"/>
          </p:cNvPicPr>
          <p:nvPr/>
        </p:nvPicPr>
        <p:blipFill>
          <a:blip r:embed="rId6"/>
          <a:stretch>
            <a:fillRect/>
          </a:stretch>
        </p:blipFill>
        <p:spPr>
          <a:xfrm>
            <a:off x="-8802147" y="3590077"/>
            <a:ext cx="7453006" cy="1386960"/>
          </a:xfrm>
          <a:prstGeom prst="rect">
            <a:avLst/>
          </a:prstGeom>
        </p:spPr>
      </p:pic>
      <p:sp>
        <p:nvSpPr>
          <p:cNvPr id="9" name="CasellaDiTesto 8">
            <a:extLst>
              <a:ext uri="{FF2B5EF4-FFF2-40B4-BE49-F238E27FC236}">
                <a16:creationId xmlns:a16="http://schemas.microsoft.com/office/drawing/2014/main" id="{4C252DC4-0FAC-817C-17E8-E84DBF80D838}"/>
              </a:ext>
            </a:extLst>
          </p:cNvPr>
          <p:cNvSpPr txBox="1"/>
          <p:nvPr/>
        </p:nvSpPr>
        <p:spPr>
          <a:xfrm>
            <a:off x="-10683244" y="1939963"/>
            <a:ext cx="9640828" cy="923330"/>
          </a:xfrm>
          <a:prstGeom prst="rect">
            <a:avLst/>
          </a:prstGeom>
          <a:noFill/>
        </p:spPr>
        <p:txBody>
          <a:bodyPr wrap="square">
            <a:spAutoFit/>
          </a:bodyPr>
          <a:lstStyle/>
          <a:p>
            <a:r>
              <a:rPr lang="it-IT" dirty="0">
                <a:solidFill>
                  <a:schemeClr val="bg1"/>
                </a:solidFill>
              </a:rPr>
              <a:t>Una Feature </a:t>
            </a:r>
            <a:r>
              <a:rPr lang="it-IT" dirty="0" err="1">
                <a:solidFill>
                  <a:schemeClr val="bg1"/>
                </a:solidFill>
              </a:rPr>
              <a:t>Pyramid</a:t>
            </a:r>
            <a:r>
              <a:rPr lang="it-IT" dirty="0">
                <a:solidFill>
                  <a:schemeClr val="bg1"/>
                </a:solidFill>
              </a:rPr>
              <a:t> Network, o FPN, è un estrattore di feature che prende come input un'immagine a scala singola di dimensioni arbitrarie e genera in output mappe di feature di dimensioni proporzionali a più livelli, in modo completamente </a:t>
            </a:r>
            <a:r>
              <a:rPr lang="it-IT" dirty="0" err="1">
                <a:solidFill>
                  <a:schemeClr val="bg1"/>
                </a:solidFill>
              </a:rPr>
              <a:t>convoluzionale</a:t>
            </a:r>
            <a:r>
              <a:rPr lang="it-IT" dirty="0">
                <a:solidFill>
                  <a:schemeClr val="bg1"/>
                </a:solidFill>
              </a:rPr>
              <a:t>. </a:t>
            </a:r>
          </a:p>
        </p:txBody>
      </p:sp>
      <p:sp>
        <p:nvSpPr>
          <p:cNvPr id="10" name="CasellaDiTesto 9">
            <a:extLst>
              <a:ext uri="{FF2B5EF4-FFF2-40B4-BE49-F238E27FC236}">
                <a16:creationId xmlns:a16="http://schemas.microsoft.com/office/drawing/2014/main" id="{FF2F2CCE-7E8C-E0AE-92D0-79A872B2D825}"/>
              </a:ext>
            </a:extLst>
          </p:cNvPr>
          <p:cNvSpPr txBox="1"/>
          <p:nvPr/>
        </p:nvSpPr>
        <p:spPr>
          <a:xfrm>
            <a:off x="-10683244" y="3196859"/>
            <a:ext cx="4977388" cy="369332"/>
          </a:xfrm>
          <a:prstGeom prst="rect">
            <a:avLst/>
          </a:prstGeom>
          <a:noFill/>
        </p:spPr>
        <p:txBody>
          <a:bodyPr wrap="square">
            <a:spAutoFit/>
          </a:bodyPr>
          <a:lstStyle/>
          <a:p>
            <a:r>
              <a:rPr lang="it-IT" dirty="0">
                <a:solidFill>
                  <a:schemeClr val="bg1"/>
                </a:solidFill>
              </a:rPr>
              <a:t>L’ Architettura di ResNet-50-FPN, prevede due fasi:</a:t>
            </a:r>
          </a:p>
        </p:txBody>
      </p:sp>
      <p:pic>
        <p:nvPicPr>
          <p:cNvPr id="8" name="Segnaposto contenuto 4" descr="Immagine che contiene testo, schermata, Carattere, numero&#10;&#10;Descrizione generata automaticamente">
            <a:extLst>
              <a:ext uri="{FF2B5EF4-FFF2-40B4-BE49-F238E27FC236}">
                <a16:creationId xmlns:a16="http://schemas.microsoft.com/office/drawing/2014/main" id="{6547F2E7-6435-0655-8956-8C8D8470F76E}"/>
              </a:ext>
            </a:extLst>
          </p:cNvPr>
          <p:cNvPicPr>
            <a:picLocks noGrp="1" noChangeAspect="1"/>
          </p:cNvPicPr>
          <p:nvPr/>
        </p:nvPicPr>
        <p:blipFill rotWithShape="1">
          <a:blip r:embed="rId7">
            <a:extLst>
              <a:ext uri="{28A0092B-C50C-407E-A947-70E740481C1C}">
                <a14:useLocalDpi xmlns:a14="http://schemas.microsoft.com/office/drawing/2010/main" val="0"/>
              </a:ext>
            </a:extLst>
          </a:blip>
          <a:srcRect r="134"/>
          <a:stretch/>
        </p:blipFill>
        <p:spPr>
          <a:xfrm>
            <a:off x="-10211914" y="3754636"/>
            <a:ext cx="5298538" cy="2240898"/>
          </a:xfrm>
          <a:prstGeom prst="rect">
            <a:avLst/>
          </a:prstGeom>
        </p:spPr>
      </p:pic>
      <p:sp>
        <p:nvSpPr>
          <p:cNvPr id="13" name="CasellaDiTesto 12">
            <a:extLst>
              <a:ext uri="{FF2B5EF4-FFF2-40B4-BE49-F238E27FC236}">
                <a16:creationId xmlns:a16="http://schemas.microsoft.com/office/drawing/2014/main" id="{431D2966-CD14-F1F1-3E3A-186DA445E48B}"/>
              </a:ext>
            </a:extLst>
          </p:cNvPr>
          <p:cNvSpPr txBox="1"/>
          <p:nvPr/>
        </p:nvSpPr>
        <p:spPr>
          <a:xfrm>
            <a:off x="-4852417" y="3698645"/>
            <a:ext cx="4175761" cy="1200329"/>
          </a:xfrm>
          <a:prstGeom prst="rect">
            <a:avLst/>
          </a:prstGeom>
          <a:noFill/>
        </p:spPr>
        <p:txBody>
          <a:bodyPr wrap="square">
            <a:spAutoFit/>
          </a:bodyPr>
          <a:lstStyle/>
          <a:p>
            <a:r>
              <a:rPr lang="it-IT" dirty="0">
                <a:solidFill>
                  <a:schemeClr val="bg1"/>
                </a:solidFill>
              </a:rPr>
              <a:t>Le feature </a:t>
            </a:r>
            <a:r>
              <a:rPr lang="it-IT" dirty="0" err="1">
                <a:solidFill>
                  <a:schemeClr val="bg1"/>
                </a:solidFill>
              </a:rPr>
              <a:t>maps</a:t>
            </a:r>
            <a:r>
              <a:rPr lang="it-IT" dirty="0">
                <a:solidFill>
                  <a:schemeClr val="bg1"/>
                </a:solidFill>
              </a:rPr>
              <a:t> P2, P3, P4 e P5 hanno scala rispettivamente 1/4, 1/8, 1/16 e 1/32 della dimensione dell’immagine in ingresso.</a:t>
            </a:r>
          </a:p>
        </p:txBody>
      </p:sp>
    </p:spTree>
    <p:extLst>
      <p:ext uri="{BB962C8B-B14F-4D97-AF65-F5344CB8AC3E}">
        <p14:creationId xmlns:p14="http://schemas.microsoft.com/office/powerpoint/2010/main" val="840459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4" y="949558"/>
            <a:ext cx="9982204" cy="923330"/>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Codice</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736170" y="1122866"/>
            <a:ext cx="9274701" cy="576714"/>
          </a:xfrm>
          <a:prstGeom prst="rect">
            <a:avLst/>
          </a:prstGeom>
        </p:spPr>
      </p:pic>
    </p:spTree>
    <p:extLst>
      <p:ext uri="{BB962C8B-B14F-4D97-AF65-F5344CB8AC3E}">
        <p14:creationId xmlns:p14="http://schemas.microsoft.com/office/powerpoint/2010/main" val="20384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4" y="949558"/>
            <a:ext cx="9982204" cy="281362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Codice</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736170"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1749552" y="1699580"/>
            <a:ext cx="6881456" cy="1920406"/>
          </a:xfrm>
          <a:prstGeom prst="rect">
            <a:avLst/>
          </a:prstGeom>
        </p:spPr>
      </p:pic>
      <p:sp>
        <p:nvSpPr>
          <p:cNvPr id="9" name="CasellaDiTesto 8">
            <a:extLst>
              <a:ext uri="{FF2B5EF4-FFF2-40B4-BE49-F238E27FC236}">
                <a16:creationId xmlns:a16="http://schemas.microsoft.com/office/drawing/2014/main" id="{F61618E0-BA33-CF30-52CC-90000EC7D770}"/>
              </a:ext>
            </a:extLst>
          </p:cNvPr>
          <p:cNvSpPr txBox="1"/>
          <p:nvPr/>
        </p:nvSpPr>
        <p:spPr>
          <a:xfrm>
            <a:off x="736170" y="3754472"/>
            <a:ext cx="9550627" cy="646331"/>
          </a:xfrm>
          <a:prstGeom prst="rect">
            <a:avLst/>
          </a:prstGeom>
          <a:noFill/>
        </p:spPr>
        <p:txBody>
          <a:bodyPr wrap="square">
            <a:spAutoFit/>
          </a:bodyPr>
          <a:lstStyle/>
          <a:p>
            <a:pPr marL="0" indent="0">
              <a:buNone/>
            </a:pPr>
            <a:r>
              <a:rPr lang="it-IT" sz="1800" b="0" i="0" dirty="0">
                <a:effectLst/>
                <a:latin typeface="Söhne"/>
              </a:rPr>
              <a:t>Questa funzione carica il modello Mask R-CNN con una base </a:t>
            </a:r>
            <a:r>
              <a:rPr lang="it-IT" sz="1800" b="1" i="0" dirty="0">
                <a:effectLst/>
                <a:latin typeface="Söhne"/>
              </a:rPr>
              <a:t>ResNet-50</a:t>
            </a:r>
            <a:r>
              <a:rPr lang="it-IT" sz="1800" b="0" i="0" dirty="0">
                <a:effectLst/>
                <a:latin typeface="Söhne"/>
              </a:rPr>
              <a:t>, e l’argomento </a:t>
            </a:r>
            <a:r>
              <a:rPr lang="it-IT" sz="1800" b="1" i="0" dirty="0">
                <a:effectLst/>
                <a:latin typeface="Söhne"/>
              </a:rPr>
              <a:t>«</a:t>
            </a:r>
            <a:r>
              <a:rPr lang="it-IT" sz="1800" b="1" i="0" dirty="0" err="1">
                <a:effectLst/>
                <a:latin typeface="Söhne"/>
              </a:rPr>
              <a:t>pretrained</a:t>
            </a:r>
            <a:r>
              <a:rPr lang="it-IT" sz="1800" b="1" i="0" dirty="0">
                <a:effectLst/>
                <a:latin typeface="Söhne"/>
              </a:rPr>
              <a:t>=True» </a:t>
            </a:r>
            <a:r>
              <a:rPr lang="it-IT" sz="1800" b="0" i="0" dirty="0">
                <a:effectLst/>
                <a:latin typeface="Söhne"/>
              </a:rPr>
              <a:t>indica che il modello verrà inizializzato con </a:t>
            </a:r>
            <a:r>
              <a:rPr lang="it-IT" sz="1800" b="1" i="0" dirty="0">
                <a:effectLst/>
                <a:latin typeface="Söhne"/>
              </a:rPr>
              <a:t>pesi </a:t>
            </a:r>
            <a:r>
              <a:rPr lang="it-IT" sz="1800" b="1" i="0" dirty="0" err="1">
                <a:effectLst/>
                <a:latin typeface="Söhne"/>
              </a:rPr>
              <a:t>pre</a:t>
            </a:r>
            <a:r>
              <a:rPr lang="it-IT" sz="1800" b="1" i="0" dirty="0">
                <a:effectLst/>
                <a:latin typeface="Söhne"/>
              </a:rPr>
              <a:t>-addestrati</a:t>
            </a:r>
            <a:r>
              <a:rPr lang="it-IT" sz="1800" b="0" i="0" dirty="0">
                <a:effectLst/>
                <a:latin typeface="Söhne"/>
              </a:rPr>
              <a:t>.</a:t>
            </a:r>
            <a:endParaRPr lang="it-IT" sz="2800" b="0" dirty="0">
              <a:effectLst/>
              <a:latin typeface="Courier New" panose="02070309020205020404" pitchFamily="49" charset="0"/>
            </a:endParaRPr>
          </a:p>
        </p:txBody>
      </p:sp>
    </p:spTree>
    <p:extLst>
      <p:ext uri="{BB962C8B-B14F-4D97-AF65-F5344CB8AC3E}">
        <p14:creationId xmlns:p14="http://schemas.microsoft.com/office/powerpoint/2010/main" val="115825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4" y="3670853"/>
            <a:ext cx="9982204" cy="1141779"/>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Codice</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736170"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1749552"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736170" y="3754472"/>
            <a:ext cx="9550627" cy="646331"/>
          </a:xfrm>
          <a:prstGeom prst="rect">
            <a:avLst/>
          </a:prstGeom>
          <a:noFill/>
        </p:spPr>
        <p:txBody>
          <a:bodyPr wrap="square">
            <a:spAutoFit/>
          </a:bodyPr>
          <a:lstStyle/>
          <a:p>
            <a:pPr marL="0" indent="0">
              <a:buNone/>
            </a:pPr>
            <a:r>
              <a:rPr lang="it-IT" sz="1800" b="0" i="0" dirty="0">
                <a:effectLst/>
                <a:latin typeface="Söhne"/>
              </a:rPr>
              <a:t>Questa funzione carica il modello Mask R-CNN con una base </a:t>
            </a:r>
            <a:r>
              <a:rPr lang="it-IT" sz="1800" b="1" i="0" dirty="0">
                <a:effectLst/>
                <a:latin typeface="Söhne"/>
              </a:rPr>
              <a:t>ResNet-50</a:t>
            </a:r>
            <a:r>
              <a:rPr lang="it-IT" sz="1800" b="0" i="0" dirty="0">
                <a:effectLst/>
                <a:latin typeface="Söhne"/>
              </a:rPr>
              <a:t>, e l’argomento </a:t>
            </a:r>
            <a:r>
              <a:rPr lang="it-IT" sz="1800" b="1" i="0" dirty="0">
                <a:effectLst/>
                <a:latin typeface="Söhne"/>
              </a:rPr>
              <a:t>«</a:t>
            </a:r>
            <a:r>
              <a:rPr lang="it-IT" sz="1800" b="1" i="0" dirty="0" err="1">
                <a:effectLst/>
                <a:latin typeface="Söhne"/>
              </a:rPr>
              <a:t>pretrained</a:t>
            </a:r>
            <a:r>
              <a:rPr lang="it-IT" sz="1800" b="1" i="0" dirty="0">
                <a:effectLst/>
                <a:latin typeface="Söhne"/>
              </a:rPr>
              <a:t>=True» </a:t>
            </a:r>
            <a:r>
              <a:rPr lang="it-IT" sz="1800" b="0" i="0" dirty="0">
                <a:effectLst/>
                <a:latin typeface="Söhne"/>
              </a:rPr>
              <a:t>indica che il modello verrà inizializzato con </a:t>
            </a:r>
            <a:r>
              <a:rPr lang="it-IT" sz="1800" b="1" i="0" dirty="0">
                <a:effectLst/>
                <a:latin typeface="Söhne"/>
              </a:rPr>
              <a:t>pesi </a:t>
            </a:r>
            <a:r>
              <a:rPr lang="it-IT" sz="1800" b="1" i="0" dirty="0" err="1">
                <a:effectLst/>
                <a:latin typeface="Söhne"/>
              </a:rPr>
              <a:t>pre</a:t>
            </a:r>
            <a:r>
              <a:rPr lang="it-IT" sz="1800" b="1" i="0" dirty="0">
                <a:effectLst/>
                <a:latin typeface="Söhne"/>
              </a:rPr>
              <a:t>-addestrati</a:t>
            </a:r>
            <a:r>
              <a:rPr lang="it-IT" sz="1800" b="0" i="0" dirty="0">
                <a:effectLst/>
                <a:latin typeface="Söhne"/>
              </a:rPr>
              <a:t>.</a:t>
            </a:r>
            <a:endParaRPr lang="it-IT" sz="2800" b="0" dirty="0">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625278" y="4420073"/>
            <a:ext cx="10922668" cy="338554"/>
          </a:xfrm>
          <a:prstGeom prst="rect">
            <a:avLst/>
          </a:prstGeom>
          <a:noFill/>
        </p:spPr>
        <p:txBody>
          <a:bodyPr wrap="square">
            <a:spAutoFit/>
          </a:bodyPr>
          <a:lstStyle/>
          <a:p>
            <a:r>
              <a:rPr lang="it-IT" sz="1600" b="0" dirty="0">
                <a:solidFill>
                  <a:schemeClr val="bg1"/>
                </a:solidFill>
                <a:effectLst/>
                <a:highlight>
                  <a:srgbClr val="000000"/>
                </a:highlight>
                <a:latin typeface="Courier New" panose="02070309020205020404" pitchFamily="49" charset="0"/>
              </a:rPr>
              <a:t>model = torchvision.models.detection.maskrcnn_resnet50_fpn(</a:t>
            </a:r>
            <a:r>
              <a:rPr lang="it-IT" sz="1600" b="0" dirty="0" err="1">
                <a:solidFill>
                  <a:schemeClr val="bg1"/>
                </a:solidFill>
                <a:effectLst/>
                <a:highlight>
                  <a:srgbClr val="000000"/>
                </a:highlight>
                <a:latin typeface="Courier New" panose="02070309020205020404" pitchFamily="49" charset="0"/>
              </a:rPr>
              <a:t>pretrained</a:t>
            </a:r>
            <a:r>
              <a:rPr lang="it-IT" sz="1600" b="0" dirty="0">
                <a:solidFill>
                  <a:schemeClr val="bg1"/>
                </a:solidFill>
                <a:effectLst/>
                <a:highlight>
                  <a:srgbClr val="00000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5C736F40-6BB0-0332-D15A-4FEEDD6C98E1}"/>
              </a:ext>
            </a:extLst>
          </p:cNvPr>
          <p:cNvSpPr txBox="1"/>
          <p:nvPr/>
        </p:nvSpPr>
        <p:spPr>
          <a:xfrm>
            <a:off x="736169" y="4843934"/>
            <a:ext cx="9550627" cy="646331"/>
          </a:xfrm>
          <a:prstGeom prst="rect">
            <a:avLst/>
          </a:prstGeom>
          <a:noFill/>
        </p:spPr>
        <p:txBody>
          <a:bodyPr wrap="square">
            <a:spAutoFit/>
          </a:bodyPr>
          <a:lstStyle/>
          <a:p>
            <a:pPr marL="0" indent="0">
              <a:buNone/>
            </a:pPr>
            <a:r>
              <a:rPr lang="it-IT" sz="1800" b="0" i="0" dirty="0">
                <a:effectLst/>
                <a:latin typeface="Söhne"/>
              </a:rPr>
              <a:t>Questa istruzione imposta il modello in modalità di valutazione, il modello si concentra solo sulla predizione senza apportare modifiche ai pesi.</a:t>
            </a:r>
            <a:endParaRPr lang="it-IT" sz="2800" dirty="0">
              <a:latin typeface="Courier New" panose="02070309020205020404" pitchFamily="49" charset="0"/>
            </a:endParaRPr>
          </a:p>
        </p:txBody>
      </p:sp>
    </p:spTree>
    <p:extLst>
      <p:ext uri="{BB962C8B-B14F-4D97-AF65-F5344CB8AC3E}">
        <p14:creationId xmlns:p14="http://schemas.microsoft.com/office/powerpoint/2010/main" val="3988954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4" y="4843934"/>
            <a:ext cx="9982204" cy="1141779"/>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Codice</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736170"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1749552"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736170"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625278"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736169" y="4843934"/>
            <a:ext cx="9550627" cy="646331"/>
          </a:xfrm>
          <a:prstGeom prst="rect">
            <a:avLst/>
          </a:prstGeom>
          <a:noFill/>
        </p:spPr>
        <p:txBody>
          <a:bodyPr wrap="square">
            <a:spAutoFit/>
          </a:bodyPr>
          <a:lstStyle/>
          <a:p>
            <a:pPr marL="0" indent="0">
              <a:buNone/>
            </a:pPr>
            <a:r>
              <a:rPr lang="it-IT" sz="1800" b="0" i="0" dirty="0">
                <a:effectLst/>
                <a:latin typeface="Söhne"/>
              </a:rPr>
              <a:t>Questa istruzione imposta il modello in modalità di valutazione, il modello si concentra solo sulla predizione senza apportare modifiche ai pesi.</a:t>
            </a:r>
            <a:endParaRPr lang="it-IT" sz="2800" dirty="0">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625278" y="5490265"/>
            <a:ext cx="6097002" cy="369332"/>
          </a:xfrm>
          <a:prstGeom prst="rect">
            <a:avLst/>
          </a:prstGeom>
          <a:noFill/>
        </p:spPr>
        <p:txBody>
          <a:bodyPr wrap="square">
            <a:spAutoFit/>
          </a:bodyPr>
          <a:lstStyle/>
          <a:p>
            <a:r>
              <a:rPr lang="it-IT" sz="1800" b="0" dirty="0" err="1">
                <a:solidFill>
                  <a:schemeClr val="bg1"/>
                </a:solidFill>
                <a:effectLst/>
                <a:highlight>
                  <a:srgbClr val="000000"/>
                </a:highlight>
                <a:latin typeface="Courier New" panose="02070309020205020404" pitchFamily="49" charset="0"/>
              </a:rPr>
              <a:t>model.eval</a:t>
            </a:r>
            <a:r>
              <a:rPr lang="it-IT" sz="1800" b="0" dirty="0">
                <a:solidFill>
                  <a:schemeClr val="bg1"/>
                </a:solidFill>
                <a:effectLst/>
                <a:highlight>
                  <a:srgbClr val="000000"/>
                </a:highlight>
                <a:latin typeface="Courier New" panose="02070309020205020404" pitchFamily="49" charset="0"/>
              </a:rPr>
              <a:t>()</a:t>
            </a:r>
          </a:p>
        </p:txBody>
      </p:sp>
    </p:spTree>
    <p:extLst>
      <p:ext uri="{BB962C8B-B14F-4D97-AF65-F5344CB8AC3E}">
        <p14:creationId xmlns:p14="http://schemas.microsoft.com/office/powerpoint/2010/main" val="30942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76786744-85D6-D611-D285-DCF1FFEE021C}"/>
              </a:ext>
            </a:extLst>
          </p:cNvPr>
          <p:cNvSpPr txBox="1"/>
          <p:nvPr/>
        </p:nvSpPr>
        <p:spPr>
          <a:xfrm>
            <a:off x="460244" y="1087407"/>
            <a:ext cx="8196076" cy="369332"/>
          </a:xfrm>
          <a:prstGeom prst="rect">
            <a:avLst/>
          </a:prstGeom>
          <a:noFill/>
        </p:spPr>
        <p:txBody>
          <a:bodyPr wrap="square">
            <a:spAutoFit/>
          </a:bodyPr>
          <a:lstStyle/>
          <a:p>
            <a:r>
              <a:rPr lang="it-IT" sz="1800" dirty="0"/>
              <a:t>Si è fatta inferenza utilizzando le rete </a:t>
            </a:r>
            <a:r>
              <a:rPr lang="it-IT" sz="1800" dirty="0" err="1"/>
              <a:t>pre</a:t>
            </a:r>
            <a:r>
              <a:rPr lang="it-IT" sz="1800" dirty="0"/>
              <a:t>-addestrata su una immagine di </a:t>
            </a:r>
            <a:r>
              <a:rPr lang="it-IT" sz="1800" dirty="0" err="1"/>
              <a:t>CityScapes</a:t>
            </a:r>
            <a:endParaRPr lang="it-IT" sz="1800" dirty="0"/>
          </a:p>
        </p:txBody>
      </p:sp>
      <p:sp>
        <p:nvSpPr>
          <p:cNvPr id="7" name="Rettangolo con angoli arrotondati 6">
            <a:extLst>
              <a:ext uri="{FF2B5EF4-FFF2-40B4-BE49-F238E27FC236}">
                <a16:creationId xmlns:a16="http://schemas.microsoft.com/office/drawing/2014/main" id="{0170BA98-E43F-CEC4-8542-5D488C14D44A}"/>
              </a:ext>
            </a:extLst>
          </p:cNvPr>
          <p:cNvSpPr/>
          <p:nvPr/>
        </p:nvSpPr>
        <p:spPr>
          <a:xfrm>
            <a:off x="460244" y="914400"/>
            <a:ext cx="10238236" cy="5638800"/>
          </a:xfrm>
          <a:prstGeom prst="roundRect">
            <a:avLst/>
          </a:prstGeom>
          <a:solidFill>
            <a:srgbClr val="00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Codice</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10858422"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9845040"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10858422"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10969314"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10858423" y="4843934"/>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istruzione imposta il modello in modalità di valutazione, il modello si concentra solo sulla predizione senza apportare modifiche ai pesi.</a:t>
            </a:r>
            <a:endParaRPr lang="it-IT" sz="2800" dirty="0">
              <a:solidFill>
                <a:schemeClr val="bg1"/>
              </a:solidFill>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10969314" y="5490265"/>
            <a:ext cx="6097002" cy="369332"/>
          </a:xfrm>
          <a:prstGeom prst="rect">
            <a:avLst/>
          </a:prstGeom>
          <a:noFill/>
        </p:spPr>
        <p:txBody>
          <a:bodyPr wrap="square">
            <a:spAutoFit/>
          </a:bodyPr>
          <a:lstStyle/>
          <a:p>
            <a:r>
              <a:rPr lang="it-IT" sz="1800" b="0" dirty="0" err="1">
                <a:effectLst/>
                <a:highlight>
                  <a:srgbClr val="C0C0C0"/>
                </a:highlight>
                <a:latin typeface="Courier New" panose="02070309020205020404" pitchFamily="49" charset="0"/>
              </a:rPr>
              <a:t>model.eval</a:t>
            </a:r>
            <a:r>
              <a:rPr lang="it-IT" sz="1800" b="0" dirty="0">
                <a:effectLst/>
                <a:highlight>
                  <a:srgbClr val="C0C0C0"/>
                </a:highlight>
                <a:latin typeface="Courier New" panose="02070309020205020404" pitchFamily="49" charset="0"/>
              </a:rPr>
              <a:t>()</a:t>
            </a:r>
          </a:p>
        </p:txBody>
      </p:sp>
      <p:pic>
        <p:nvPicPr>
          <p:cNvPr id="4" name="Immagine 3">
            <a:extLst>
              <a:ext uri="{FF2B5EF4-FFF2-40B4-BE49-F238E27FC236}">
                <a16:creationId xmlns:a16="http://schemas.microsoft.com/office/drawing/2014/main" id="{D3A7C96A-1375-DA27-72C9-C9E86F7CD4E5}"/>
              </a:ext>
            </a:extLst>
          </p:cNvPr>
          <p:cNvPicPr>
            <a:picLocks noChangeAspect="1"/>
          </p:cNvPicPr>
          <p:nvPr/>
        </p:nvPicPr>
        <p:blipFill>
          <a:blip r:embed="rId8"/>
          <a:stretch>
            <a:fillRect/>
          </a:stretch>
        </p:blipFill>
        <p:spPr>
          <a:xfrm>
            <a:off x="910141" y="1292947"/>
            <a:ext cx="9274701" cy="4845197"/>
          </a:xfrm>
          <a:prstGeom prst="rect">
            <a:avLst/>
          </a:prstGeom>
        </p:spPr>
      </p:pic>
    </p:spTree>
    <p:extLst>
      <p:ext uri="{BB962C8B-B14F-4D97-AF65-F5344CB8AC3E}">
        <p14:creationId xmlns:p14="http://schemas.microsoft.com/office/powerpoint/2010/main" val="396762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327047" y="1046871"/>
            <a:ext cx="8329273" cy="493776"/>
          </a:xfrm>
          <a:prstGeom prst="roundRect">
            <a:avLst/>
          </a:prstGeom>
          <a:solidFill>
            <a:srgbClr val="0050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Risultati</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10858422"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9845040"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10858422"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10969314"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10858423" y="4843934"/>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istruzione imposta il modello in modalità di valutazione, il modello si concentra solo sulla predizione senza apportare modifiche ai pesi.</a:t>
            </a:r>
            <a:endParaRPr lang="it-IT" sz="2800" dirty="0">
              <a:solidFill>
                <a:schemeClr val="bg1"/>
              </a:solidFill>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10969314" y="5490265"/>
            <a:ext cx="6097002" cy="369332"/>
          </a:xfrm>
          <a:prstGeom prst="rect">
            <a:avLst/>
          </a:prstGeom>
          <a:noFill/>
        </p:spPr>
        <p:txBody>
          <a:bodyPr wrap="square">
            <a:spAutoFit/>
          </a:bodyPr>
          <a:lstStyle/>
          <a:p>
            <a:r>
              <a:rPr lang="it-IT" sz="1800" b="0" dirty="0" err="1">
                <a:effectLst/>
                <a:highlight>
                  <a:srgbClr val="C0C0C0"/>
                </a:highlight>
                <a:latin typeface="Courier New" panose="02070309020205020404" pitchFamily="49" charset="0"/>
              </a:rPr>
              <a:t>model.eval</a:t>
            </a:r>
            <a:r>
              <a:rPr lang="it-IT" sz="1800" b="0" dirty="0">
                <a:effectLst/>
                <a:highlight>
                  <a:srgbClr val="C0C0C0"/>
                </a:highlight>
                <a:latin typeface="Courier New" panose="02070309020205020404" pitchFamily="49" charset="0"/>
              </a:rPr>
              <a:t>()</a:t>
            </a:r>
          </a:p>
        </p:txBody>
      </p:sp>
      <p:pic>
        <p:nvPicPr>
          <p:cNvPr id="4" name="Immagine 3">
            <a:extLst>
              <a:ext uri="{FF2B5EF4-FFF2-40B4-BE49-F238E27FC236}">
                <a16:creationId xmlns:a16="http://schemas.microsoft.com/office/drawing/2014/main" id="{D3A7C96A-1375-DA27-72C9-C9E86F7CD4E5}"/>
              </a:ext>
            </a:extLst>
          </p:cNvPr>
          <p:cNvPicPr>
            <a:picLocks noChangeAspect="1"/>
          </p:cNvPicPr>
          <p:nvPr/>
        </p:nvPicPr>
        <p:blipFill>
          <a:blip r:embed="rId8"/>
          <a:stretch>
            <a:fillRect/>
          </a:stretch>
        </p:blipFill>
        <p:spPr>
          <a:xfrm>
            <a:off x="-9672515" y="1292947"/>
            <a:ext cx="9274701" cy="4845197"/>
          </a:xfrm>
          <a:prstGeom prst="rect">
            <a:avLst/>
          </a:prstGeom>
        </p:spPr>
      </p:pic>
      <p:sp>
        <p:nvSpPr>
          <p:cNvPr id="13" name="CasellaDiTesto 12">
            <a:extLst>
              <a:ext uri="{FF2B5EF4-FFF2-40B4-BE49-F238E27FC236}">
                <a16:creationId xmlns:a16="http://schemas.microsoft.com/office/drawing/2014/main" id="{76B93A9B-1B45-CD58-2612-F32F2B2E3770}"/>
              </a:ext>
            </a:extLst>
          </p:cNvPr>
          <p:cNvSpPr txBox="1"/>
          <p:nvPr/>
        </p:nvSpPr>
        <p:spPr>
          <a:xfrm>
            <a:off x="460244" y="1087407"/>
            <a:ext cx="8196076" cy="369332"/>
          </a:xfrm>
          <a:prstGeom prst="rect">
            <a:avLst/>
          </a:prstGeom>
          <a:noFill/>
        </p:spPr>
        <p:txBody>
          <a:bodyPr wrap="square">
            <a:spAutoFit/>
          </a:bodyPr>
          <a:lstStyle/>
          <a:p>
            <a:r>
              <a:rPr lang="it-IT" sz="1800" dirty="0"/>
              <a:t>Si è fatta inferenza utilizzando le rete </a:t>
            </a:r>
            <a:r>
              <a:rPr lang="it-IT" sz="1800" dirty="0" err="1"/>
              <a:t>pre</a:t>
            </a:r>
            <a:r>
              <a:rPr lang="it-IT" sz="1800" dirty="0"/>
              <a:t>-addestrata su una immagine di </a:t>
            </a:r>
            <a:r>
              <a:rPr lang="it-IT" sz="1800" dirty="0" err="1"/>
              <a:t>CityScapes</a:t>
            </a:r>
            <a:endParaRPr lang="it-IT" sz="1800" dirty="0"/>
          </a:p>
        </p:txBody>
      </p:sp>
    </p:spTree>
    <p:extLst>
      <p:ext uri="{BB962C8B-B14F-4D97-AF65-F5344CB8AC3E}">
        <p14:creationId xmlns:p14="http://schemas.microsoft.com/office/powerpoint/2010/main" val="1555042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318417" y="1456739"/>
            <a:ext cx="8337903" cy="459658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Risultati</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10858422"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9845040"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10858422"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10969314"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10858423" y="4843934"/>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istruzione imposta il modello in modalità di valutazione, il modello si concentra solo sulla predizione senza apportare modifiche ai pesi.</a:t>
            </a:r>
            <a:endParaRPr lang="it-IT" sz="2800" dirty="0">
              <a:solidFill>
                <a:schemeClr val="bg1"/>
              </a:solidFill>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10969314" y="5490265"/>
            <a:ext cx="6097002" cy="369332"/>
          </a:xfrm>
          <a:prstGeom prst="rect">
            <a:avLst/>
          </a:prstGeom>
          <a:noFill/>
        </p:spPr>
        <p:txBody>
          <a:bodyPr wrap="square">
            <a:spAutoFit/>
          </a:bodyPr>
          <a:lstStyle/>
          <a:p>
            <a:r>
              <a:rPr lang="it-IT" sz="1800" b="0" dirty="0" err="1">
                <a:effectLst/>
                <a:highlight>
                  <a:srgbClr val="C0C0C0"/>
                </a:highlight>
                <a:latin typeface="Courier New" panose="02070309020205020404" pitchFamily="49" charset="0"/>
              </a:rPr>
              <a:t>model.eval</a:t>
            </a:r>
            <a:r>
              <a:rPr lang="it-IT" sz="1800" b="0" dirty="0">
                <a:effectLst/>
                <a:highlight>
                  <a:srgbClr val="C0C0C0"/>
                </a:highlight>
                <a:latin typeface="Courier New" panose="02070309020205020404" pitchFamily="49" charset="0"/>
              </a:rPr>
              <a:t>()</a:t>
            </a:r>
          </a:p>
        </p:txBody>
      </p:sp>
      <p:pic>
        <p:nvPicPr>
          <p:cNvPr id="4" name="Immagine 3">
            <a:extLst>
              <a:ext uri="{FF2B5EF4-FFF2-40B4-BE49-F238E27FC236}">
                <a16:creationId xmlns:a16="http://schemas.microsoft.com/office/drawing/2014/main" id="{D3A7C96A-1375-DA27-72C9-C9E86F7CD4E5}"/>
              </a:ext>
            </a:extLst>
          </p:cNvPr>
          <p:cNvPicPr>
            <a:picLocks noChangeAspect="1"/>
          </p:cNvPicPr>
          <p:nvPr/>
        </p:nvPicPr>
        <p:blipFill>
          <a:blip r:embed="rId8"/>
          <a:stretch>
            <a:fillRect/>
          </a:stretch>
        </p:blipFill>
        <p:spPr>
          <a:xfrm>
            <a:off x="-9672515" y="1292947"/>
            <a:ext cx="9274701" cy="4845197"/>
          </a:xfrm>
          <a:prstGeom prst="rect">
            <a:avLst/>
          </a:prstGeom>
        </p:spPr>
      </p:pic>
      <p:sp>
        <p:nvSpPr>
          <p:cNvPr id="13" name="CasellaDiTesto 12">
            <a:extLst>
              <a:ext uri="{FF2B5EF4-FFF2-40B4-BE49-F238E27FC236}">
                <a16:creationId xmlns:a16="http://schemas.microsoft.com/office/drawing/2014/main" id="{76B93A9B-1B45-CD58-2612-F32F2B2E3770}"/>
              </a:ext>
            </a:extLst>
          </p:cNvPr>
          <p:cNvSpPr txBox="1"/>
          <p:nvPr/>
        </p:nvSpPr>
        <p:spPr>
          <a:xfrm>
            <a:off x="460244" y="1087407"/>
            <a:ext cx="8196076" cy="369332"/>
          </a:xfrm>
          <a:prstGeom prst="rect">
            <a:avLst/>
          </a:prstGeom>
          <a:noFill/>
        </p:spPr>
        <p:txBody>
          <a:bodyPr wrap="square">
            <a:spAutoFit/>
          </a:bodyPr>
          <a:lstStyle/>
          <a:p>
            <a:r>
              <a:rPr lang="it-IT" sz="1800" dirty="0">
                <a:solidFill>
                  <a:schemeClr val="bg1"/>
                </a:solidFill>
              </a:rPr>
              <a:t>Si è fatta inferenza utilizzando le rete </a:t>
            </a:r>
            <a:r>
              <a:rPr lang="it-IT" sz="1800" dirty="0" err="1">
                <a:solidFill>
                  <a:schemeClr val="bg1"/>
                </a:solidFill>
              </a:rPr>
              <a:t>pre</a:t>
            </a:r>
            <a:r>
              <a:rPr lang="it-IT" sz="1800" dirty="0">
                <a:solidFill>
                  <a:schemeClr val="bg1"/>
                </a:solidFill>
              </a:rPr>
              <a:t>-addestrata su una immagine di </a:t>
            </a:r>
            <a:r>
              <a:rPr lang="it-IT" sz="1800" dirty="0" err="1">
                <a:solidFill>
                  <a:schemeClr val="bg1"/>
                </a:solidFill>
              </a:rPr>
              <a:t>CityScapes</a:t>
            </a:r>
            <a:endParaRPr lang="it-IT" sz="1800" dirty="0">
              <a:solidFill>
                <a:schemeClr val="bg1"/>
              </a:solidFill>
            </a:endParaRPr>
          </a:p>
        </p:txBody>
      </p:sp>
    </p:spTree>
    <p:extLst>
      <p:ext uri="{BB962C8B-B14F-4D97-AF65-F5344CB8AC3E}">
        <p14:creationId xmlns:p14="http://schemas.microsoft.com/office/powerpoint/2010/main" val="129934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0170BA98-E43F-CEC4-8542-5D488C14D44A}"/>
              </a:ext>
            </a:extLst>
          </p:cNvPr>
          <p:cNvSpPr/>
          <p:nvPr/>
        </p:nvSpPr>
        <p:spPr>
          <a:xfrm>
            <a:off x="318417" y="1456739"/>
            <a:ext cx="8337903" cy="459658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con angoli arrotondati 11">
            <a:extLst>
              <a:ext uri="{FF2B5EF4-FFF2-40B4-BE49-F238E27FC236}">
                <a16:creationId xmlns:a16="http://schemas.microsoft.com/office/drawing/2014/main" id="{EE63DBDD-3E76-0C24-1816-FB0C86FDA983}"/>
              </a:ext>
            </a:extLst>
          </p:cNvPr>
          <p:cNvSpPr/>
          <p:nvPr/>
        </p:nvSpPr>
        <p:spPr>
          <a:xfrm>
            <a:off x="11222309" y="3094813"/>
            <a:ext cx="668373" cy="66837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cerchio, schermata, bianco e nero, nero&#10;&#10;Descrizione generata automaticamente">
            <a:extLst>
              <a:ext uri="{FF2B5EF4-FFF2-40B4-BE49-F238E27FC236}">
                <a16:creationId xmlns:a16="http://schemas.microsoft.com/office/drawing/2014/main" id="{65555DD5-1485-461C-C4BF-2572B15822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97961" y="2506001"/>
            <a:ext cx="517068" cy="517068"/>
          </a:xfrm>
          <a:prstGeom prst="rect">
            <a:avLst/>
          </a:prstGeom>
        </p:spPr>
      </p:pic>
      <p:pic>
        <p:nvPicPr>
          <p:cNvPr id="15" name="Immagine 14" descr="Immagine che contiene nero, oscurità&#10;&#10;Descrizione generata automaticamente">
            <a:extLst>
              <a:ext uri="{FF2B5EF4-FFF2-40B4-BE49-F238E27FC236}">
                <a16:creationId xmlns:a16="http://schemas.microsoft.com/office/drawing/2014/main" id="{027D34B7-A726-2856-DE84-50D2E19E3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2309" y="3103362"/>
            <a:ext cx="651274" cy="651274"/>
          </a:xfrm>
          <a:prstGeom prst="rect">
            <a:avLst/>
          </a:prstGeom>
        </p:spPr>
      </p:pic>
      <p:sp>
        <p:nvSpPr>
          <p:cNvPr id="3" name="CasellaDiTesto 2">
            <a:extLst>
              <a:ext uri="{FF2B5EF4-FFF2-40B4-BE49-F238E27FC236}">
                <a16:creationId xmlns:a16="http://schemas.microsoft.com/office/drawing/2014/main" id="{57B0BB42-4DDB-A265-B25B-A3AEC4D3A7D6}"/>
              </a:ext>
            </a:extLst>
          </p:cNvPr>
          <p:cNvSpPr txBox="1"/>
          <p:nvPr/>
        </p:nvSpPr>
        <p:spPr>
          <a:xfrm>
            <a:off x="460244" y="0"/>
            <a:ext cx="11096252" cy="1015663"/>
          </a:xfrm>
          <a:prstGeom prst="rect">
            <a:avLst/>
          </a:prstGeom>
          <a:noFill/>
        </p:spPr>
        <p:txBody>
          <a:bodyPr wrap="square" rtlCol="0">
            <a:spAutoFit/>
          </a:bodyPr>
          <a:lstStyle/>
          <a:p>
            <a:r>
              <a:rPr lang="it-IT" sz="6000" b="1" dirty="0">
                <a:solidFill>
                  <a:schemeClr val="bg1"/>
                </a:solidFill>
                <a:latin typeface="Agency FB" panose="020B0503020202020204" pitchFamily="34" charset="0"/>
              </a:rPr>
              <a:t>Mask R-CNN: Risultati</a:t>
            </a:r>
          </a:p>
        </p:txBody>
      </p:sp>
      <p:pic>
        <p:nvPicPr>
          <p:cNvPr id="14" name="Immagine 13">
            <a:extLst>
              <a:ext uri="{FF2B5EF4-FFF2-40B4-BE49-F238E27FC236}">
                <a16:creationId xmlns:a16="http://schemas.microsoft.com/office/drawing/2014/main" id="{0E0E3BFB-10CC-14A4-1716-67AB7AD64BD1}"/>
              </a:ext>
            </a:extLst>
          </p:cNvPr>
          <p:cNvPicPr>
            <a:picLocks noChangeAspect="1"/>
          </p:cNvPicPr>
          <p:nvPr/>
        </p:nvPicPr>
        <p:blipFill>
          <a:blip r:embed="rId6"/>
          <a:stretch>
            <a:fillRect/>
          </a:stretch>
        </p:blipFill>
        <p:spPr>
          <a:xfrm>
            <a:off x="-10858422" y="1122866"/>
            <a:ext cx="9274701" cy="576714"/>
          </a:xfrm>
          <a:prstGeom prst="rect">
            <a:avLst/>
          </a:prstGeom>
        </p:spPr>
      </p:pic>
      <p:pic>
        <p:nvPicPr>
          <p:cNvPr id="2" name="Immagine 1">
            <a:extLst>
              <a:ext uri="{FF2B5EF4-FFF2-40B4-BE49-F238E27FC236}">
                <a16:creationId xmlns:a16="http://schemas.microsoft.com/office/drawing/2014/main" id="{646A7A97-56A4-A361-9E53-84A5DF6626C6}"/>
              </a:ext>
            </a:extLst>
          </p:cNvPr>
          <p:cNvPicPr>
            <a:picLocks noChangeAspect="1"/>
          </p:cNvPicPr>
          <p:nvPr/>
        </p:nvPicPr>
        <p:blipFill>
          <a:blip r:embed="rId7"/>
          <a:stretch>
            <a:fillRect/>
          </a:stretch>
        </p:blipFill>
        <p:spPr>
          <a:xfrm>
            <a:off x="-9845040" y="1699580"/>
            <a:ext cx="6881456" cy="1920406"/>
          </a:xfrm>
          <a:prstGeom prst="rect">
            <a:avLst/>
          </a:prstGeom>
        </p:spPr>
      </p:pic>
      <p:sp>
        <p:nvSpPr>
          <p:cNvPr id="5" name="CasellaDiTesto 4">
            <a:extLst>
              <a:ext uri="{FF2B5EF4-FFF2-40B4-BE49-F238E27FC236}">
                <a16:creationId xmlns:a16="http://schemas.microsoft.com/office/drawing/2014/main" id="{2A94BE4C-FEF3-EAAB-828F-6FD8E0E81B4C}"/>
              </a:ext>
            </a:extLst>
          </p:cNvPr>
          <p:cNvSpPr txBox="1"/>
          <p:nvPr/>
        </p:nvSpPr>
        <p:spPr>
          <a:xfrm>
            <a:off x="-10858422" y="3754472"/>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funzione carica il modello Mask R-CNN con una base </a:t>
            </a:r>
            <a:r>
              <a:rPr lang="it-IT" sz="1800" b="1" i="0" dirty="0">
                <a:solidFill>
                  <a:schemeClr val="bg1"/>
                </a:solidFill>
                <a:effectLst/>
                <a:latin typeface="Söhne"/>
              </a:rPr>
              <a:t>ResNet-50</a:t>
            </a:r>
            <a:r>
              <a:rPr lang="it-IT" sz="1800" b="0" i="0" dirty="0">
                <a:solidFill>
                  <a:schemeClr val="bg1"/>
                </a:solidFill>
                <a:effectLst/>
                <a:latin typeface="Söhne"/>
              </a:rPr>
              <a:t>, e l’argomento </a:t>
            </a:r>
            <a:r>
              <a:rPr lang="it-IT" sz="1800" b="1" i="0" dirty="0">
                <a:solidFill>
                  <a:schemeClr val="bg1"/>
                </a:solidFill>
                <a:effectLst/>
                <a:latin typeface="Söhne"/>
              </a:rPr>
              <a:t>«</a:t>
            </a:r>
            <a:r>
              <a:rPr lang="it-IT" sz="1800" b="1" i="0" dirty="0" err="1">
                <a:solidFill>
                  <a:schemeClr val="bg1"/>
                </a:solidFill>
                <a:effectLst/>
                <a:latin typeface="Söhne"/>
              </a:rPr>
              <a:t>pretrained</a:t>
            </a:r>
            <a:r>
              <a:rPr lang="it-IT" sz="1800" b="1" i="0" dirty="0">
                <a:solidFill>
                  <a:schemeClr val="bg1"/>
                </a:solidFill>
                <a:effectLst/>
                <a:latin typeface="Söhne"/>
              </a:rPr>
              <a:t>=True» </a:t>
            </a:r>
            <a:r>
              <a:rPr lang="it-IT" sz="1800" b="0" i="0" dirty="0">
                <a:solidFill>
                  <a:schemeClr val="bg1"/>
                </a:solidFill>
                <a:effectLst/>
                <a:latin typeface="Söhne"/>
              </a:rPr>
              <a:t>indica che il modello verrà inizializzato con </a:t>
            </a:r>
            <a:r>
              <a:rPr lang="it-IT" sz="1800" b="1" i="0" dirty="0">
                <a:solidFill>
                  <a:schemeClr val="bg1"/>
                </a:solidFill>
                <a:effectLst/>
                <a:latin typeface="Söhne"/>
              </a:rPr>
              <a:t>pesi </a:t>
            </a:r>
            <a:r>
              <a:rPr lang="it-IT" sz="1800" b="1" i="0" dirty="0" err="1">
                <a:solidFill>
                  <a:schemeClr val="bg1"/>
                </a:solidFill>
                <a:effectLst/>
                <a:latin typeface="Söhne"/>
              </a:rPr>
              <a:t>pre</a:t>
            </a:r>
            <a:r>
              <a:rPr lang="it-IT" sz="1800" b="1" i="0" dirty="0">
                <a:solidFill>
                  <a:schemeClr val="bg1"/>
                </a:solidFill>
                <a:effectLst/>
                <a:latin typeface="Söhne"/>
              </a:rPr>
              <a:t>-addestrati</a:t>
            </a:r>
            <a:r>
              <a:rPr lang="it-IT" sz="1800" b="0" i="0" dirty="0">
                <a:solidFill>
                  <a:schemeClr val="bg1"/>
                </a:solidFill>
                <a:effectLst/>
                <a:latin typeface="Söhne"/>
              </a:rPr>
              <a:t>.</a:t>
            </a:r>
            <a:endParaRPr lang="it-IT" sz="2800" b="0" dirty="0">
              <a:solidFill>
                <a:schemeClr val="bg1"/>
              </a:solidFill>
              <a:effectLst/>
              <a:latin typeface="Courier New" panose="02070309020205020404" pitchFamily="49" charset="0"/>
            </a:endParaRPr>
          </a:p>
        </p:txBody>
      </p:sp>
      <p:sp>
        <p:nvSpPr>
          <p:cNvPr id="6" name="CasellaDiTesto 5">
            <a:extLst>
              <a:ext uri="{FF2B5EF4-FFF2-40B4-BE49-F238E27FC236}">
                <a16:creationId xmlns:a16="http://schemas.microsoft.com/office/drawing/2014/main" id="{0141C2E1-237E-CF4F-30E5-C96533372C4B}"/>
              </a:ext>
            </a:extLst>
          </p:cNvPr>
          <p:cNvSpPr txBox="1"/>
          <p:nvPr/>
        </p:nvSpPr>
        <p:spPr>
          <a:xfrm>
            <a:off x="-10969314" y="4420073"/>
            <a:ext cx="10922668" cy="338554"/>
          </a:xfrm>
          <a:prstGeom prst="rect">
            <a:avLst/>
          </a:prstGeom>
          <a:noFill/>
        </p:spPr>
        <p:txBody>
          <a:bodyPr wrap="square">
            <a:spAutoFit/>
          </a:bodyPr>
          <a:lstStyle/>
          <a:p>
            <a:r>
              <a:rPr lang="it-IT" sz="1600" b="0" dirty="0">
                <a:effectLst/>
                <a:highlight>
                  <a:srgbClr val="C0C0C0"/>
                </a:highlight>
                <a:latin typeface="Courier New" panose="02070309020205020404" pitchFamily="49" charset="0"/>
              </a:rPr>
              <a:t>model = torchvision.models.detection.maskrcnn_resnet50_fpn(</a:t>
            </a:r>
            <a:r>
              <a:rPr lang="it-IT" sz="1600" b="0" dirty="0" err="1">
                <a:effectLst/>
                <a:highlight>
                  <a:srgbClr val="C0C0C0"/>
                </a:highlight>
                <a:latin typeface="Courier New" panose="02070309020205020404" pitchFamily="49" charset="0"/>
              </a:rPr>
              <a:t>pretrained</a:t>
            </a:r>
            <a:r>
              <a:rPr lang="it-IT" sz="1600" b="0" dirty="0">
                <a:effectLst/>
                <a:highlight>
                  <a:srgbClr val="C0C0C0"/>
                </a:highlight>
                <a:latin typeface="Courier New" panose="02070309020205020404" pitchFamily="49" charset="0"/>
              </a:rPr>
              <a:t>=True)</a:t>
            </a:r>
          </a:p>
        </p:txBody>
      </p:sp>
      <p:sp>
        <p:nvSpPr>
          <p:cNvPr id="8" name="CasellaDiTesto 7">
            <a:extLst>
              <a:ext uri="{FF2B5EF4-FFF2-40B4-BE49-F238E27FC236}">
                <a16:creationId xmlns:a16="http://schemas.microsoft.com/office/drawing/2014/main" id="{41CB840D-482D-46C5-FF1A-B671533042FB}"/>
              </a:ext>
            </a:extLst>
          </p:cNvPr>
          <p:cNvSpPr txBox="1"/>
          <p:nvPr/>
        </p:nvSpPr>
        <p:spPr>
          <a:xfrm>
            <a:off x="-10858423" y="4843934"/>
            <a:ext cx="9550627" cy="646331"/>
          </a:xfrm>
          <a:prstGeom prst="rect">
            <a:avLst/>
          </a:prstGeom>
          <a:noFill/>
        </p:spPr>
        <p:txBody>
          <a:bodyPr wrap="square">
            <a:spAutoFit/>
          </a:bodyPr>
          <a:lstStyle/>
          <a:p>
            <a:pPr marL="0" indent="0">
              <a:buNone/>
            </a:pPr>
            <a:r>
              <a:rPr lang="it-IT" sz="1800" b="0" i="0" dirty="0">
                <a:solidFill>
                  <a:schemeClr val="bg1"/>
                </a:solidFill>
                <a:effectLst/>
                <a:latin typeface="Söhne"/>
              </a:rPr>
              <a:t>Questa istruzione imposta il modello in modalità di valutazione, il modello si concentra solo sulla predizione senza apportare modifiche ai pesi.</a:t>
            </a:r>
            <a:endParaRPr lang="it-IT" sz="2800" dirty="0">
              <a:solidFill>
                <a:schemeClr val="bg1"/>
              </a:solidFill>
              <a:latin typeface="Courier New" panose="02070309020205020404" pitchFamily="49" charset="0"/>
            </a:endParaRPr>
          </a:p>
        </p:txBody>
      </p:sp>
      <p:sp>
        <p:nvSpPr>
          <p:cNvPr id="10" name="CasellaDiTesto 9">
            <a:extLst>
              <a:ext uri="{FF2B5EF4-FFF2-40B4-BE49-F238E27FC236}">
                <a16:creationId xmlns:a16="http://schemas.microsoft.com/office/drawing/2014/main" id="{1B0F5D20-65B4-0F77-7359-754700D6E7A0}"/>
              </a:ext>
            </a:extLst>
          </p:cNvPr>
          <p:cNvSpPr txBox="1"/>
          <p:nvPr/>
        </p:nvSpPr>
        <p:spPr>
          <a:xfrm>
            <a:off x="-10969314" y="5490265"/>
            <a:ext cx="6097002" cy="369332"/>
          </a:xfrm>
          <a:prstGeom prst="rect">
            <a:avLst/>
          </a:prstGeom>
          <a:noFill/>
        </p:spPr>
        <p:txBody>
          <a:bodyPr wrap="square">
            <a:spAutoFit/>
          </a:bodyPr>
          <a:lstStyle/>
          <a:p>
            <a:r>
              <a:rPr lang="it-IT" sz="1800" b="0" dirty="0" err="1">
                <a:effectLst/>
                <a:highlight>
                  <a:srgbClr val="C0C0C0"/>
                </a:highlight>
                <a:latin typeface="Courier New" panose="02070309020205020404" pitchFamily="49" charset="0"/>
              </a:rPr>
              <a:t>model.eval</a:t>
            </a:r>
            <a:r>
              <a:rPr lang="it-IT" sz="1800" b="0" dirty="0">
                <a:effectLst/>
                <a:highlight>
                  <a:srgbClr val="C0C0C0"/>
                </a:highlight>
                <a:latin typeface="Courier New" panose="02070309020205020404" pitchFamily="49" charset="0"/>
              </a:rPr>
              <a:t>()</a:t>
            </a:r>
          </a:p>
        </p:txBody>
      </p:sp>
      <p:pic>
        <p:nvPicPr>
          <p:cNvPr id="4" name="Immagine 3">
            <a:extLst>
              <a:ext uri="{FF2B5EF4-FFF2-40B4-BE49-F238E27FC236}">
                <a16:creationId xmlns:a16="http://schemas.microsoft.com/office/drawing/2014/main" id="{D3A7C96A-1375-DA27-72C9-C9E86F7CD4E5}"/>
              </a:ext>
            </a:extLst>
          </p:cNvPr>
          <p:cNvPicPr>
            <a:picLocks noChangeAspect="1"/>
          </p:cNvPicPr>
          <p:nvPr/>
        </p:nvPicPr>
        <p:blipFill>
          <a:blip r:embed="rId8"/>
          <a:stretch>
            <a:fillRect/>
          </a:stretch>
        </p:blipFill>
        <p:spPr>
          <a:xfrm>
            <a:off x="-9672515" y="1292947"/>
            <a:ext cx="9274701" cy="4845197"/>
          </a:xfrm>
          <a:prstGeom prst="rect">
            <a:avLst/>
          </a:prstGeom>
        </p:spPr>
      </p:pic>
      <p:sp>
        <p:nvSpPr>
          <p:cNvPr id="13" name="CasellaDiTesto 12">
            <a:extLst>
              <a:ext uri="{FF2B5EF4-FFF2-40B4-BE49-F238E27FC236}">
                <a16:creationId xmlns:a16="http://schemas.microsoft.com/office/drawing/2014/main" id="{76B93A9B-1B45-CD58-2612-F32F2B2E3770}"/>
              </a:ext>
            </a:extLst>
          </p:cNvPr>
          <p:cNvSpPr txBox="1"/>
          <p:nvPr/>
        </p:nvSpPr>
        <p:spPr>
          <a:xfrm>
            <a:off x="460244" y="1087407"/>
            <a:ext cx="8196076" cy="369332"/>
          </a:xfrm>
          <a:prstGeom prst="rect">
            <a:avLst/>
          </a:prstGeom>
          <a:noFill/>
        </p:spPr>
        <p:txBody>
          <a:bodyPr wrap="square">
            <a:spAutoFit/>
          </a:bodyPr>
          <a:lstStyle/>
          <a:p>
            <a:r>
              <a:rPr lang="it-IT" sz="1800" dirty="0">
                <a:solidFill>
                  <a:schemeClr val="bg1"/>
                </a:solidFill>
              </a:rPr>
              <a:t>Si è fatta inferenza utilizzando le rete </a:t>
            </a:r>
            <a:r>
              <a:rPr lang="it-IT" sz="1800" dirty="0" err="1">
                <a:solidFill>
                  <a:schemeClr val="bg1"/>
                </a:solidFill>
              </a:rPr>
              <a:t>pre</a:t>
            </a:r>
            <a:r>
              <a:rPr lang="it-IT" sz="1800" dirty="0">
                <a:solidFill>
                  <a:schemeClr val="bg1"/>
                </a:solidFill>
              </a:rPr>
              <a:t>-addestrata su una immagine di </a:t>
            </a:r>
            <a:r>
              <a:rPr lang="it-IT" sz="1800" dirty="0" err="1">
                <a:solidFill>
                  <a:schemeClr val="bg1"/>
                </a:solidFill>
              </a:rPr>
              <a:t>CityScapes</a:t>
            </a:r>
            <a:endParaRPr lang="it-IT" sz="1800" dirty="0">
              <a:solidFill>
                <a:schemeClr val="bg1"/>
              </a:solidFill>
            </a:endParaRPr>
          </a:p>
        </p:txBody>
      </p:sp>
      <p:pic>
        <p:nvPicPr>
          <p:cNvPr id="9" name="Immagine 8">
            <a:extLst>
              <a:ext uri="{FF2B5EF4-FFF2-40B4-BE49-F238E27FC236}">
                <a16:creationId xmlns:a16="http://schemas.microsoft.com/office/drawing/2014/main" id="{6590183C-2A56-9A3D-F808-8724EBDAB8F8}"/>
              </a:ext>
            </a:extLst>
          </p:cNvPr>
          <p:cNvPicPr>
            <a:picLocks noChangeAspect="1"/>
          </p:cNvPicPr>
          <p:nvPr/>
        </p:nvPicPr>
        <p:blipFill>
          <a:blip r:embed="rId9"/>
          <a:stretch>
            <a:fillRect/>
          </a:stretch>
        </p:blipFill>
        <p:spPr>
          <a:xfrm>
            <a:off x="581097" y="1738403"/>
            <a:ext cx="7821172" cy="4072726"/>
          </a:xfrm>
          <a:prstGeom prst="rect">
            <a:avLst/>
          </a:prstGeom>
        </p:spPr>
      </p:pic>
      <p:sp>
        <p:nvSpPr>
          <p:cNvPr id="16" name="CasellaDiTesto 5">
            <a:extLst>
              <a:ext uri="{FF2B5EF4-FFF2-40B4-BE49-F238E27FC236}">
                <a16:creationId xmlns:a16="http://schemas.microsoft.com/office/drawing/2014/main" id="{2EC3095C-F119-6D8D-C2DF-9A4AE011B42A}"/>
              </a:ext>
            </a:extLst>
          </p:cNvPr>
          <p:cNvSpPr txBox="1"/>
          <p:nvPr/>
        </p:nvSpPr>
        <p:spPr>
          <a:xfrm>
            <a:off x="8656320" y="2482104"/>
            <a:ext cx="2456688" cy="2585323"/>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t>Si noti che alcune classi previste dal dataset </a:t>
            </a:r>
            <a:r>
              <a:rPr lang="it-IT" dirty="0" err="1"/>
              <a:t>CityScapes</a:t>
            </a:r>
            <a:r>
              <a:rPr lang="it-IT" dirty="0"/>
              <a:t> non sono individuate nell’immagine restituita dalla rete </a:t>
            </a:r>
            <a:br>
              <a:rPr lang="it-IT" dirty="0"/>
            </a:br>
            <a:r>
              <a:rPr lang="it-IT" dirty="0" err="1"/>
              <a:t>pre</a:t>
            </a:r>
            <a:r>
              <a:rPr lang="it-IT" dirty="0"/>
              <a:t>-addestrata, perché non presenti nel dataset COCO </a:t>
            </a:r>
          </a:p>
        </p:txBody>
      </p:sp>
    </p:spTree>
    <p:extLst>
      <p:ext uri="{BB962C8B-B14F-4D97-AF65-F5344CB8AC3E}">
        <p14:creationId xmlns:p14="http://schemas.microsoft.com/office/powerpoint/2010/main" val="156874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32271</Words>
  <Application>Microsoft Office PowerPoint</Application>
  <PresentationFormat>Widescreen</PresentationFormat>
  <Paragraphs>2378</Paragraphs>
  <Slides>191</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191</vt:i4>
      </vt:variant>
    </vt:vector>
  </HeadingPairs>
  <TitlesOfParts>
    <vt:vector size="201" baseType="lpstr">
      <vt:lpstr>Agency FB</vt:lpstr>
      <vt:lpstr>Arial</vt:lpstr>
      <vt:lpstr>Calibri</vt:lpstr>
      <vt:lpstr>Calibri Light</vt:lpstr>
      <vt:lpstr>Courier New</vt:lpstr>
      <vt:lpstr>Impact</vt:lpstr>
      <vt:lpstr>Lato</vt:lpstr>
      <vt:lpstr>Söhne</vt:lpstr>
      <vt:lpstr>source-serif-pro</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VINCENZO ROMANO</dc:creator>
  <cp:lastModifiedBy>VINCENZO ROMANO</cp:lastModifiedBy>
  <cp:revision>28</cp:revision>
  <dcterms:created xsi:type="dcterms:W3CDTF">2024-01-04T13:40:47Z</dcterms:created>
  <dcterms:modified xsi:type="dcterms:W3CDTF">2024-01-10T16:38:23Z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2024-01-04T15:00:08Z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3f42ad2b-d6ca-4452-a533-77c1ca218637</vt:lpwstr>
  </property>
  <property fmtid="{D5CDD505-2E9C-101B-9397-08002B2CF9AE}" pid="8" name="MSIP_Label_2ad0b24d-6422-44b0-b3de-abb3a9e8c81a_ContentBits">
    <vt:lpwstr>0</vt:lpwstr>
  </property>
</Properties>
</file>